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80" r:id="rId4"/>
    <p:sldId id="281" r:id="rId5"/>
    <p:sldId id="303" r:id="rId6"/>
    <p:sldId id="301" r:id="rId7"/>
    <p:sldId id="309" r:id="rId8"/>
    <p:sldId id="285" r:id="rId9"/>
    <p:sldId id="291" r:id="rId10"/>
    <p:sldId id="315" r:id="rId11"/>
    <p:sldId id="300" r:id="rId12"/>
    <p:sldId id="302" r:id="rId13"/>
    <p:sldId id="314" r:id="rId14"/>
    <p:sldId id="313" r:id="rId15"/>
    <p:sldId id="312" r:id="rId16"/>
    <p:sldId id="304" r:id="rId17"/>
    <p:sldId id="286" r:id="rId18"/>
    <p:sldId id="305" r:id="rId19"/>
    <p:sldId id="283" r:id="rId20"/>
    <p:sldId id="287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DD29"/>
    <a:srgbClr val="FFFFCC"/>
    <a:srgbClr val="FFFF66"/>
    <a:srgbClr val="BDB62F"/>
    <a:srgbClr val="EDF6F9"/>
    <a:srgbClr val="F3FFF3"/>
  </p:clrMru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986" autoAdjust="0"/>
  </p:normalViewPr>
  <p:slideViewPr>
    <p:cSldViewPr>
      <p:cViewPr varScale="1">
        <p:scale>
          <a:sx n="77" d="100"/>
          <a:sy n="7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A43F-9778-4575-8082-4FEA0E00E1DD}" type="datetimeFigureOut">
              <a:rPr lang="fr-FR" smtClean="0"/>
              <a:pPr/>
              <a:t>14/04/2015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842FF-442D-4251-A5B5-6A449F6CFE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Arrivées en secteur adulte : dépendant</a:t>
            </a:r>
            <a:r>
              <a:rPr lang="fr-FR" baseline="0" dirty="0" smtClean="0"/>
              <a:t> des relations du pédiatres, courrier, CS commune, accompagner par un </a:t>
            </a:r>
            <a:r>
              <a:rPr lang="fr-FR" baseline="0" dirty="0" err="1" smtClean="0"/>
              <a:t>paramed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ped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42FF-442D-4251-A5B5-6A449F6CFE2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300663"/>
            <a:ext cx="9144000" cy="1296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1588" y="6597650"/>
            <a:ext cx="9144000" cy="187325"/>
          </a:xfrm>
          <a:prstGeom prst="rect">
            <a:avLst/>
          </a:prstGeom>
          <a:solidFill>
            <a:srgbClr val="D8EFF7"/>
          </a:solidFill>
          <a:ln>
            <a:noFill/>
          </a:ln>
          <a:effectLst>
            <a:outerShdw blurRad="406400" dist="38100" dir="16200000" sx="101000" sy="101000" rotWithShape="0">
              <a:srgbClr val="889B29">
                <a:alpha val="4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97B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8092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82929B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3AFD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FBF4B-64EC-461E-AB49-98E25BEF02AD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016A-5E05-46DC-8D08-A77E24CA03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7932-386B-426D-A7B2-C76F9153A484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4C6-3DB4-4271-8D2C-1A2CDE78B4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B211-562D-49E8-BC35-C0934CA48A42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5583-BBC2-43DC-82B3-10FBC8122C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 b="1">
                <a:solidFill>
                  <a:srgbClr val="97BF55"/>
                </a:solidFill>
              </a:defRPr>
            </a:lvl2pPr>
            <a:lvl3pPr>
              <a:defRPr>
                <a:solidFill>
                  <a:srgbClr val="82929B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rgbClr val="82929B"/>
                </a:solidFill>
              </a:defRPr>
            </a:lvl4pPr>
            <a:lvl5pPr>
              <a:defRPr>
                <a:solidFill>
                  <a:srgbClr val="82929B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8E4E-8BDB-477F-B42B-FDE024480552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8EB4-66E9-4092-8D12-9BC2781538F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444C-5EB9-42CF-9299-B514AC8B2ED6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5DFB-F00E-4C81-BB7B-1E61C02FBC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E0032-47F6-43B2-B3B3-E423E219377F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1FA0-793C-48F7-AB5B-2D904A37C1F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292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292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41CA-139E-452D-B766-DD820D21B28A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36C6-6B1E-42A6-8BB2-5FD5D3374C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148D-A8B8-4AEC-9DA8-33FADF398A98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8005-A7F9-4717-8B65-9B5FC12510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F3532-F7A4-4841-8309-2DF335DEAFEA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A8E9-8AE5-4701-B032-3FD1EFB6846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82929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4D66-D0E0-4C07-B96F-B411D2702BFC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2B7BF-5DDD-4C58-9AE4-2B1DBB3F19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088C-7212-4AF7-BB80-AA8987511D30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C5DC-E591-4062-B829-5A2EE4EC8A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249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1125538"/>
            <a:ext cx="9144000" cy="0"/>
          </a:xfrm>
          <a:prstGeom prst="line">
            <a:avLst/>
          </a:prstGeom>
          <a:ln w="44450">
            <a:solidFill>
              <a:srgbClr val="8AD0E5"/>
            </a:solidFill>
          </a:ln>
          <a:effectLst>
            <a:outerShdw blurRad="50800" dist="38100" dir="2700000" algn="tl" rotWithShape="0">
              <a:srgbClr val="82929B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9388" y="0"/>
            <a:ext cx="8640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DFC03E-6BA7-4E88-9592-A690609674C0}" type="datetime1">
              <a:rPr lang="fr-FR"/>
              <a:pPr>
                <a:defRPr/>
              </a:pPr>
              <a:t>14/04/2015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7E29D49-8A79-4A16-8952-C08326DEA6B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588" y="6597650"/>
            <a:ext cx="9144000" cy="187325"/>
          </a:xfrm>
          <a:prstGeom prst="rect">
            <a:avLst/>
          </a:prstGeom>
          <a:solidFill>
            <a:srgbClr val="D8EFF7"/>
          </a:solidFill>
          <a:ln>
            <a:noFill/>
          </a:ln>
          <a:effectLst>
            <a:outerShdw blurRad="406400" dist="38100" dir="16200000" sx="101000" sy="101000" rotWithShape="0">
              <a:srgbClr val="889B29">
                <a:alpha val="4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97B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600" b="1" kern="1200">
          <a:solidFill>
            <a:srgbClr val="249EC8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2400" b="1" kern="1200">
          <a:solidFill>
            <a:srgbClr val="97BF55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→"/>
        <a:defRPr sz="2000" kern="1200">
          <a:solidFill>
            <a:srgbClr val="23AFD3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82929B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82929B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80920" cy="1470025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3399"/>
                </a:solidFill>
                <a:latin typeface="Bell MT" pitchFamily="18" charset="0"/>
                <a:cs typeface="Arial" charset="0"/>
              </a:rPr>
              <a:t>Transition des soins pédiatriques aux soins pour adultes des jeunes malades chroniques</a:t>
            </a:r>
            <a:endParaRPr lang="fr-FR" sz="3200" dirty="0">
              <a:latin typeface="Bell MT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944216"/>
          </a:xfrm>
        </p:spPr>
        <p:txBody>
          <a:bodyPr/>
          <a:lstStyle/>
          <a:p>
            <a:endParaRPr lang="fr-FR" sz="2400" dirty="0" smtClean="0">
              <a:solidFill>
                <a:srgbClr val="898989"/>
              </a:solidFill>
            </a:endParaRPr>
          </a:p>
          <a:p>
            <a:r>
              <a:rPr lang="fr-FR" sz="2400" dirty="0" err="1" smtClean="0">
                <a:solidFill>
                  <a:srgbClr val="898989"/>
                </a:solidFill>
              </a:rPr>
              <a:t>Enora</a:t>
            </a:r>
            <a:r>
              <a:rPr lang="fr-FR" sz="2400" dirty="0" smtClean="0">
                <a:solidFill>
                  <a:srgbClr val="898989"/>
                </a:solidFill>
              </a:rPr>
              <a:t> Le Roux</a:t>
            </a:r>
          </a:p>
          <a:p>
            <a:pPr>
              <a:defRPr/>
            </a:pPr>
            <a:r>
              <a:rPr lang="fr-FR" sz="1800" dirty="0" smtClean="0">
                <a:solidFill>
                  <a:srgbClr val="898989"/>
                </a:solidFill>
              </a:rPr>
              <a:t>Unité d’épidémiologie clinique, CIC 1426  – Hôpital Robert Debré</a:t>
            </a:r>
          </a:p>
          <a:p>
            <a:pPr>
              <a:defRPr/>
            </a:pPr>
            <a:r>
              <a:rPr lang="fr-FR" sz="1800" dirty="0" smtClean="0">
                <a:solidFill>
                  <a:srgbClr val="898989"/>
                </a:solidFill>
              </a:rPr>
              <a:t>Unité ECEVE UMR 1123 - Inserm</a:t>
            </a:r>
          </a:p>
          <a:p>
            <a:endParaRPr lang="fr-FR" sz="1800" dirty="0" smtClean="0">
              <a:solidFill>
                <a:srgbClr val="3366CC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2016A-5E05-46DC-8D08-A77E24CA03F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27784" y="5157192"/>
            <a:ext cx="3744416" cy="797173"/>
          </a:xfrm>
        </p:spPr>
        <p:txBody>
          <a:bodyPr/>
          <a:lstStyle/>
          <a:p>
            <a:pPr>
              <a:defRPr/>
            </a:pPr>
            <a:r>
              <a:rPr lang="fr-FR" sz="2000" b="1" dirty="0" smtClean="0">
                <a:solidFill>
                  <a:srgbClr val="3366CC"/>
                </a:solidFill>
              </a:rPr>
              <a:t>Groupe ADOVIH – 14 avril 2015</a:t>
            </a:r>
          </a:p>
          <a:p>
            <a:pPr>
              <a:defRPr/>
            </a:pPr>
            <a:endParaRPr lang="fr-FR" b="1" dirty="0"/>
          </a:p>
        </p:txBody>
      </p:sp>
      <p:pic>
        <p:nvPicPr>
          <p:cNvPr id="7" name="Image 6" descr="logo u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949280"/>
            <a:ext cx="1115521" cy="594370"/>
          </a:xfrm>
          <a:prstGeom prst="rect">
            <a:avLst/>
          </a:prstGeom>
        </p:spPr>
      </p:pic>
      <p:pic>
        <p:nvPicPr>
          <p:cNvPr id="8" name="Image 3"/>
          <p:cNvPicPr>
            <a:picLocks noChangeAspect="1"/>
          </p:cNvPicPr>
          <p:nvPr/>
        </p:nvPicPr>
        <p:blipFill>
          <a:blip r:embed="rId4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6012160" y="5661248"/>
            <a:ext cx="1439699" cy="95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logo fondation roch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5877272"/>
            <a:ext cx="1512168" cy="722971"/>
          </a:xfrm>
          <a:prstGeom prst="rect">
            <a:avLst/>
          </a:prstGeom>
        </p:spPr>
      </p:pic>
      <p:pic>
        <p:nvPicPr>
          <p:cNvPr id="14" name="Image 13" descr="logo upm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5736" y="6000700"/>
            <a:ext cx="883929" cy="596652"/>
          </a:xfrm>
          <a:prstGeom prst="rect">
            <a:avLst/>
          </a:prstGeom>
        </p:spPr>
      </p:pic>
      <p:pic>
        <p:nvPicPr>
          <p:cNvPr id="15" name="Image 14" descr="logo RD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1" y="5589240"/>
            <a:ext cx="720080" cy="973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Schémas </a:t>
            </a:r>
            <a:r>
              <a:rPr lang="fr-FR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explicatifs</a:t>
            </a:r>
            <a:endParaRPr lang="fr-FR" sz="20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2564904"/>
            <a:ext cx="7772400" cy="1500187"/>
          </a:xfrm>
        </p:spPr>
        <p:txBody>
          <a:bodyPr/>
          <a:lstStyle/>
          <a:p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Recherche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exploratoire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VIH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85DFB-F00E-4C81-BB7B-1E61C02FBC0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0" y="2636912"/>
            <a:ext cx="9144000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948264" y="3573016"/>
            <a:ext cx="1224136" cy="936104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79512" y="836712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79512" y="98072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Travail en amont</a:t>
            </a:r>
            <a:endParaRPr lang="fr-FR" sz="1200" b="1" dirty="0"/>
          </a:p>
        </p:txBody>
      </p:sp>
      <p:sp>
        <p:nvSpPr>
          <p:cNvPr id="4" name="Ellipse 3"/>
          <p:cNvSpPr/>
          <p:nvPr/>
        </p:nvSpPr>
        <p:spPr>
          <a:xfrm>
            <a:off x="35496" y="1556792"/>
            <a:ext cx="136815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2008" y="1700808"/>
            <a:ext cx="1331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Accompagnement / travail avec les parents 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827584" y="3068960"/>
            <a:ext cx="108012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1600" y="314096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Famille</a:t>
            </a:r>
            <a:endParaRPr lang="fr-FR" sz="1400" b="1" dirty="0"/>
          </a:p>
        </p:txBody>
      </p:sp>
      <p:sp>
        <p:nvSpPr>
          <p:cNvPr id="8" name="Ellipse 7"/>
          <p:cNvSpPr/>
          <p:nvPr/>
        </p:nvSpPr>
        <p:spPr>
          <a:xfrm>
            <a:off x="683568" y="3573016"/>
            <a:ext cx="1296144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55576" y="3717032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Secret, honte,</a:t>
            </a:r>
          </a:p>
          <a:p>
            <a:r>
              <a:rPr lang="fr-FR" sz="1100" dirty="0" smtClean="0"/>
              <a:t>non acceptation</a:t>
            </a:r>
            <a:endParaRPr lang="fr-FR" sz="11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259632" y="1268760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91680" y="764704"/>
            <a:ext cx="151216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691680" y="8367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Rôle du médecin adulte</a:t>
            </a:r>
          </a:p>
        </p:txBody>
      </p:sp>
      <p:sp>
        <p:nvSpPr>
          <p:cNvPr id="14" name="Ellipse 13"/>
          <p:cNvSpPr/>
          <p:nvPr/>
        </p:nvSpPr>
        <p:spPr>
          <a:xfrm>
            <a:off x="1475656" y="1340768"/>
            <a:ext cx="1800200" cy="115212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619672" y="1484784"/>
            <a:ext cx="16561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- Déculpabiliser</a:t>
            </a:r>
          </a:p>
          <a:p>
            <a:r>
              <a:rPr lang="fr-FR" sz="1100" dirty="0" smtClean="0"/>
              <a:t>- Motiver à introduire le VIH/ les traitements à la vie « normale » en famille</a:t>
            </a:r>
            <a:endParaRPr lang="fr-FR" sz="1100" dirty="0"/>
          </a:p>
        </p:txBody>
      </p:sp>
      <p:sp>
        <p:nvSpPr>
          <p:cNvPr id="16" name="Rectangle 15"/>
          <p:cNvSpPr/>
          <p:nvPr/>
        </p:nvSpPr>
        <p:spPr>
          <a:xfrm>
            <a:off x="3203848" y="3068960"/>
            <a:ext cx="144016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203848" y="31409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du jeune</a:t>
            </a:r>
          </a:p>
        </p:txBody>
      </p:sp>
      <p:sp>
        <p:nvSpPr>
          <p:cNvPr id="18" name="Ellipse 17"/>
          <p:cNvSpPr/>
          <p:nvPr/>
        </p:nvSpPr>
        <p:spPr>
          <a:xfrm>
            <a:off x="3131840" y="3645024"/>
            <a:ext cx="1296144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347864" y="378904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Rejet de la maladie</a:t>
            </a:r>
            <a:endParaRPr lang="fr-FR" sz="11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051720" y="3284984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755576" y="2492896"/>
            <a:ext cx="288032" cy="43204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1475656" y="2492896"/>
            <a:ext cx="288032" cy="43204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91880" y="836712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563888" y="9087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Travail en amont</a:t>
            </a:r>
            <a:endParaRPr lang="fr-FR" sz="1200" b="1" dirty="0"/>
          </a:p>
        </p:txBody>
      </p:sp>
      <p:sp>
        <p:nvSpPr>
          <p:cNvPr id="38" name="Ellipse 37"/>
          <p:cNvSpPr/>
          <p:nvPr/>
        </p:nvSpPr>
        <p:spPr>
          <a:xfrm>
            <a:off x="3347864" y="1484784"/>
            <a:ext cx="136815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419872" y="1556792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Lieu dédié à la verbalisation en pédiatrie +/- en groupe</a:t>
            </a:r>
            <a:endParaRPr lang="fr-FR" sz="1100" dirty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3995936" y="2420888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4716016" y="335699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364088" y="2852936"/>
            <a:ext cx="151216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364088" y="29249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Obstacle au passage en service pour adultes</a:t>
            </a:r>
            <a:endParaRPr lang="fr-FR" sz="1200" b="1" dirty="0"/>
          </a:p>
        </p:txBody>
      </p:sp>
      <p:sp>
        <p:nvSpPr>
          <p:cNvPr id="48" name="Ellipse 47"/>
          <p:cNvSpPr/>
          <p:nvPr/>
        </p:nvSpPr>
        <p:spPr>
          <a:xfrm>
            <a:off x="5292080" y="3645024"/>
            <a:ext cx="1512168" cy="79208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5436096" y="3789040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Etiquette VIH porté par l’infectiologie adulte</a:t>
            </a:r>
            <a:endParaRPr lang="fr-FR" sz="1100" dirty="0"/>
          </a:p>
        </p:txBody>
      </p:sp>
      <p:sp>
        <p:nvSpPr>
          <p:cNvPr id="50" name="ZoneTexte 49"/>
          <p:cNvSpPr txBox="1"/>
          <p:nvPr/>
        </p:nvSpPr>
        <p:spPr>
          <a:xfrm>
            <a:off x="7092280" y="364502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 jeune ne se sent pas concerné par ses soins </a:t>
            </a:r>
            <a:endParaRPr lang="fr-FR" sz="1100" dirty="0"/>
          </a:p>
        </p:txBody>
      </p:sp>
      <p:sp>
        <p:nvSpPr>
          <p:cNvPr id="52" name="Rectangle 51"/>
          <p:cNvSpPr/>
          <p:nvPr/>
        </p:nvSpPr>
        <p:spPr>
          <a:xfrm>
            <a:off x="7380312" y="2780928"/>
            <a:ext cx="1656184" cy="864096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7380312" y="292494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Problématiques du médecin d’adultes</a:t>
            </a:r>
            <a:endParaRPr lang="fr-FR" sz="1200" b="1" dirty="0"/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6804248" y="3429000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Ellipse 54"/>
          <p:cNvSpPr/>
          <p:nvPr/>
        </p:nvSpPr>
        <p:spPr>
          <a:xfrm>
            <a:off x="8172400" y="3573016"/>
            <a:ext cx="971600" cy="936104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8207896" y="3861048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Patient dans la fuite</a:t>
            </a:r>
            <a:endParaRPr lang="fr-FR" sz="1100" dirty="0"/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7812360" y="227687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364088" y="836712"/>
            <a:ext cx="1152128" cy="720080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5364088" y="90872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Modalités de transition</a:t>
            </a:r>
            <a:endParaRPr lang="fr-FR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7308304" y="836712"/>
            <a:ext cx="151216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7452320" y="9087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Rôle du médecin adulte</a:t>
            </a:r>
          </a:p>
        </p:txBody>
      </p:sp>
      <p:sp>
        <p:nvSpPr>
          <p:cNvPr id="63" name="Ellipse 62"/>
          <p:cNvSpPr/>
          <p:nvPr/>
        </p:nvSpPr>
        <p:spPr>
          <a:xfrm>
            <a:off x="7956376" y="1412776"/>
            <a:ext cx="1080120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8099376" y="1556792"/>
            <a:ext cx="104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Prendre le temps de discuter et d’expliquer </a:t>
            </a:r>
            <a:endParaRPr lang="fr-FR" sz="1100" dirty="0"/>
          </a:p>
        </p:txBody>
      </p:sp>
      <p:sp>
        <p:nvSpPr>
          <p:cNvPr id="65" name="Ellipse 64"/>
          <p:cNvSpPr/>
          <p:nvPr/>
        </p:nvSpPr>
        <p:spPr>
          <a:xfrm>
            <a:off x="4716016" y="1412776"/>
            <a:ext cx="1296144" cy="1080120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4716016" y="170080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Accompagnement  physique dans les services adultes</a:t>
            </a:r>
            <a:endParaRPr lang="fr-FR" sz="1100" dirty="0"/>
          </a:p>
        </p:txBody>
      </p:sp>
      <p:sp>
        <p:nvSpPr>
          <p:cNvPr id="68" name="Ellipse 67"/>
          <p:cNvSpPr/>
          <p:nvPr/>
        </p:nvSpPr>
        <p:spPr>
          <a:xfrm>
            <a:off x="5940152" y="1484784"/>
            <a:ext cx="1296144" cy="1008112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5940152" y="170080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Unité de transition intermédiaire dans un espace jeune</a:t>
            </a:r>
            <a:endParaRPr lang="fr-FR" sz="1100" dirty="0"/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012160" y="227687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7236296" y="1412776"/>
            <a:ext cx="864096" cy="79208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7236296" y="162880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Prononcer les mots</a:t>
            </a:r>
            <a:endParaRPr lang="fr-FR" sz="11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79512" y="116632"/>
            <a:ext cx="2448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Exemple de solutions</a:t>
            </a:r>
          </a:p>
          <a:p>
            <a:r>
              <a:rPr lang="fr-FR" sz="1200" dirty="0" smtClean="0">
                <a:solidFill>
                  <a:schemeClr val="accent3">
                    <a:lumMod val="75000"/>
                  </a:schemeClr>
                </a:solidFill>
              </a:rPr>
              <a:t>Utilisés dans les services interviewés</a:t>
            </a:r>
            <a:endParaRPr lang="fr-F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79512" y="4509120"/>
            <a:ext cx="2664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Situation problématique:</a:t>
            </a: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Le jeune fuit sa maladie / ses soins</a:t>
            </a:r>
            <a:endParaRPr lang="fr-FR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0" y="5085184"/>
            <a:ext cx="9144000" cy="17728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179512" y="5157192"/>
            <a:ext cx="2448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Impact sur le succès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Tel que définis par les soignants interviewés 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32240" y="5301208"/>
            <a:ext cx="1800200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732240" y="537321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Succès de la transition</a:t>
            </a:r>
            <a:endParaRPr lang="fr-FR" sz="1200" b="1" dirty="0"/>
          </a:p>
        </p:txBody>
      </p:sp>
      <p:sp>
        <p:nvSpPr>
          <p:cNvPr id="88" name="Ellipse 87"/>
          <p:cNvSpPr/>
          <p:nvPr/>
        </p:nvSpPr>
        <p:spPr>
          <a:xfrm>
            <a:off x="5868144" y="5661248"/>
            <a:ext cx="1368152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6012160" y="5733256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Créer un lien satisfaisant avec le nouveau service</a:t>
            </a:r>
            <a:endParaRPr lang="fr-FR" sz="1100" dirty="0"/>
          </a:p>
        </p:txBody>
      </p:sp>
      <p:sp>
        <p:nvSpPr>
          <p:cNvPr id="90" name="Ellipse 89"/>
          <p:cNvSpPr/>
          <p:nvPr/>
        </p:nvSpPr>
        <p:spPr>
          <a:xfrm>
            <a:off x="7164288" y="5661248"/>
            <a:ext cx="936104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7164288" y="5805264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Présence aux consultations</a:t>
            </a:r>
            <a:endParaRPr lang="fr-FR" sz="1100" dirty="0"/>
          </a:p>
        </p:txBody>
      </p:sp>
      <p:sp>
        <p:nvSpPr>
          <p:cNvPr id="92" name="Ellipse 91"/>
          <p:cNvSpPr/>
          <p:nvPr/>
        </p:nvSpPr>
        <p:spPr>
          <a:xfrm>
            <a:off x="8028384" y="5661248"/>
            <a:ext cx="1080120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8100392" y="5805264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Avoir de bons résultats cliniques</a:t>
            </a:r>
            <a:endParaRPr lang="fr-FR" sz="1100" dirty="0"/>
          </a:p>
        </p:txBody>
      </p:sp>
      <p:pic>
        <p:nvPicPr>
          <p:cNvPr id="79" name="Image 78" descr="fleche négativ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248" y="4437112"/>
            <a:ext cx="794377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33" grpId="0" animBg="1"/>
      <p:bldP spid="34" grpId="0"/>
      <p:bldP spid="38" grpId="0" animBg="1"/>
      <p:bldP spid="39" grpId="0"/>
      <p:bldP spid="44" grpId="0" animBg="1"/>
      <p:bldP spid="46" grpId="0"/>
      <p:bldP spid="48" grpId="0" animBg="1"/>
      <p:bldP spid="49" grpId="0"/>
      <p:bldP spid="50" grpId="0"/>
      <p:bldP spid="52" grpId="0" animBg="1"/>
      <p:bldP spid="53" grpId="0"/>
      <p:bldP spid="55" grpId="0" animBg="1"/>
      <p:bldP spid="56" grpId="0"/>
      <p:bldP spid="58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7" grpId="0"/>
      <p:bldP spid="68" grpId="0" animBg="1"/>
      <p:bldP spid="69" grpId="0"/>
      <p:bldP spid="71" grpId="0" animBg="1"/>
      <p:bldP spid="72" grpId="0"/>
      <p:bldP spid="86" grpId="0" animBg="1"/>
      <p:bldP spid="87" grpId="0"/>
      <p:bldP spid="88" grpId="0" animBg="1"/>
      <p:bldP spid="89" grpId="0"/>
      <p:bldP spid="90" grpId="0" animBg="1"/>
      <p:bldP spid="91" grpId="0"/>
      <p:bldP spid="92" grpId="0" animBg="1"/>
      <p:bldP spid="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0" y="2276872"/>
            <a:ext cx="9144000" cy="31683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740352" y="3429000"/>
            <a:ext cx="1080120" cy="936104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5496" y="1052736"/>
            <a:ext cx="1296144" cy="1152128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51520" y="692696"/>
            <a:ext cx="1728192" cy="43204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9512" y="692696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Facteurs favorisant la transition</a:t>
            </a:r>
            <a:endParaRPr lang="fr-FR" sz="1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1124744"/>
            <a:ext cx="12241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Création d’un réseau de soignants impliqués dans</a:t>
            </a:r>
          </a:p>
          <a:p>
            <a:r>
              <a:rPr lang="fr-FR" sz="1100" dirty="0" smtClean="0"/>
              <a:t> la transition</a:t>
            </a:r>
            <a:endParaRPr lang="fr-FR" sz="1100" dirty="0"/>
          </a:p>
        </p:txBody>
      </p:sp>
      <p:sp>
        <p:nvSpPr>
          <p:cNvPr id="16" name="Rectangle 15"/>
          <p:cNvSpPr/>
          <p:nvPr/>
        </p:nvSpPr>
        <p:spPr>
          <a:xfrm>
            <a:off x="2915816" y="2420888"/>
            <a:ext cx="1440160" cy="64807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915816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Caractéristiques du Dr d’adultes</a:t>
            </a:r>
            <a:endParaRPr lang="fr-FR" sz="1200" b="1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123728" y="2924944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1475656" y="1988840"/>
            <a:ext cx="288032" cy="43204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43808" y="260648"/>
            <a:ext cx="1224136" cy="57606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2771800" y="2606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Rôle du médecin adulte</a:t>
            </a:r>
            <a:endParaRPr lang="fr-FR" sz="1200" b="1" dirty="0"/>
          </a:p>
        </p:txBody>
      </p:sp>
      <p:sp>
        <p:nvSpPr>
          <p:cNvPr id="38" name="Ellipse 37"/>
          <p:cNvSpPr/>
          <p:nvPr/>
        </p:nvSpPr>
        <p:spPr>
          <a:xfrm>
            <a:off x="2339752" y="764704"/>
            <a:ext cx="1440160" cy="864096"/>
          </a:xfrm>
          <a:prstGeom prst="ellips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339752" y="836712"/>
            <a:ext cx="13681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Etre progressif,</a:t>
            </a:r>
          </a:p>
          <a:p>
            <a:pPr algn="ctr"/>
            <a:r>
              <a:rPr lang="fr-FR" sz="1100" dirty="0" smtClean="0"/>
              <a:t>Ne pas faire le focus trop vite sur le </a:t>
            </a:r>
            <a:r>
              <a:rPr lang="fr-FR" sz="1100" dirty="0" err="1" smtClean="0"/>
              <a:t>ttt</a:t>
            </a:r>
            <a:endParaRPr lang="fr-FR" sz="1100" dirty="0" smtClean="0"/>
          </a:p>
          <a:p>
            <a:pPr algn="ctr"/>
            <a:endParaRPr lang="fr-FR" sz="1100" dirty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3995936" y="191683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4499992" y="2780928"/>
            <a:ext cx="576064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364088" y="2852936"/>
            <a:ext cx="1512168" cy="648072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364088" y="28529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Problématiques du médecin d’adultes</a:t>
            </a:r>
            <a:endParaRPr lang="fr-FR" sz="1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7812360" y="364502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Dialogue qui ne s’instaure pas</a:t>
            </a:r>
            <a:endParaRPr lang="fr-FR" sz="1100" dirty="0"/>
          </a:p>
        </p:txBody>
      </p:sp>
      <p:sp>
        <p:nvSpPr>
          <p:cNvPr id="52" name="Rectangle 51"/>
          <p:cNvSpPr/>
          <p:nvPr/>
        </p:nvSpPr>
        <p:spPr>
          <a:xfrm>
            <a:off x="395536" y="2492896"/>
            <a:ext cx="1656184" cy="648072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6948264" y="3212976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7812360" y="1844824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740352" y="332656"/>
            <a:ext cx="1152128" cy="720080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7812360" y="404664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Modalités de transition</a:t>
            </a:r>
            <a:endParaRPr lang="fr-FR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5292080" y="620688"/>
            <a:ext cx="1512168" cy="64807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5364088" y="6206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Accroche dans la médecine adulte</a:t>
            </a:r>
            <a:endParaRPr lang="fr-FR" sz="1200" b="1" dirty="0"/>
          </a:p>
        </p:txBody>
      </p:sp>
      <p:sp>
        <p:nvSpPr>
          <p:cNvPr id="65" name="Ellipse 64"/>
          <p:cNvSpPr/>
          <p:nvPr/>
        </p:nvSpPr>
        <p:spPr>
          <a:xfrm>
            <a:off x="5076056" y="1196752"/>
            <a:ext cx="936104" cy="936104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5076056" y="1340768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Parler de la possibilité de sexualité</a:t>
            </a:r>
            <a:endParaRPr lang="fr-FR" sz="1100" dirty="0"/>
          </a:p>
        </p:txBody>
      </p:sp>
      <p:sp>
        <p:nvSpPr>
          <p:cNvPr id="68" name="Ellipse 67"/>
          <p:cNvSpPr/>
          <p:nvPr/>
        </p:nvSpPr>
        <p:spPr>
          <a:xfrm>
            <a:off x="6012160" y="1052736"/>
            <a:ext cx="1080120" cy="1008112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6084168" y="1196752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Organiser des rencontres à l’extérieur de l’hôpital</a:t>
            </a:r>
            <a:endParaRPr lang="fr-FR" sz="1100" dirty="0"/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012160" y="191683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4067944" y="188640"/>
            <a:ext cx="864096" cy="6754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211960" y="26064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Adapter les </a:t>
            </a:r>
            <a:r>
              <a:rPr lang="fr-FR" sz="1100" dirty="0" err="1" smtClean="0"/>
              <a:t>ttt</a:t>
            </a:r>
            <a:r>
              <a:rPr lang="fr-FR" sz="1100" dirty="0" smtClean="0"/>
              <a:t> </a:t>
            </a:r>
            <a:endParaRPr lang="fr-FR" sz="1100" dirty="0"/>
          </a:p>
        </p:txBody>
      </p:sp>
      <p:sp>
        <p:nvSpPr>
          <p:cNvPr id="76" name="ZoneTexte 75"/>
          <p:cNvSpPr txBox="1"/>
          <p:nvPr/>
        </p:nvSpPr>
        <p:spPr>
          <a:xfrm>
            <a:off x="4427984" y="4725144"/>
            <a:ext cx="26277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Situation problématique</a:t>
            </a: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Incompréhension entre le jeune et son nouveau soignant</a:t>
            </a:r>
            <a:endParaRPr lang="fr-FR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732240" y="5661248"/>
            <a:ext cx="1800200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732240" y="573325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Succès de la transition</a:t>
            </a:r>
            <a:endParaRPr lang="fr-FR" sz="1200" b="1" dirty="0"/>
          </a:p>
        </p:txBody>
      </p:sp>
      <p:sp>
        <p:nvSpPr>
          <p:cNvPr id="88" name="Ellipse 87"/>
          <p:cNvSpPr/>
          <p:nvPr/>
        </p:nvSpPr>
        <p:spPr>
          <a:xfrm>
            <a:off x="5868144" y="5993904"/>
            <a:ext cx="1224136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868144" y="62373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À l’aise avec son nouveau Dr</a:t>
            </a:r>
            <a:endParaRPr lang="fr-FR" sz="1100" dirty="0"/>
          </a:p>
        </p:txBody>
      </p:sp>
      <p:sp>
        <p:nvSpPr>
          <p:cNvPr id="90" name="Ellipse 89"/>
          <p:cNvSpPr/>
          <p:nvPr/>
        </p:nvSpPr>
        <p:spPr>
          <a:xfrm>
            <a:off x="7020272" y="5993904"/>
            <a:ext cx="1080120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7020272" y="6237312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Bien prendre son traitement</a:t>
            </a:r>
            <a:endParaRPr lang="fr-FR" sz="1100" dirty="0"/>
          </a:p>
        </p:txBody>
      </p:sp>
      <p:sp>
        <p:nvSpPr>
          <p:cNvPr id="92" name="Ellipse 91"/>
          <p:cNvSpPr/>
          <p:nvPr/>
        </p:nvSpPr>
        <p:spPr>
          <a:xfrm>
            <a:off x="8028384" y="6021288"/>
            <a:ext cx="1008112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7992888" y="6238473"/>
            <a:ext cx="11156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Etat de succès thérapeutique</a:t>
            </a:r>
            <a:endParaRPr lang="fr-FR" sz="1100" dirty="0"/>
          </a:p>
        </p:txBody>
      </p:sp>
      <p:sp>
        <p:nvSpPr>
          <p:cNvPr id="85" name="Rectangle 84"/>
          <p:cNvSpPr/>
          <p:nvPr/>
        </p:nvSpPr>
        <p:spPr>
          <a:xfrm>
            <a:off x="179512" y="3861048"/>
            <a:ext cx="14401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179512" y="386104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Caractéristiques du jeune</a:t>
            </a:r>
            <a:endParaRPr lang="fr-FR" sz="1200" b="1" dirty="0"/>
          </a:p>
        </p:txBody>
      </p:sp>
      <p:sp>
        <p:nvSpPr>
          <p:cNvPr id="14" name="Ellipse 13"/>
          <p:cNvSpPr/>
          <p:nvPr/>
        </p:nvSpPr>
        <p:spPr>
          <a:xfrm>
            <a:off x="1043608" y="1124744"/>
            <a:ext cx="1440160" cy="792088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15616" y="1244660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Soignants adultes formés à la PEC des AJA</a:t>
            </a:r>
            <a:endParaRPr lang="fr-FR" sz="1100" dirty="0"/>
          </a:p>
        </p:txBody>
      </p:sp>
      <p:sp>
        <p:nvSpPr>
          <p:cNvPr id="102" name="Ellipse 101"/>
          <p:cNvSpPr/>
          <p:nvPr/>
        </p:nvSpPr>
        <p:spPr>
          <a:xfrm>
            <a:off x="3491880" y="692696"/>
            <a:ext cx="1656184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3563888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Beaucoup discuter, réexpliquer les résultats</a:t>
            </a:r>
          </a:p>
          <a:p>
            <a:r>
              <a:rPr lang="fr-FR" sz="1100" dirty="0" smtClean="0"/>
              <a:t>Parler franc, Mettre les jeunes dans la réalité</a:t>
            </a:r>
            <a:endParaRPr lang="fr-FR" sz="11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395536" y="253528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Problématiques du Dr d’adultes</a:t>
            </a:r>
            <a:endParaRPr lang="fr-FR" sz="1200" b="1" dirty="0"/>
          </a:p>
        </p:txBody>
      </p:sp>
      <p:sp>
        <p:nvSpPr>
          <p:cNvPr id="107" name="Ellipse 106"/>
          <p:cNvSpPr/>
          <p:nvPr/>
        </p:nvSpPr>
        <p:spPr>
          <a:xfrm>
            <a:off x="251520" y="4365104"/>
            <a:ext cx="1187624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251520" y="4509120"/>
            <a:ext cx="125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Ras le </a:t>
            </a:r>
            <a:r>
              <a:rPr lang="fr-FR" sz="1100" dirty="0" smtClean="0"/>
              <a:t>bol de </a:t>
            </a:r>
            <a:r>
              <a:rPr lang="fr-FR" sz="1100" dirty="0" smtClean="0"/>
              <a:t>l’hôpital, </a:t>
            </a:r>
            <a:r>
              <a:rPr lang="fr-FR" sz="1100" dirty="0" smtClean="0"/>
              <a:t>des </a:t>
            </a:r>
            <a:r>
              <a:rPr lang="fr-FR" sz="1100" dirty="0" err="1" smtClean="0"/>
              <a:t>ttt</a:t>
            </a:r>
            <a:endParaRPr lang="fr-FR" sz="1100" dirty="0"/>
          </a:p>
        </p:txBody>
      </p:sp>
      <p:sp>
        <p:nvSpPr>
          <p:cNvPr id="111" name="Ellipse 110"/>
          <p:cNvSpPr/>
          <p:nvPr/>
        </p:nvSpPr>
        <p:spPr>
          <a:xfrm>
            <a:off x="467544" y="2996952"/>
            <a:ext cx="1440160" cy="720080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504056" y="3044860"/>
            <a:ext cx="1331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Comment </a:t>
            </a:r>
            <a:r>
              <a:rPr lang="fr-FR" sz="1100" dirty="0" smtClean="0"/>
              <a:t>s’adapter à un </a:t>
            </a:r>
            <a:r>
              <a:rPr lang="fr-FR" sz="1100" dirty="0" smtClean="0"/>
              <a:t>profil ado boudeur</a:t>
            </a:r>
            <a:endParaRPr lang="fr-FR" sz="1100" dirty="0"/>
          </a:p>
        </p:txBody>
      </p:sp>
      <p:cxnSp>
        <p:nvCxnSpPr>
          <p:cNvPr id="117" name="Connecteur droit avec flèche 116"/>
          <p:cNvCxnSpPr/>
          <p:nvPr/>
        </p:nvCxnSpPr>
        <p:spPr>
          <a:xfrm flipH="1">
            <a:off x="1763688" y="4221088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4" name="Ellipse 123"/>
          <p:cNvSpPr/>
          <p:nvPr/>
        </p:nvSpPr>
        <p:spPr>
          <a:xfrm>
            <a:off x="2843808" y="2924944"/>
            <a:ext cx="1584176" cy="79208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2987824" y="2996952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Incompréhension</a:t>
            </a:r>
          </a:p>
          <a:p>
            <a:r>
              <a:rPr lang="fr-FR" sz="1100" dirty="0" smtClean="0"/>
              <a:t>du jeune, de son refus de </a:t>
            </a:r>
            <a:r>
              <a:rPr lang="fr-FR" sz="1100" dirty="0" err="1" smtClean="0"/>
              <a:t>ttt</a:t>
            </a:r>
            <a:r>
              <a:rPr lang="fr-FR" sz="1100" dirty="0" smtClean="0"/>
              <a:t>…</a:t>
            </a:r>
            <a:endParaRPr lang="fr-FR" sz="1100" dirty="0"/>
          </a:p>
        </p:txBody>
      </p:sp>
      <p:sp>
        <p:nvSpPr>
          <p:cNvPr id="127" name="Rectangle 126"/>
          <p:cNvSpPr/>
          <p:nvPr/>
        </p:nvSpPr>
        <p:spPr>
          <a:xfrm>
            <a:off x="2627784" y="3933056"/>
            <a:ext cx="1152128" cy="504056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2699792" y="400506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Traitement</a:t>
            </a:r>
            <a:endParaRPr lang="fr-FR" sz="1200" b="1" dirty="0"/>
          </a:p>
        </p:txBody>
      </p:sp>
      <p:sp>
        <p:nvSpPr>
          <p:cNvPr id="129" name="Ellipse 128"/>
          <p:cNvSpPr/>
          <p:nvPr/>
        </p:nvSpPr>
        <p:spPr>
          <a:xfrm>
            <a:off x="3275856" y="4365104"/>
            <a:ext cx="864096" cy="720080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195736" y="4365104"/>
            <a:ext cx="1152128" cy="792088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3203848" y="450912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Tester les effets</a:t>
            </a:r>
            <a:endParaRPr lang="fr-FR" sz="11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2195736" y="4437112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Plainte du jeune « trop de comprimés »</a:t>
            </a:r>
            <a:endParaRPr lang="fr-FR" sz="1100" dirty="0"/>
          </a:p>
        </p:txBody>
      </p:sp>
      <p:cxnSp>
        <p:nvCxnSpPr>
          <p:cNvPr id="133" name="Connecteur droit avec flèche 132"/>
          <p:cNvCxnSpPr/>
          <p:nvPr/>
        </p:nvCxnSpPr>
        <p:spPr>
          <a:xfrm flipH="1">
            <a:off x="3995936" y="4077072"/>
            <a:ext cx="648072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7" name="Ellipse 136"/>
          <p:cNvSpPr/>
          <p:nvPr/>
        </p:nvSpPr>
        <p:spPr>
          <a:xfrm>
            <a:off x="4716016" y="3356992"/>
            <a:ext cx="1584176" cy="1008112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ZoneTexte 135"/>
          <p:cNvSpPr txBox="1"/>
          <p:nvPr/>
        </p:nvSpPr>
        <p:spPr>
          <a:xfrm>
            <a:off x="4788024" y="3501008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Difficultés </a:t>
            </a:r>
            <a:r>
              <a:rPr lang="fr-FR" sz="1100" dirty="0" smtClean="0"/>
              <a:t>médicales:</a:t>
            </a:r>
            <a:endParaRPr lang="fr-FR" sz="1100" dirty="0" smtClean="0"/>
          </a:p>
          <a:p>
            <a:r>
              <a:rPr lang="fr-FR" sz="1100" dirty="0" smtClean="0"/>
              <a:t>Le jeune refuse de faire des efforts par rapport au </a:t>
            </a:r>
            <a:r>
              <a:rPr lang="fr-FR" sz="1100" dirty="0" err="1" smtClean="0"/>
              <a:t>ttt</a:t>
            </a:r>
            <a:endParaRPr lang="fr-FR" sz="1100" dirty="0"/>
          </a:p>
        </p:txBody>
      </p:sp>
      <p:sp>
        <p:nvSpPr>
          <p:cNvPr id="138" name="Ellipse 137"/>
          <p:cNvSpPr/>
          <p:nvPr/>
        </p:nvSpPr>
        <p:spPr>
          <a:xfrm>
            <a:off x="6156176" y="3429000"/>
            <a:ext cx="1224136" cy="1008112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6228184" y="3523655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Difficultés relationnelles : révolte complète du jeune</a:t>
            </a:r>
            <a:endParaRPr lang="fr-FR" sz="1100" dirty="0"/>
          </a:p>
        </p:txBody>
      </p:sp>
      <p:sp>
        <p:nvSpPr>
          <p:cNvPr id="140" name="Rectangle 139"/>
          <p:cNvSpPr/>
          <p:nvPr/>
        </p:nvSpPr>
        <p:spPr>
          <a:xfrm>
            <a:off x="7524328" y="2852936"/>
            <a:ext cx="151216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7559824" y="299695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Obstacle </a:t>
            </a:r>
            <a:r>
              <a:rPr lang="fr-FR" sz="1200" b="1" dirty="0" smtClean="0"/>
              <a:t>à la transition</a:t>
            </a:r>
            <a:endParaRPr lang="fr-FR" sz="1200" b="1" dirty="0"/>
          </a:p>
        </p:txBody>
      </p:sp>
      <p:sp>
        <p:nvSpPr>
          <p:cNvPr id="144" name="Ellipse 143"/>
          <p:cNvSpPr/>
          <p:nvPr/>
        </p:nvSpPr>
        <p:spPr>
          <a:xfrm>
            <a:off x="8072264" y="836712"/>
            <a:ext cx="1071736" cy="1008112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7308304" y="908720"/>
            <a:ext cx="827584" cy="800472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876256" y="332656"/>
            <a:ext cx="999728" cy="620688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6876256" y="40466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Première CS plus longue</a:t>
            </a:r>
            <a:endParaRPr lang="fr-FR" sz="11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8100392" y="980728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Rencontres </a:t>
            </a:r>
            <a:r>
              <a:rPr lang="fr-FR" sz="1100" dirty="0" err="1" smtClean="0"/>
              <a:t>ped</a:t>
            </a:r>
            <a:r>
              <a:rPr lang="fr-FR" sz="1100" dirty="0" smtClean="0"/>
              <a:t>/</a:t>
            </a:r>
            <a:r>
              <a:rPr lang="fr-FR" sz="1100" dirty="0" err="1" smtClean="0"/>
              <a:t>adu</a:t>
            </a:r>
            <a:r>
              <a:rPr lang="fr-FR" sz="1100" dirty="0" smtClean="0"/>
              <a:t> avant l’arrivée des jeunes</a:t>
            </a:r>
            <a:endParaRPr lang="fr-FR" sz="1100" dirty="0"/>
          </a:p>
        </p:txBody>
      </p:sp>
      <p:sp>
        <p:nvSpPr>
          <p:cNvPr id="150" name="ZoneTexte 149"/>
          <p:cNvSpPr txBox="1"/>
          <p:nvPr/>
        </p:nvSpPr>
        <p:spPr>
          <a:xfrm>
            <a:off x="7308304" y="1052736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Infirmière relais créée un lien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179512" y="5589240"/>
            <a:ext cx="2448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Impact sur le succès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Tel que définis par les soignants interviewés 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0" y="0"/>
            <a:ext cx="2304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Exemple de solutions</a:t>
            </a:r>
          </a:p>
          <a:p>
            <a:r>
              <a:rPr lang="fr-FR" sz="1200" dirty="0" smtClean="0">
                <a:solidFill>
                  <a:schemeClr val="accent3">
                    <a:lumMod val="75000"/>
                  </a:schemeClr>
                </a:solidFill>
              </a:rPr>
              <a:t>Utilisés dans les services interviewés</a:t>
            </a:r>
            <a:endParaRPr lang="fr-F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8" name="Image 97" descr="fleche négativ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349223">
            <a:off x="7318443" y="4672255"/>
            <a:ext cx="892342" cy="889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" grpId="0" animBg="1"/>
      <p:bldP spid="12" grpId="0" animBg="1"/>
      <p:bldP spid="13" grpId="0"/>
      <p:bldP spid="15" grpId="0"/>
      <p:bldP spid="16" grpId="0" animBg="1"/>
      <p:bldP spid="17" grpId="0"/>
      <p:bldP spid="33" grpId="0" animBg="1"/>
      <p:bldP spid="34" grpId="0"/>
      <p:bldP spid="38" grpId="0" animBg="1"/>
      <p:bldP spid="39" grpId="0"/>
      <p:bldP spid="44" grpId="0" animBg="1"/>
      <p:bldP spid="46" grpId="0"/>
      <p:bldP spid="50" grpId="0"/>
      <p:bldP spid="52" grpId="0" animBg="1"/>
      <p:bldP spid="58" grpId="0" animBg="1"/>
      <p:bldP spid="60" grpId="0"/>
      <p:bldP spid="61" grpId="0" animBg="1"/>
      <p:bldP spid="62" grpId="0"/>
      <p:bldP spid="65" grpId="0" animBg="1"/>
      <p:bldP spid="67" grpId="0"/>
      <p:bldP spid="68" grpId="0" animBg="1"/>
      <p:bldP spid="69" grpId="0"/>
      <p:bldP spid="71" grpId="0" animBg="1"/>
      <p:bldP spid="72" grpId="0"/>
      <p:bldP spid="87" grpId="0"/>
      <p:bldP spid="85" grpId="0" animBg="1"/>
      <p:bldP spid="96" grpId="0"/>
      <p:bldP spid="14" grpId="0" animBg="1"/>
      <p:bldP spid="5" grpId="0"/>
      <p:bldP spid="102" grpId="0" animBg="1"/>
      <p:bldP spid="103" grpId="0"/>
      <p:bldP spid="106" grpId="0"/>
      <p:bldP spid="107" grpId="0" animBg="1"/>
      <p:bldP spid="109" grpId="0"/>
      <p:bldP spid="111" grpId="0" animBg="1"/>
      <p:bldP spid="112" grpId="0"/>
      <p:bldP spid="124" grpId="0" animBg="1"/>
      <p:bldP spid="125" grpId="0"/>
      <p:bldP spid="127" grpId="0" animBg="1"/>
      <p:bldP spid="128" grpId="0"/>
      <p:bldP spid="129" grpId="0" animBg="1"/>
      <p:bldP spid="130" grpId="0" animBg="1"/>
      <p:bldP spid="131" grpId="0"/>
      <p:bldP spid="132" grpId="0"/>
      <p:bldP spid="137" grpId="0" animBg="1"/>
      <p:bldP spid="136" grpId="0"/>
      <p:bldP spid="139" grpId="0"/>
      <p:bldP spid="140" grpId="0" animBg="1"/>
      <p:bldP spid="141" grpId="0"/>
      <p:bldP spid="144" grpId="0" animBg="1"/>
      <p:bldP spid="145" grpId="0" animBg="1"/>
      <p:bldP spid="146" grpId="0" animBg="1"/>
      <p:bldP spid="147" grpId="0"/>
      <p:bldP spid="149" grpId="0"/>
      <p:bldP spid="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0" y="2420888"/>
            <a:ext cx="9144000" cy="30243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2420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948264" y="3861048"/>
            <a:ext cx="1152128" cy="86409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llipse 3"/>
          <p:cNvSpPr/>
          <p:nvPr/>
        </p:nvSpPr>
        <p:spPr>
          <a:xfrm>
            <a:off x="0" y="1052736"/>
            <a:ext cx="1296144" cy="1152128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043608" y="764704"/>
            <a:ext cx="1872208" cy="50405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043608" y="764704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Facteurs favorisant la transition</a:t>
            </a:r>
            <a:endParaRPr lang="fr-FR" sz="1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512" y="1196752"/>
            <a:ext cx="12241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Formation des pédiatres à la  transition / adaptation de leur PEC</a:t>
            </a:r>
            <a:endParaRPr lang="fr-FR" sz="1050" dirty="0"/>
          </a:p>
        </p:txBody>
      </p:sp>
      <p:sp>
        <p:nvSpPr>
          <p:cNvPr id="16" name="Rectangle 15"/>
          <p:cNvSpPr/>
          <p:nvPr/>
        </p:nvSpPr>
        <p:spPr>
          <a:xfrm>
            <a:off x="2267744" y="2924944"/>
            <a:ext cx="144016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339752" y="292494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Vision de la pédiatrie par les Dr d’adultes</a:t>
            </a:r>
            <a:endParaRPr lang="fr-FR" sz="1200" b="1" dirty="0"/>
          </a:p>
        </p:txBody>
      </p:sp>
      <p:sp>
        <p:nvSpPr>
          <p:cNvPr id="18" name="Ellipse 17"/>
          <p:cNvSpPr/>
          <p:nvPr/>
        </p:nvSpPr>
        <p:spPr>
          <a:xfrm>
            <a:off x="2051720" y="3645024"/>
            <a:ext cx="1080120" cy="86409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51720" y="3789040"/>
            <a:ext cx="10081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Les pédiatres s’adressent</a:t>
            </a:r>
          </a:p>
          <a:p>
            <a:r>
              <a:rPr lang="fr-FR" sz="1050" dirty="0" smtClean="0"/>
              <a:t> aux parents</a:t>
            </a:r>
            <a:endParaRPr lang="fr-FR" sz="105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547664" y="3356992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187624" y="227687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3131840" y="227687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3779912" y="335699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220072" y="2708920"/>
            <a:ext cx="1152128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/>
              <a:t>Différences pédiatrie adulte</a:t>
            </a:r>
            <a:endParaRPr lang="fr-FR" sz="14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948264" y="3933056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Choc d’</a:t>
            </a:r>
            <a:r>
              <a:rPr lang="fr-FR" sz="1100" dirty="0" err="1" smtClean="0"/>
              <a:t>env</a:t>
            </a:r>
            <a:r>
              <a:rPr lang="fr-FR" sz="1100" baseline="30000" dirty="0" err="1" smtClean="0"/>
              <a:t>t</a:t>
            </a:r>
            <a:r>
              <a:rPr lang="fr-FR" sz="1100" dirty="0" smtClean="0"/>
              <a:t>, de cultures, et d’implication </a:t>
            </a:r>
            <a:r>
              <a:rPr lang="fr-FR" sz="1100" dirty="0" smtClean="0"/>
              <a:t>   demandée</a:t>
            </a:r>
            <a:endParaRPr lang="fr-FR" sz="1100" dirty="0"/>
          </a:p>
        </p:txBody>
      </p:sp>
      <p:sp>
        <p:nvSpPr>
          <p:cNvPr id="52" name="Rectangle 51"/>
          <p:cNvSpPr/>
          <p:nvPr/>
        </p:nvSpPr>
        <p:spPr>
          <a:xfrm>
            <a:off x="251520" y="2996952"/>
            <a:ext cx="1224136" cy="648072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6804248" y="371703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7884368" y="2276872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236296" y="692696"/>
            <a:ext cx="1152128" cy="576064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7380312" y="83671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Modalités</a:t>
            </a:r>
            <a:endParaRPr lang="fr-FR" sz="1400" b="1" dirty="0"/>
          </a:p>
        </p:txBody>
      </p:sp>
      <p:sp>
        <p:nvSpPr>
          <p:cNvPr id="65" name="Ellipse 64"/>
          <p:cNvSpPr/>
          <p:nvPr/>
        </p:nvSpPr>
        <p:spPr>
          <a:xfrm>
            <a:off x="7092280" y="1196752"/>
            <a:ext cx="1008112" cy="864096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7164288" y="126876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Identifier un soignant clé pour créer du lien</a:t>
            </a:r>
            <a:endParaRPr lang="fr-FR" sz="1050" dirty="0"/>
          </a:p>
        </p:txBody>
      </p:sp>
      <p:sp>
        <p:nvSpPr>
          <p:cNvPr id="68" name="Ellipse 67"/>
          <p:cNvSpPr/>
          <p:nvPr/>
        </p:nvSpPr>
        <p:spPr>
          <a:xfrm>
            <a:off x="8100392" y="161256"/>
            <a:ext cx="936104" cy="819472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8172400" y="236548"/>
            <a:ext cx="10081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Rappeler le jeune le jour </a:t>
            </a:r>
          </a:p>
          <a:p>
            <a:r>
              <a:rPr lang="fr-FR" sz="1050" dirty="0" smtClean="0"/>
              <a:t>de sa CS </a:t>
            </a:r>
            <a:endParaRPr lang="fr-FR" sz="1050" dirty="0"/>
          </a:p>
        </p:txBody>
      </p:sp>
      <p:sp>
        <p:nvSpPr>
          <p:cNvPr id="76" name="ZoneTexte 75"/>
          <p:cNvSpPr txBox="1"/>
          <p:nvPr/>
        </p:nvSpPr>
        <p:spPr>
          <a:xfrm>
            <a:off x="35496" y="4634552"/>
            <a:ext cx="295232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Situation problématique</a:t>
            </a:r>
          </a:p>
          <a:p>
            <a:r>
              <a:rPr lang="fr-FR" sz="1100" dirty="0" smtClean="0">
                <a:solidFill>
                  <a:schemeClr val="accent2">
                    <a:lumMod val="75000"/>
                  </a:schemeClr>
                </a:solidFill>
              </a:rPr>
              <a:t>Le nouveau cadre n’est pas adapté au jeune</a:t>
            </a:r>
          </a:p>
          <a:p>
            <a:r>
              <a:rPr lang="fr-FR" sz="1100" dirty="0" smtClean="0">
                <a:solidFill>
                  <a:schemeClr val="accent2">
                    <a:lumMod val="75000"/>
                  </a:schemeClr>
                </a:solidFill>
              </a:rPr>
              <a:t>Le jeune n’est pas adapté au nouveau cadre</a:t>
            </a:r>
          </a:p>
          <a:p>
            <a:endParaRPr lang="fr-FR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732240" y="5589240"/>
            <a:ext cx="1800200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732240" y="566124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Succès de la transition</a:t>
            </a:r>
            <a:endParaRPr lang="fr-FR" sz="1200" b="1" dirty="0"/>
          </a:p>
        </p:txBody>
      </p:sp>
      <p:sp>
        <p:nvSpPr>
          <p:cNvPr id="88" name="Ellipse 87"/>
          <p:cNvSpPr/>
          <p:nvPr/>
        </p:nvSpPr>
        <p:spPr>
          <a:xfrm>
            <a:off x="6156176" y="5904656"/>
            <a:ext cx="1512168" cy="6926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6228184" y="5971927"/>
            <a:ext cx="13681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Avoir suffisamment de </a:t>
            </a:r>
            <a:r>
              <a:rPr lang="fr-FR" sz="1050" dirty="0" smtClean="0"/>
              <a:t>repères, </a:t>
            </a:r>
            <a:r>
              <a:rPr lang="fr-FR" sz="1050" dirty="0" smtClean="0"/>
              <a:t>ne pas se sentir perdu</a:t>
            </a:r>
            <a:endParaRPr lang="fr-FR" sz="1050" dirty="0"/>
          </a:p>
        </p:txBody>
      </p:sp>
      <p:sp>
        <p:nvSpPr>
          <p:cNvPr id="90" name="Ellipse 89"/>
          <p:cNvSpPr/>
          <p:nvPr/>
        </p:nvSpPr>
        <p:spPr>
          <a:xfrm>
            <a:off x="7668344" y="5949280"/>
            <a:ext cx="1152128" cy="864096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7668344" y="6043935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Prise en charge adaptée à la singularité du jeune</a:t>
            </a:r>
            <a:endParaRPr lang="fr-FR" sz="105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51520" y="306896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Historique en pédiatrie</a:t>
            </a:r>
            <a:endParaRPr lang="fr-FR" sz="1400" b="1" dirty="0"/>
          </a:p>
        </p:txBody>
      </p:sp>
      <p:sp>
        <p:nvSpPr>
          <p:cNvPr id="111" name="Ellipse 110"/>
          <p:cNvSpPr/>
          <p:nvPr/>
        </p:nvSpPr>
        <p:spPr>
          <a:xfrm>
            <a:off x="0" y="3645024"/>
            <a:ext cx="1115616" cy="864096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0" y="3789040"/>
            <a:ext cx="11156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Cocoonés, rappelés, pris </a:t>
            </a:r>
          </a:p>
          <a:p>
            <a:r>
              <a:rPr lang="fr-FR" sz="1050" dirty="0" smtClean="0"/>
              <a:t>par la main</a:t>
            </a:r>
            <a:endParaRPr lang="fr-FR" sz="1050" dirty="0"/>
          </a:p>
        </p:txBody>
      </p:sp>
      <p:sp>
        <p:nvSpPr>
          <p:cNvPr id="113" name="Ellipse 112"/>
          <p:cNvSpPr/>
          <p:nvPr/>
        </p:nvSpPr>
        <p:spPr>
          <a:xfrm>
            <a:off x="971600" y="3573016"/>
            <a:ext cx="1008112" cy="792088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1043608" y="3717032"/>
            <a:ext cx="9361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Pas de lieu dédié à la transition</a:t>
            </a:r>
            <a:endParaRPr lang="fr-FR" sz="1050" dirty="0"/>
          </a:p>
        </p:txBody>
      </p:sp>
      <p:sp>
        <p:nvSpPr>
          <p:cNvPr id="124" name="Ellipse 123"/>
          <p:cNvSpPr/>
          <p:nvPr/>
        </p:nvSpPr>
        <p:spPr>
          <a:xfrm>
            <a:off x="2987824" y="3501008"/>
            <a:ext cx="1296144" cy="93610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3059832" y="364502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Ne mettent pas le jeune en position de se prendre en charge</a:t>
            </a:r>
            <a:endParaRPr lang="fr-FR" sz="1050" dirty="0"/>
          </a:p>
        </p:txBody>
      </p:sp>
      <p:sp>
        <p:nvSpPr>
          <p:cNvPr id="137" name="Ellipse 136"/>
          <p:cNvSpPr/>
          <p:nvPr/>
        </p:nvSpPr>
        <p:spPr>
          <a:xfrm>
            <a:off x="4283968" y="2636912"/>
            <a:ext cx="1008112" cy="936104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36" name="ZoneTexte 135"/>
          <p:cNvSpPr txBox="1"/>
          <p:nvPr/>
        </p:nvSpPr>
        <p:spPr>
          <a:xfrm>
            <a:off x="4355976" y="2731567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Langage </a:t>
            </a:r>
            <a:r>
              <a:rPr lang="fr-FR" sz="1050" dirty="0" smtClean="0"/>
              <a:t> </a:t>
            </a:r>
            <a:r>
              <a:rPr lang="fr-FR" sz="1050" dirty="0" smtClean="0"/>
              <a:t>franc</a:t>
            </a:r>
            <a:r>
              <a:rPr lang="fr-FR" sz="1050" dirty="0" smtClean="0"/>
              <a:t>, plus médical, plus anxiogène</a:t>
            </a:r>
            <a:endParaRPr lang="fr-FR" sz="1050" dirty="0"/>
          </a:p>
        </p:txBody>
      </p:sp>
      <p:sp>
        <p:nvSpPr>
          <p:cNvPr id="140" name="Rectangle 139"/>
          <p:cNvSpPr/>
          <p:nvPr/>
        </p:nvSpPr>
        <p:spPr>
          <a:xfrm>
            <a:off x="7452320" y="3068960"/>
            <a:ext cx="151216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7452320" y="3122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Obstacle au passage en service pour adultes</a:t>
            </a:r>
            <a:endParaRPr lang="fr-FR" sz="1200" b="1" dirty="0"/>
          </a:p>
        </p:txBody>
      </p:sp>
      <p:sp>
        <p:nvSpPr>
          <p:cNvPr id="145" name="Ellipse 144"/>
          <p:cNvSpPr/>
          <p:nvPr/>
        </p:nvSpPr>
        <p:spPr>
          <a:xfrm>
            <a:off x="8100392" y="980728"/>
            <a:ext cx="1080120" cy="1440160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/>
          <p:cNvSpPr txBox="1"/>
          <p:nvPr/>
        </p:nvSpPr>
        <p:spPr>
          <a:xfrm>
            <a:off x="8207896" y="1052736"/>
            <a:ext cx="93610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Laisser un fourchette de temps où le suivi peut se faire entre les 2 services</a:t>
            </a:r>
            <a:endParaRPr lang="fr-FR" sz="1050" dirty="0"/>
          </a:p>
        </p:txBody>
      </p:sp>
      <p:sp>
        <p:nvSpPr>
          <p:cNvPr id="97" name="Ellipse 96"/>
          <p:cNvSpPr/>
          <p:nvPr/>
        </p:nvSpPr>
        <p:spPr>
          <a:xfrm>
            <a:off x="1115616" y="1268760"/>
            <a:ext cx="1296144" cy="1152128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187624" y="1448634"/>
            <a:ext cx="12241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Préparation sur les différences </a:t>
            </a:r>
            <a:r>
              <a:rPr lang="fr-FR" sz="1050" dirty="0" smtClean="0"/>
              <a:t>d’environnement</a:t>
            </a:r>
            <a:r>
              <a:rPr lang="fr-FR" sz="1050" dirty="0" smtClean="0"/>
              <a:t>, de rythme, d’attention</a:t>
            </a:r>
            <a:endParaRPr lang="fr-FR" sz="1050" dirty="0"/>
          </a:p>
        </p:txBody>
      </p:sp>
      <p:sp>
        <p:nvSpPr>
          <p:cNvPr id="105" name="Rectangle 104"/>
          <p:cNvSpPr/>
          <p:nvPr/>
        </p:nvSpPr>
        <p:spPr>
          <a:xfrm>
            <a:off x="4139952" y="620688"/>
            <a:ext cx="1008112" cy="504056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4139952" y="6926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Modalités</a:t>
            </a:r>
            <a:endParaRPr lang="fr-FR" sz="1400" b="1" dirty="0"/>
          </a:p>
        </p:txBody>
      </p:sp>
      <p:sp>
        <p:nvSpPr>
          <p:cNvPr id="116" name="Ellipse 115"/>
          <p:cNvSpPr/>
          <p:nvPr/>
        </p:nvSpPr>
        <p:spPr>
          <a:xfrm>
            <a:off x="4067944" y="1052736"/>
            <a:ext cx="1224136" cy="936104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4139952" y="1124744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Amorcer tôt le travail sur la rupture en abordant la T</a:t>
            </a:r>
            <a:endParaRPr lang="fr-FR" sz="1100" dirty="0"/>
          </a:p>
        </p:txBody>
      </p:sp>
      <p:sp>
        <p:nvSpPr>
          <p:cNvPr id="120" name="Ellipse 119"/>
          <p:cNvSpPr/>
          <p:nvPr/>
        </p:nvSpPr>
        <p:spPr>
          <a:xfrm>
            <a:off x="2339752" y="1268760"/>
            <a:ext cx="1224136" cy="936104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2339752" y="141277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Autonomiser les jeunes, les considérer comme </a:t>
            </a:r>
            <a:r>
              <a:rPr lang="fr-FR" sz="1050" dirty="0" smtClean="0"/>
              <a:t>des adultes </a:t>
            </a:r>
            <a:endParaRPr lang="fr-FR" sz="1050" dirty="0"/>
          </a:p>
        </p:txBody>
      </p:sp>
      <p:sp>
        <p:nvSpPr>
          <p:cNvPr id="121" name="Rectangle 120"/>
          <p:cNvSpPr/>
          <p:nvPr/>
        </p:nvSpPr>
        <p:spPr>
          <a:xfrm>
            <a:off x="5436096" y="332656"/>
            <a:ext cx="936104" cy="72008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5508104" y="33265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Rôle du médecin adulte</a:t>
            </a:r>
            <a:endParaRPr lang="fr-FR" sz="1200" b="1" dirty="0"/>
          </a:p>
        </p:txBody>
      </p:sp>
      <p:sp>
        <p:nvSpPr>
          <p:cNvPr id="123" name="Ellipse 122"/>
          <p:cNvSpPr/>
          <p:nvPr/>
        </p:nvSpPr>
        <p:spPr>
          <a:xfrm>
            <a:off x="5436096" y="980728"/>
            <a:ext cx="936104" cy="100811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5364088" y="1052736"/>
            <a:ext cx="100811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Ne pas adopter un discours trop </a:t>
            </a:r>
            <a:r>
              <a:rPr lang="fr-FR" sz="1050" dirty="0" smtClean="0"/>
              <a:t>technique, trop vite</a:t>
            </a:r>
            <a:endParaRPr lang="fr-FR" sz="1050" dirty="0"/>
          </a:p>
        </p:txBody>
      </p:sp>
      <p:sp>
        <p:nvSpPr>
          <p:cNvPr id="134" name="Ellipse 133"/>
          <p:cNvSpPr/>
          <p:nvPr/>
        </p:nvSpPr>
        <p:spPr>
          <a:xfrm>
            <a:off x="6516216" y="116632"/>
            <a:ext cx="1080120" cy="936104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6588224" y="211287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Présenter le service et l’équipe à la première CS</a:t>
            </a:r>
            <a:endParaRPr lang="fr-FR" sz="1050" dirty="0"/>
          </a:p>
        </p:txBody>
      </p:sp>
      <p:cxnSp>
        <p:nvCxnSpPr>
          <p:cNvPr id="142" name="Connecteur droit avec flèche 141"/>
          <p:cNvCxnSpPr/>
          <p:nvPr/>
        </p:nvCxnSpPr>
        <p:spPr>
          <a:xfrm>
            <a:off x="4716016" y="2060848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5868144" y="2060848"/>
            <a:ext cx="0" cy="50405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5940152" y="3068960"/>
            <a:ext cx="1008112" cy="64807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ZoneTexte 156"/>
          <p:cNvSpPr txBox="1"/>
          <p:nvPr/>
        </p:nvSpPr>
        <p:spPr>
          <a:xfrm>
            <a:off x="6012160" y="3068960"/>
            <a:ext cx="10801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Jeune traité comme </a:t>
            </a:r>
            <a:r>
              <a:rPr lang="fr-FR" sz="1050" dirty="0" smtClean="0"/>
              <a:t>un </a:t>
            </a:r>
            <a:r>
              <a:rPr lang="fr-FR" sz="1050" dirty="0" smtClean="0"/>
              <a:t>adulte</a:t>
            </a:r>
            <a:endParaRPr lang="fr-FR" sz="1050" dirty="0"/>
          </a:p>
        </p:txBody>
      </p:sp>
      <p:sp>
        <p:nvSpPr>
          <p:cNvPr id="160" name="Ellipse 159"/>
          <p:cNvSpPr/>
          <p:nvPr/>
        </p:nvSpPr>
        <p:spPr>
          <a:xfrm>
            <a:off x="4788024" y="3429000"/>
            <a:ext cx="1296144" cy="792088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/>
          <p:cNvSpPr txBox="1"/>
          <p:nvPr/>
        </p:nvSpPr>
        <p:spPr>
          <a:xfrm>
            <a:off x="4716016" y="3501008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Soignants moins </a:t>
            </a:r>
            <a:r>
              <a:rPr lang="fr-FR" sz="1050" dirty="0" smtClean="0"/>
              <a:t>disponibles, attentionnés, patients</a:t>
            </a:r>
            <a:endParaRPr lang="fr-FR" sz="1050" dirty="0"/>
          </a:p>
        </p:txBody>
      </p:sp>
      <p:sp>
        <p:nvSpPr>
          <p:cNvPr id="162" name="Ellipse 161"/>
          <p:cNvSpPr/>
          <p:nvPr/>
        </p:nvSpPr>
        <p:spPr>
          <a:xfrm>
            <a:off x="8028384" y="3861048"/>
            <a:ext cx="1115616" cy="936104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/>
          <p:cNvSpPr txBox="1"/>
          <p:nvPr/>
        </p:nvSpPr>
        <p:spPr>
          <a:xfrm>
            <a:off x="8063880" y="3933056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Transfert vécu comme une </a:t>
            </a:r>
            <a:r>
              <a:rPr lang="fr-FR" sz="1100" dirty="0" smtClean="0"/>
              <a:t>rupture, pas de continuité</a:t>
            </a:r>
            <a:endParaRPr lang="fr-FR" sz="1100" dirty="0"/>
          </a:p>
        </p:txBody>
      </p:sp>
      <p:cxnSp>
        <p:nvCxnSpPr>
          <p:cNvPr id="164" name="Connecteur droit avec flèche 163"/>
          <p:cNvCxnSpPr/>
          <p:nvPr/>
        </p:nvCxnSpPr>
        <p:spPr>
          <a:xfrm flipV="1">
            <a:off x="6444208" y="4365104"/>
            <a:ext cx="432048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5076056" y="4293096"/>
            <a:ext cx="129614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5076056" y="42930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Problématique du Dr d’adultes</a:t>
            </a:r>
            <a:endParaRPr lang="fr-FR" sz="1200" b="1" dirty="0"/>
          </a:p>
        </p:txBody>
      </p:sp>
      <p:sp>
        <p:nvSpPr>
          <p:cNvPr id="169" name="Ellipse 168"/>
          <p:cNvSpPr/>
          <p:nvPr/>
        </p:nvSpPr>
        <p:spPr>
          <a:xfrm>
            <a:off x="4788024" y="4797152"/>
            <a:ext cx="1800200" cy="648072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004048" y="4869160"/>
            <a:ext cx="15841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Difficultés de récupérer l’historique des </a:t>
            </a:r>
            <a:r>
              <a:rPr lang="fr-FR" sz="1050" dirty="0" err="1" smtClean="0"/>
              <a:t>ttt</a:t>
            </a:r>
            <a:r>
              <a:rPr lang="fr-FR" sz="1050" dirty="0" smtClean="0"/>
              <a:t> / l’histoire du jeune</a:t>
            </a:r>
            <a:endParaRPr lang="fr-FR" sz="1050" dirty="0"/>
          </a:p>
        </p:txBody>
      </p:sp>
      <p:sp>
        <p:nvSpPr>
          <p:cNvPr id="171" name="Bulle ronde 170"/>
          <p:cNvSpPr/>
          <p:nvPr/>
        </p:nvSpPr>
        <p:spPr>
          <a:xfrm>
            <a:off x="3563888" y="4653136"/>
            <a:ext cx="1080120" cy="648072"/>
          </a:xfrm>
          <a:prstGeom prst="wedgeEllipseCallout">
            <a:avLst>
              <a:gd name="adj1" fmla="val 65968"/>
              <a:gd name="adj2" fmla="val 303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ZoneTexte 171"/>
          <p:cNvSpPr txBox="1"/>
          <p:nvPr/>
        </p:nvSpPr>
        <p:spPr>
          <a:xfrm>
            <a:off x="3635896" y="4701044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Applicables aux psy et AS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179512" y="5517232"/>
            <a:ext cx="2448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Impact sur le succès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Tel que définis par les soignants interviewés 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0" y="0"/>
            <a:ext cx="2304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Exemple de solutions</a:t>
            </a:r>
          </a:p>
          <a:p>
            <a:r>
              <a:rPr lang="fr-FR" sz="1200" dirty="0" smtClean="0">
                <a:solidFill>
                  <a:schemeClr val="accent3">
                    <a:lumMod val="75000"/>
                  </a:schemeClr>
                </a:solidFill>
              </a:rPr>
              <a:t>Utilisés dans les services interviewés</a:t>
            </a:r>
            <a:endParaRPr lang="fr-F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" name="Image 91" descr="fleche négativ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349223">
            <a:off x="7565413" y="4911310"/>
            <a:ext cx="584931" cy="583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5" grpId="0"/>
      <p:bldP spid="16" grpId="0" animBg="1"/>
      <p:bldP spid="17" grpId="0"/>
      <p:bldP spid="18" grpId="0" animBg="1"/>
      <p:bldP spid="19" grpId="0"/>
      <p:bldP spid="46" grpId="0" animBg="1"/>
      <p:bldP spid="50" grpId="0"/>
      <p:bldP spid="52" grpId="0" animBg="1"/>
      <p:bldP spid="58" grpId="0" animBg="1"/>
      <p:bldP spid="60" grpId="0"/>
      <p:bldP spid="65" grpId="0" animBg="1"/>
      <p:bldP spid="67" grpId="0"/>
      <p:bldP spid="68" grpId="0" animBg="1"/>
      <p:bldP spid="69" grpId="0"/>
      <p:bldP spid="86" grpId="0" animBg="1"/>
      <p:bldP spid="87" grpId="0"/>
      <p:bldP spid="88" grpId="0" animBg="1"/>
      <p:bldP spid="89" grpId="0"/>
      <p:bldP spid="90" grpId="0" animBg="1"/>
      <p:bldP spid="91" grpId="0"/>
      <p:bldP spid="106" grpId="0"/>
      <p:bldP spid="111" grpId="0" animBg="1"/>
      <p:bldP spid="112" grpId="0"/>
      <p:bldP spid="113" grpId="0" animBg="1"/>
      <p:bldP spid="114" grpId="0"/>
      <p:bldP spid="124" grpId="0" animBg="1"/>
      <p:bldP spid="125" grpId="0"/>
      <p:bldP spid="137" grpId="0" animBg="1"/>
      <p:bldP spid="136" grpId="0"/>
      <p:bldP spid="140" grpId="0" animBg="1"/>
      <p:bldP spid="141" grpId="0"/>
      <p:bldP spid="145" grpId="0" animBg="1"/>
      <p:bldP spid="150" grpId="0"/>
      <p:bldP spid="105" grpId="0" animBg="1"/>
      <p:bldP spid="115" grpId="0"/>
      <p:bldP spid="116" grpId="0" animBg="1"/>
      <p:bldP spid="118" grpId="0"/>
      <p:bldP spid="121" grpId="0" animBg="1"/>
      <p:bldP spid="122" grpId="0"/>
      <p:bldP spid="123" grpId="0" animBg="1"/>
      <p:bldP spid="126" grpId="0"/>
      <p:bldP spid="134" grpId="0" animBg="1"/>
      <p:bldP spid="135" grpId="0"/>
      <p:bldP spid="156" grpId="0" animBg="1"/>
      <p:bldP spid="157" grpId="0"/>
      <p:bldP spid="160" grpId="0" animBg="1"/>
      <p:bldP spid="161" grpId="0"/>
      <p:bldP spid="162" grpId="0" animBg="1"/>
      <p:bldP spid="163" grpId="0"/>
      <p:bldP spid="167" grpId="0" animBg="1"/>
      <p:bldP spid="168" grpId="0"/>
      <p:bldP spid="169" grpId="0" animBg="1"/>
      <p:bldP spid="170" grpId="0"/>
      <p:bldP spid="171" grpId="0" animBg="1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0" y="2636912"/>
            <a:ext cx="9144000" cy="2808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95736" y="2996952"/>
            <a:ext cx="1152128" cy="43204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95736" y="299695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Famille</a:t>
            </a:r>
            <a:endParaRPr lang="fr-FR" sz="1400" b="1" dirty="0"/>
          </a:p>
        </p:txBody>
      </p:sp>
      <p:sp>
        <p:nvSpPr>
          <p:cNvPr id="18" name="Ellipse 17"/>
          <p:cNvSpPr/>
          <p:nvPr/>
        </p:nvSpPr>
        <p:spPr>
          <a:xfrm>
            <a:off x="2123728" y="3356992"/>
            <a:ext cx="1080120" cy="86409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195736" y="3429000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Construction d’une chape de plomb sur l’enfant</a:t>
            </a:r>
            <a:endParaRPr lang="fr-FR" sz="11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547664" y="3284984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3419872" y="3212976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067944" y="2852936"/>
            <a:ext cx="1440160" cy="523220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/>
              <a:t>Caractéristique du jeune</a:t>
            </a:r>
            <a:endParaRPr lang="fr-FR" sz="1400" b="1" dirty="0"/>
          </a:p>
        </p:txBody>
      </p:sp>
      <p:sp>
        <p:nvSpPr>
          <p:cNvPr id="52" name="Rectangle 51"/>
          <p:cNvSpPr/>
          <p:nvPr/>
        </p:nvSpPr>
        <p:spPr>
          <a:xfrm>
            <a:off x="107504" y="2996952"/>
            <a:ext cx="1440160" cy="648072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5580112" y="3140968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860032" y="5805264"/>
            <a:ext cx="1800200" cy="4320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4860032" y="587727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Succès de la transition</a:t>
            </a:r>
            <a:endParaRPr lang="fr-FR" sz="1200" b="1" dirty="0"/>
          </a:p>
        </p:txBody>
      </p:sp>
      <p:sp>
        <p:nvSpPr>
          <p:cNvPr id="88" name="Ellipse 87"/>
          <p:cNvSpPr/>
          <p:nvPr/>
        </p:nvSpPr>
        <p:spPr>
          <a:xfrm>
            <a:off x="5004048" y="6165304"/>
            <a:ext cx="1512168" cy="620688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148064" y="6213212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Être intégré dans sa vie, dans un futur</a:t>
            </a:r>
            <a:endParaRPr lang="fr-FR" sz="1100" dirty="0"/>
          </a:p>
        </p:txBody>
      </p:sp>
      <p:sp>
        <p:nvSpPr>
          <p:cNvPr id="90" name="Ellipse 89"/>
          <p:cNvSpPr/>
          <p:nvPr/>
        </p:nvSpPr>
        <p:spPr>
          <a:xfrm>
            <a:off x="6516216" y="5949280"/>
            <a:ext cx="1080120" cy="648072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6444208" y="6093296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Bon équilibre psychique</a:t>
            </a:r>
            <a:endParaRPr lang="fr-FR" sz="1100" dirty="0"/>
          </a:p>
        </p:txBody>
      </p:sp>
      <p:cxnSp>
        <p:nvCxnSpPr>
          <p:cNvPr id="95" name="Connecteur droit avec flèche 94"/>
          <p:cNvCxnSpPr/>
          <p:nvPr/>
        </p:nvCxnSpPr>
        <p:spPr>
          <a:xfrm>
            <a:off x="5580112" y="5229200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ZoneTexte 105"/>
          <p:cNvSpPr txBox="1"/>
          <p:nvPr/>
        </p:nvSpPr>
        <p:spPr>
          <a:xfrm>
            <a:off x="179512" y="306896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Caractéristique du jeune</a:t>
            </a:r>
            <a:endParaRPr lang="fr-FR" sz="1200" b="1" dirty="0"/>
          </a:p>
        </p:txBody>
      </p:sp>
      <p:sp>
        <p:nvSpPr>
          <p:cNvPr id="111" name="Ellipse 110"/>
          <p:cNvSpPr/>
          <p:nvPr/>
        </p:nvSpPr>
        <p:spPr>
          <a:xfrm>
            <a:off x="144016" y="3573016"/>
            <a:ext cx="1259632" cy="936104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216024" y="3645024"/>
            <a:ext cx="1187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Grandit dans un contexte lourd; mort/maladie ambiante</a:t>
            </a:r>
            <a:endParaRPr lang="fr-FR" sz="1100" dirty="0"/>
          </a:p>
        </p:txBody>
      </p:sp>
      <p:sp>
        <p:nvSpPr>
          <p:cNvPr id="121" name="Rectangle 120"/>
          <p:cNvSpPr/>
          <p:nvPr/>
        </p:nvSpPr>
        <p:spPr>
          <a:xfrm>
            <a:off x="5436096" y="764704"/>
            <a:ext cx="936104" cy="72008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5508104" y="76470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Rôles du médecin d’adulte</a:t>
            </a:r>
            <a:endParaRPr lang="fr-FR" sz="1200" b="1" dirty="0"/>
          </a:p>
        </p:txBody>
      </p:sp>
      <p:sp>
        <p:nvSpPr>
          <p:cNvPr id="123" name="Ellipse 122"/>
          <p:cNvSpPr/>
          <p:nvPr/>
        </p:nvSpPr>
        <p:spPr>
          <a:xfrm>
            <a:off x="4427984" y="1340768"/>
            <a:ext cx="1800200" cy="108012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4572000" y="141277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Accompagner dans la vie de JA. Ex: Proposer une PEC sociale; appartement thérapeutique</a:t>
            </a:r>
            <a:endParaRPr lang="fr-FR" sz="1100" dirty="0"/>
          </a:p>
        </p:txBody>
      </p:sp>
      <p:cxnSp>
        <p:nvCxnSpPr>
          <p:cNvPr id="151" name="Connecteur droit avec flèche 150"/>
          <p:cNvCxnSpPr/>
          <p:nvPr/>
        </p:nvCxnSpPr>
        <p:spPr>
          <a:xfrm>
            <a:off x="5796136" y="2348880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Ellipse 159"/>
          <p:cNvSpPr/>
          <p:nvPr/>
        </p:nvSpPr>
        <p:spPr>
          <a:xfrm>
            <a:off x="4283968" y="3284984"/>
            <a:ext cx="1008112" cy="576064"/>
          </a:xfrm>
          <a:prstGeom prst="ellipse">
            <a:avLst/>
          </a:prstGeom>
          <a:ln>
            <a:solidFill>
              <a:srgbClr val="FF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/>
          <p:cNvSpPr txBox="1"/>
          <p:nvPr/>
        </p:nvSpPr>
        <p:spPr>
          <a:xfrm>
            <a:off x="4283968" y="3356992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Pas de </a:t>
            </a:r>
            <a:r>
              <a:rPr lang="fr-FR" sz="1100" dirty="0" smtClean="0"/>
              <a:t>projet de vie</a:t>
            </a:r>
            <a:endParaRPr lang="fr-FR" sz="1100" dirty="0"/>
          </a:p>
        </p:txBody>
      </p:sp>
      <p:cxnSp>
        <p:nvCxnSpPr>
          <p:cNvPr id="164" name="Connecteur droit avec flèche 163"/>
          <p:cNvCxnSpPr/>
          <p:nvPr/>
        </p:nvCxnSpPr>
        <p:spPr>
          <a:xfrm flipV="1">
            <a:off x="6372200" y="4221088"/>
            <a:ext cx="584448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5004048" y="4077072"/>
            <a:ext cx="1152128" cy="43204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5076056" y="414908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Traitement</a:t>
            </a:r>
            <a:endParaRPr lang="fr-FR" sz="1200" b="1" dirty="0"/>
          </a:p>
        </p:txBody>
      </p:sp>
      <p:sp>
        <p:nvSpPr>
          <p:cNvPr id="169" name="Ellipse 168"/>
          <p:cNvSpPr/>
          <p:nvPr/>
        </p:nvSpPr>
        <p:spPr>
          <a:xfrm>
            <a:off x="4860032" y="4509120"/>
            <a:ext cx="1440160" cy="648072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076056" y="4509120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Pas  raison de prendre son traitement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6084168" y="2852936"/>
            <a:ext cx="1440160" cy="523220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/>
              <a:t>Caractéristique du jeune</a:t>
            </a:r>
            <a:endParaRPr lang="fr-FR" sz="1400" b="1" dirty="0"/>
          </a:p>
        </p:txBody>
      </p:sp>
      <p:sp>
        <p:nvSpPr>
          <p:cNvPr id="93" name="Ellipse 92"/>
          <p:cNvSpPr/>
          <p:nvPr/>
        </p:nvSpPr>
        <p:spPr>
          <a:xfrm>
            <a:off x="6300192" y="3284984"/>
            <a:ext cx="1008112" cy="864096"/>
          </a:xfrm>
          <a:prstGeom prst="ellipse">
            <a:avLst/>
          </a:prstGeom>
          <a:ln>
            <a:solidFill>
              <a:srgbClr val="FF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6300192" y="3404900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Pas de raison de se projeter dans la vie</a:t>
            </a:r>
            <a:endParaRPr lang="fr-FR" sz="1100" dirty="0"/>
          </a:p>
        </p:txBody>
      </p:sp>
      <p:cxnSp>
        <p:nvCxnSpPr>
          <p:cNvPr id="100" name="Connecteur droit avec flèche 99"/>
          <p:cNvCxnSpPr/>
          <p:nvPr/>
        </p:nvCxnSpPr>
        <p:spPr>
          <a:xfrm>
            <a:off x="4355976" y="3933056"/>
            <a:ext cx="432048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Ellipse 78"/>
          <p:cNvSpPr/>
          <p:nvPr/>
        </p:nvSpPr>
        <p:spPr>
          <a:xfrm>
            <a:off x="6228184" y="1196752"/>
            <a:ext cx="936104" cy="86409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6228184" y="1340768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Détacher le jeune de ses parents;</a:t>
            </a:r>
            <a:endParaRPr lang="fr-FR" sz="1100" dirty="0"/>
          </a:p>
        </p:txBody>
      </p:sp>
      <p:sp>
        <p:nvSpPr>
          <p:cNvPr id="81" name="Ellipse 80"/>
          <p:cNvSpPr/>
          <p:nvPr/>
        </p:nvSpPr>
        <p:spPr>
          <a:xfrm>
            <a:off x="4499992" y="476672"/>
            <a:ext cx="936104" cy="86409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4572000" y="596588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Ouvrir les perspectives, à long terme</a:t>
            </a:r>
            <a:endParaRPr lang="fr-FR" sz="1100" dirty="0"/>
          </a:p>
        </p:txBody>
      </p:sp>
      <p:sp>
        <p:nvSpPr>
          <p:cNvPr id="83" name="Ellipse 82"/>
          <p:cNvSpPr/>
          <p:nvPr/>
        </p:nvSpPr>
        <p:spPr>
          <a:xfrm>
            <a:off x="6300192" y="332656"/>
            <a:ext cx="936104" cy="86409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6372200" y="54868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Rassurer le patient</a:t>
            </a:r>
            <a:endParaRPr lang="fr-FR" sz="1100" dirty="0"/>
          </a:p>
        </p:txBody>
      </p:sp>
      <p:sp>
        <p:nvSpPr>
          <p:cNvPr id="85" name="Ellipse 84"/>
          <p:cNvSpPr/>
          <p:nvPr/>
        </p:nvSpPr>
        <p:spPr>
          <a:xfrm>
            <a:off x="3851920" y="5949280"/>
            <a:ext cx="1080120" cy="648072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3779912" y="6021288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Faire des projets</a:t>
            </a:r>
            <a:endParaRPr lang="fr-FR" sz="1100" dirty="0"/>
          </a:p>
        </p:txBody>
      </p:sp>
      <p:sp>
        <p:nvSpPr>
          <p:cNvPr id="56" name="ZoneTexte 55"/>
          <p:cNvSpPr txBox="1"/>
          <p:nvPr/>
        </p:nvSpPr>
        <p:spPr>
          <a:xfrm>
            <a:off x="179512" y="5589240"/>
            <a:ext cx="2448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Impact sur le succès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Tel que définis par les soignants interviewés 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0" y="0"/>
            <a:ext cx="2304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Exemple de solutions</a:t>
            </a:r>
          </a:p>
          <a:p>
            <a:r>
              <a:rPr lang="fr-FR" sz="1200" dirty="0" smtClean="0">
                <a:solidFill>
                  <a:schemeClr val="accent3">
                    <a:lumMod val="75000"/>
                  </a:schemeClr>
                </a:solidFill>
              </a:rPr>
              <a:t>Utilisés dans les services interviewés</a:t>
            </a:r>
            <a:endParaRPr lang="fr-F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725144"/>
            <a:ext cx="22322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Situation problématique</a:t>
            </a: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Absence de projet de vie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46" grpId="0" animBg="1"/>
      <p:bldP spid="52" grpId="0" animBg="1"/>
      <p:bldP spid="86" grpId="0" animBg="1"/>
      <p:bldP spid="87" grpId="0"/>
      <p:bldP spid="88" grpId="0" animBg="1"/>
      <p:bldP spid="89" grpId="0"/>
      <p:bldP spid="90" grpId="0" animBg="1"/>
      <p:bldP spid="91" grpId="0"/>
      <p:bldP spid="106" grpId="0"/>
      <p:bldP spid="111" grpId="0" animBg="1"/>
      <p:bldP spid="112" grpId="0"/>
      <p:bldP spid="121" grpId="0" animBg="1"/>
      <p:bldP spid="122" grpId="0"/>
      <p:bldP spid="123" grpId="0" animBg="1"/>
      <p:bldP spid="126" grpId="0"/>
      <p:bldP spid="160" grpId="0" animBg="1"/>
      <p:bldP spid="161" grpId="0"/>
      <p:bldP spid="167" grpId="0" animBg="1"/>
      <p:bldP spid="168" grpId="0"/>
      <p:bldP spid="169" grpId="0" animBg="1"/>
      <p:bldP spid="170" grpId="0"/>
      <p:bldP spid="92" grpId="0" animBg="1"/>
      <p:bldP spid="93" grpId="0" animBg="1"/>
      <p:bldP spid="94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5508104" y="2564904"/>
            <a:ext cx="3635896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0" y="2564904"/>
            <a:ext cx="5580112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347864" y="3140968"/>
            <a:ext cx="1152128" cy="50405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19872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Maladie VIH</a:t>
            </a:r>
            <a:endParaRPr lang="fr-FR" sz="1400" b="1" dirty="0"/>
          </a:p>
        </p:txBody>
      </p:sp>
      <p:sp>
        <p:nvSpPr>
          <p:cNvPr id="18" name="Ellipse 17"/>
          <p:cNvSpPr/>
          <p:nvPr/>
        </p:nvSpPr>
        <p:spPr>
          <a:xfrm>
            <a:off x="3563888" y="2636912"/>
            <a:ext cx="936104" cy="57606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563888" y="27809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Abstraite</a:t>
            </a:r>
            <a:endParaRPr lang="fr-FR" sz="11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843808" y="3284984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99592" y="3068960"/>
            <a:ext cx="1440160" cy="648072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0" y="4725144"/>
            <a:ext cx="280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Situation :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Adolescence et Gestion du risque</a:t>
            </a:r>
            <a:endParaRPr lang="fr-FR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827584" y="30689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Caractéristique du jeune</a:t>
            </a:r>
            <a:endParaRPr lang="fr-FR" sz="1400" b="1" dirty="0"/>
          </a:p>
        </p:txBody>
      </p:sp>
      <p:sp>
        <p:nvSpPr>
          <p:cNvPr id="111" name="Ellipse 110"/>
          <p:cNvSpPr/>
          <p:nvPr/>
        </p:nvSpPr>
        <p:spPr>
          <a:xfrm>
            <a:off x="4355976" y="2924944"/>
            <a:ext cx="1152128" cy="72008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4427984" y="2996952"/>
            <a:ext cx="11876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Flottement par rapport au fait « d’être malade»</a:t>
            </a:r>
            <a:endParaRPr lang="fr-FR" sz="1050" dirty="0"/>
          </a:p>
        </p:txBody>
      </p:sp>
      <p:sp>
        <p:nvSpPr>
          <p:cNvPr id="124" name="Ellipse 123"/>
          <p:cNvSpPr/>
          <p:nvPr/>
        </p:nvSpPr>
        <p:spPr>
          <a:xfrm>
            <a:off x="3491880" y="3645024"/>
            <a:ext cx="1152128" cy="64807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3563888" y="371703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Pas ressentie physiquement</a:t>
            </a:r>
            <a:endParaRPr lang="fr-FR" sz="1100" dirty="0"/>
          </a:p>
        </p:txBody>
      </p:sp>
      <p:sp>
        <p:nvSpPr>
          <p:cNvPr id="121" name="Rectangle 120"/>
          <p:cNvSpPr/>
          <p:nvPr/>
        </p:nvSpPr>
        <p:spPr>
          <a:xfrm>
            <a:off x="6300192" y="3501008"/>
            <a:ext cx="1296144" cy="64807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6444208" y="357301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Déclic prise de conscience;</a:t>
            </a:r>
            <a:endParaRPr lang="fr-FR" sz="1200" b="1" dirty="0"/>
          </a:p>
        </p:txBody>
      </p:sp>
      <p:sp>
        <p:nvSpPr>
          <p:cNvPr id="123" name="Ellipse 122"/>
          <p:cNvSpPr/>
          <p:nvPr/>
        </p:nvSpPr>
        <p:spPr>
          <a:xfrm>
            <a:off x="7164288" y="2636912"/>
            <a:ext cx="1800200" cy="936104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7308304" y="270892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Responsabilisation en réponse à une grossesse, à un partenaire, à sa famille;</a:t>
            </a:r>
            <a:endParaRPr lang="fr-FR" sz="1050" dirty="0"/>
          </a:p>
        </p:txBody>
      </p:sp>
      <p:cxnSp>
        <p:nvCxnSpPr>
          <p:cNvPr id="151" name="Connecteur droit avec flèche 150"/>
          <p:cNvCxnSpPr/>
          <p:nvPr/>
        </p:nvCxnSpPr>
        <p:spPr>
          <a:xfrm flipH="1">
            <a:off x="5364088" y="3645024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Ellipse 78"/>
          <p:cNvSpPr/>
          <p:nvPr/>
        </p:nvSpPr>
        <p:spPr>
          <a:xfrm>
            <a:off x="5436096" y="4005064"/>
            <a:ext cx="1584176" cy="1008112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5436096" y="4077072"/>
            <a:ext cx="151216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Mise en place de traitement de secours, prononciation des mots </a:t>
            </a:r>
            <a:r>
              <a:rPr lang="fr-FR" sz="1050" dirty="0" err="1" smtClean="0"/>
              <a:t>t.q</a:t>
            </a:r>
            <a:r>
              <a:rPr lang="fr-FR" sz="1050" dirty="0" smtClean="0"/>
              <a:t> « dernier recours »</a:t>
            </a:r>
            <a:endParaRPr lang="fr-FR" sz="1050" dirty="0"/>
          </a:p>
        </p:txBody>
      </p:sp>
      <p:sp>
        <p:nvSpPr>
          <p:cNvPr id="81" name="Ellipse 80"/>
          <p:cNvSpPr/>
          <p:nvPr/>
        </p:nvSpPr>
        <p:spPr>
          <a:xfrm>
            <a:off x="7812360" y="3501008"/>
            <a:ext cx="1331640" cy="1152128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7884368" y="3573016"/>
            <a:ext cx="144016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Apparition d’une autre maladie chronique avec des signaux physique (asthme, épilepsie)</a:t>
            </a:r>
            <a:endParaRPr lang="fr-FR" sz="1050" dirty="0"/>
          </a:p>
        </p:txBody>
      </p:sp>
      <p:sp>
        <p:nvSpPr>
          <p:cNvPr id="83" name="Ellipse 82"/>
          <p:cNvSpPr/>
          <p:nvPr/>
        </p:nvSpPr>
        <p:spPr>
          <a:xfrm>
            <a:off x="5796136" y="2708920"/>
            <a:ext cx="1368152" cy="864096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5868144" y="2780928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Aggravation de la maladie VIH  chez un proche, chez soi même</a:t>
            </a:r>
            <a:endParaRPr lang="fr-FR" sz="1050" dirty="0"/>
          </a:p>
        </p:txBody>
      </p:sp>
      <p:sp>
        <p:nvSpPr>
          <p:cNvPr id="56" name="Ellipse 55"/>
          <p:cNvSpPr/>
          <p:nvPr/>
        </p:nvSpPr>
        <p:spPr>
          <a:xfrm>
            <a:off x="107504" y="2996952"/>
            <a:ext cx="864096" cy="792088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72208" y="3501008"/>
            <a:ext cx="1475656" cy="1080120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1944216" y="3645024"/>
            <a:ext cx="1547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Remise en question, opposition à tout ce qu’on était quand on était enfant. </a:t>
            </a:r>
            <a:endParaRPr lang="fr-FR" sz="1100" dirty="0"/>
          </a:p>
        </p:txBody>
      </p:sp>
      <p:sp>
        <p:nvSpPr>
          <p:cNvPr id="60" name="ZoneTexte 59"/>
          <p:cNvSpPr txBox="1"/>
          <p:nvPr/>
        </p:nvSpPr>
        <p:spPr>
          <a:xfrm>
            <a:off x="107504" y="3140968"/>
            <a:ext cx="10081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Besoin de devenir acteur</a:t>
            </a:r>
          </a:p>
        </p:txBody>
      </p:sp>
      <p:sp>
        <p:nvSpPr>
          <p:cNvPr id="61" name="Ellipse 60"/>
          <p:cNvSpPr/>
          <p:nvPr/>
        </p:nvSpPr>
        <p:spPr>
          <a:xfrm>
            <a:off x="72008" y="3645024"/>
            <a:ext cx="1907704" cy="1080120"/>
          </a:xfrm>
          <a:prstGeom prst="ellips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251520" y="371703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Essayer de réanimer un virus, le faire se manifester pour prendre conscience, qu’il est là vraiment.</a:t>
            </a:r>
          </a:p>
        </p:txBody>
      </p:sp>
      <p:sp>
        <p:nvSpPr>
          <p:cNvPr id="63" name="Ellipse 62"/>
          <p:cNvSpPr/>
          <p:nvPr/>
        </p:nvSpPr>
        <p:spPr>
          <a:xfrm>
            <a:off x="6948264" y="4149080"/>
            <a:ext cx="1224136" cy="936104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948264" y="4221088"/>
            <a:ext cx="12241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Raisons de se pencher dans l’avenir (formation, projet familial…)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52" grpId="0" animBg="1"/>
      <p:bldP spid="106" grpId="0"/>
      <p:bldP spid="111" grpId="0" animBg="1"/>
      <p:bldP spid="112" grpId="0"/>
      <p:bldP spid="124" grpId="0" animBg="1"/>
      <p:bldP spid="125" grpId="0"/>
      <p:bldP spid="121" grpId="0" animBg="1"/>
      <p:bldP spid="122" grpId="0"/>
      <p:bldP spid="123" grpId="0" animBg="1"/>
      <p:bldP spid="126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56" grpId="0" animBg="1"/>
      <p:bldP spid="57" grpId="0" animBg="1"/>
      <p:bldP spid="59" grpId="0"/>
      <p:bldP spid="60" grpId="0"/>
      <p:bldP spid="61" grpId="0" animBg="1"/>
      <p:bldP spid="62" grpId="0"/>
      <p:bldP spid="63" grpId="0" animBg="1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Inclusion d’autres maladies</a:t>
            </a: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Poursuite de la recherche qualitative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85DFB-F00E-4C81-BB7B-1E61C02FBC0B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Professionnels rencontrés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D7E4-FBE0-4E1E-9EBF-1453EBB4F97A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6525344"/>
            <a:ext cx="799288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9552" y="134076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49EC8"/>
                </a:solidFill>
                <a:ea typeface="ＭＳ Ｐゴシック" charset="-128"/>
                <a:cs typeface="Arial" pitchFamily="34" charset="0"/>
              </a:rPr>
              <a:t>Etude élargie aux autres maladies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714348" y="2143116"/>
          <a:ext cx="5400600" cy="420039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4442"/>
                <a:gridCol w="2819297"/>
                <a:gridCol w="1166861"/>
              </a:tblGrid>
              <a:tr h="273309">
                <a:tc>
                  <a:txBody>
                    <a:bodyPr/>
                    <a:lstStyle/>
                    <a:p>
                      <a:pPr marL="36000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000" marR="0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/>
                    </a:p>
                    <a:p>
                      <a:pPr marL="3600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/>
                        <a:t>Caractéristiques des participants </a:t>
                      </a:r>
                      <a:endParaRPr lang="fr-FR" sz="1100" b="0" i="1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76">
                <a:tc>
                  <a:txBody>
                    <a:bodyPr/>
                    <a:lstStyle/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Maladies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Professions</a:t>
                      </a:r>
                      <a:endParaRPr lang="fr-FR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Effectif</a:t>
                      </a:r>
                      <a:endParaRPr lang="fr-FR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2334342">
                <a:tc>
                  <a:txBody>
                    <a:bodyPr/>
                    <a:lstStyle/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aseline="0" dirty="0" smtClean="0"/>
                    </a:p>
                    <a:p>
                      <a:pPr marL="36000" marR="0" lvl="1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 smtClean="0"/>
                        <a:t>Obésité</a:t>
                      </a:r>
                    </a:p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Epilepsie</a:t>
                      </a:r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Drépanocytose</a:t>
                      </a:r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Toutes (services médecine de l’ado)</a:t>
                      </a:r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i="1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kern="1200" dirty="0" smtClean="0"/>
                        <a:t>Diverses</a:t>
                      </a:r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baseline="0" dirty="0" smtClean="0"/>
                        <a:t>Pédiatre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baseline="0" dirty="0" smtClean="0"/>
                        <a:t>Endocrinologue d’adultes </a:t>
                      </a:r>
                      <a:r>
                        <a:rPr lang="fr-FR" sz="1100" kern="1200" baseline="30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fr-FR" sz="1100" kern="12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6000" lvl="1" indent="720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baseline="0" dirty="0" smtClean="0"/>
                        <a:t>Psychologue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kern="1200" baseline="0" dirty="0" smtClean="0"/>
                    </a:p>
                    <a:p>
                      <a:pPr marL="36000" lvl="1" indent="720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baseline="0" dirty="0" smtClean="0"/>
                        <a:t>Diététicienne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kern="12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 smtClean="0"/>
                        <a:t>Pédiatre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 smtClean="0"/>
                        <a:t>Neurologue d’adultes </a:t>
                      </a:r>
                      <a:r>
                        <a:rPr lang="fr-FR" sz="1100" kern="1200" baseline="30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Infirmière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 smtClean="0"/>
                        <a:t>Pédiatre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Interniste </a:t>
                      </a:r>
                      <a:r>
                        <a:rPr lang="fr-FR" sz="1100" kern="1200" baseline="30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Psychologue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Infirmières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Assistante sociale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Médecin</a:t>
                      </a:r>
                      <a:r>
                        <a:rPr lang="fr-FR" sz="1100" baseline="0" dirty="0" smtClean="0"/>
                        <a:t> des ados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Psychologue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Infirmière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Assistantes sociales </a:t>
                      </a:r>
                      <a:r>
                        <a:rPr lang="fr-FR" sz="1100" kern="1200" baseline="30000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fr-FR" sz="110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2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1</a:t>
                      </a: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aseline="0" dirty="0" smtClean="0"/>
                        <a:t>1</a:t>
                      </a:r>
                      <a:br>
                        <a:rPr lang="fr-FR" sz="1100" baseline="0" dirty="0" smtClean="0"/>
                      </a:br>
                      <a:r>
                        <a:rPr lang="fr-FR" sz="1100" baseline="0" dirty="0" smtClean="0"/>
                        <a:t>  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1</a:t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>  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2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11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6215074" y="2928934"/>
            <a:ext cx="2736304" cy="1724202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Rencontre de </a:t>
            </a:r>
            <a:r>
              <a:rPr lang="fr-FR" sz="1600" b="1" dirty="0" smtClean="0"/>
              <a:t>21 professionnels</a:t>
            </a:r>
          </a:p>
          <a:p>
            <a:pPr algn="ctr"/>
            <a:r>
              <a:rPr lang="fr-FR" sz="1600" dirty="0" smtClean="0"/>
              <a:t>soignants et travailleurs sociaux</a:t>
            </a:r>
          </a:p>
          <a:p>
            <a:pPr algn="ctr"/>
            <a:r>
              <a:rPr lang="fr-FR" sz="1600" b="1" dirty="0" smtClean="0"/>
              <a:t>autour de multiples maladies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Constats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1800" dirty="0" smtClean="0"/>
              <a:t>Intérêt des professionnels </a:t>
            </a:r>
            <a:r>
              <a:rPr lang="fr-FR" sz="1800" b="0" dirty="0" smtClean="0"/>
              <a:t>: 48 contactés, 46 rencontrés dans 9 structures différentes</a:t>
            </a:r>
          </a:p>
          <a:p>
            <a:pPr>
              <a:buNone/>
            </a:pPr>
            <a:endParaRPr lang="fr-FR" sz="1800" b="0" dirty="0" smtClean="0"/>
          </a:p>
          <a:p>
            <a:pPr>
              <a:buFont typeface="Arial" pitchFamily="34" charset="0"/>
              <a:buChar char="•"/>
            </a:pPr>
            <a:r>
              <a:rPr lang="fr-FR" sz="1800" dirty="0" smtClean="0"/>
              <a:t>Intérêt de l’utilisation de la méthode qualitative </a:t>
            </a:r>
            <a:r>
              <a:rPr lang="fr-FR" sz="1800" b="0" dirty="0" smtClean="0">
                <a:sym typeface="Wingdings" pitchFamily="2" charset="2"/>
              </a:rPr>
              <a:t>: </a:t>
            </a:r>
            <a:r>
              <a:rPr lang="fr-FR" sz="1800" b="0" dirty="0" smtClean="0"/>
              <a:t>Emergence de problématiques communes ainsi que des idées de solutions absentes de la littérature</a:t>
            </a:r>
          </a:p>
          <a:p>
            <a:pPr>
              <a:buNone/>
            </a:pPr>
            <a:endParaRPr lang="fr-FR" sz="1800" dirty="0" smtClean="0"/>
          </a:p>
          <a:p>
            <a:pPr>
              <a:buFont typeface="Arial" pitchFamily="34" charset="0"/>
              <a:buChar char="•"/>
            </a:pPr>
            <a:r>
              <a:rPr lang="fr-FR" sz="1800" dirty="0" smtClean="0"/>
              <a:t>Intérêt de se rendre sur le terrain </a:t>
            </a:r>
            <a:r>
              <a:rPr lang="fr-FR" sz="1800" b="0" dirty="0" smtClean="0">
                <a:sym typeface="Wingdings" pitchFamily="2" charset="2"/>
              </a:rPr>
              <a:t>: Observation des </a:t>
            </a:r>
            <a:r>
              <a:rPr lang="fr-FR" sz="1800" b="0" dirty="0" smtClean="0"/>
              <a:t>différents d’environnements dans lesquels se déroulent la transition et les moyens mobilisables. </a:t>
            </a:r>
          </a:p>
          <a:p>
            <a:pPr lvl="1">
              <a:buFont typeface="Arial" pitchFamily="34" charset="0"/>
              <a:buChar char="•"/>
            </a:pP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sz="1800" dirty="0" smtClean="0"/>
              <a:t>Dans notre étude:</a:t>
            </a:r>
          </a:p>
          <a:p>
            <a:pPr>
              <a:buNone/>
            </a:pPr>
            <a:r>
              <a:rPr lang="fr-FR" sz="1800" dirty="0" smtClean="0"/>
              <a:t>	2 programmes de transition officiels </a:t>
            </a:r>
            <a:r>
              <a:rPr lang="fr-FR" sz="1800" b="0" dirty="0" smtClean="0"/>
              <a:t>ont été identifiés. </a:t>
            </a:r>
            <a:r>
              <a:rPr lang="fr-FR" sz="1800" dirty="0" smtClean="0"/>
              <a:t>Tous les autres services </a:t>
            </a:r>
            <a:r>
              <a:rPr lang="fr-FR" sz="1800" b="0" dirty="0" smtClean="0"/>
              <a:t>avaient développés des </a:t>
            </a:r>
            <a:r>
              <a:rPr lang="fr-FR" sz="1800" dirty="0" smtClean="0"/>
              <a:t>pratiques officieuses, +/- délivrées au cas par cas </a:t>
            </a:r>
            <a:r>
              <a:rPr lang="fr-FR" sz="1800" b="0" dirty="0" smtClean="0"/>
              <a:t>pour pallier aux problématiques de la transition. </a:t>
            </a:r>
            <a:r>
              <a:rPr lang="fr-FR" sz="1800" dirty="0" smtClean="0"/>
              <a:t>SAUF l’obésité morbide </a:t>
            </a:r>
            <a:r>
              <a:rPr lang="fr-FR" sz="1800" b="0" dirty="0" smtClean="0"/>
              <a:t>qui est la seule maladie étudiée à n’avoir développé </a:t>
            </a:r>
            <a:r>
              <a:rPr lang="fr-FR" sz="1800" dirty="0" smtClean="0"/>
              <a:t>aucune pratique/programme de transition.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Perspectives et 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Rencontre avec les jeunes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Autres maladies?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Étape de consensus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Quelles sont les modalités de prise en charge à inclure dans les pratiques de transition? </a:t>
            </a:r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249EC8"/>
                </a:solidFill>
                <a:cs typeface="ＭＳ Ｐゴシック" charset="-128"/>
              </a:rPr>
              <a:t>Qu’en est-il en province? Dans les centres hospitaliers non spécialisés?</a:t>
            </a:r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 étapes de thèse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1778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2000" u="sng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Quelles sont les modalités nécessaires à une bonne transition?</a:t>
            </a:r>
          </a:p>
          <a:p>
            <a:pPr marL="177800" lvl="1" indent="-17780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200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 </a:t>
            </a:r>
            <a:r>
              <a:rPr lang="fr-FR" sz="200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Etude mixte </a:t>
            </a:r>
            <a:r>
              <a:rPr lang="fr-FR" sz="20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sur les programmes / les pratiques actuelles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20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Phase qualitative : Entretiens individuels et FG semi-directifs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sz="2000" b="0" dirty="0" smtClean="0">
              <a:solidFill>
                <a:srgbClr val="249EC8"/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20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Phase quantitative: Questionnaire de consensus puis </a:t>
            </a:r>
            <a:r>
              <a:rPr lang="fr-FR" sz="20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validation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fr-FR" sz="2000" b="0" dirty="0" smtClean="0">
              <a:solidFill>
                <a:srgbClr val="249EC8"/>
              </a:solidFill>
              <a:latin typeface="Arial" pitchFamily="34" charset="0"/>
              <a:cs typeface="Arial" pitchFamily="34" charset="0"/>
            </a:endParaRPr>
          </a:p>
          <a:p>
            <a:pPr marL="177800" lvl="1" indent="-1778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2000" u="sng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Comment sont évaluer les </a:t>
            </a:r>
            <a:r>
              <a:rPr lang="fr-FR" sz="2000" u="sng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programmes de </a:t>
            </a:r>
            <a:r>
              <a:rPr lang="fr-FR" sz="2000" u="sng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transition existants et quels en sont les résultats? </a:t>
            </a:r>
            <a:endParaRPr lang="fr-FR" sz="2000" u="sng" dirty="0" smtClean="0">
              <a:solidFill>
                <a:srgbClr val="249EC8"/>
              </a:solidFill>
              <a:latin typeface="Arial" pitchFamily="34" charset="0"/>
              <a:cs typeface="Arial" pitchFamily="34" charset="0"/>
            </a:endParaRPr>
          </a:p>
          <a:p>
            <a:pPr marL="177800" lvl="1" indent="-17780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200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 </a:t>
            </a:r>
            <a:r>
              <a:rPr lang="fr-FR" sz="200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Revue systématique</a:t>
            </a:r>
            <a:r>
              <a:rPr lang="fr-FR" sz="20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 sur l’évaluation des interventions de la transition</a:t>
            </a:r>
          </a:p>
          <a:p>
            <a:pPr marL="177800" lvl="1" indent="-17780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6" name="Bulle ronde 5"/>
          <p:cNvSpPr/>
          <p:nvPr/>
        </p:nvSpPr>
        <p:spPr>
          <a:xfrm flipV="1">
            <a:off x="2555776" y="5733256"/>
            <a:ext cx="1512168" cy="576064"/>
          </a:xfrm>
          <a:prstGeom prst="wedgeEllipseCallout">
            <a:avLst>
              <a:gd name="adj1" fmla="val -20016"/>
              <a:gd name="adj2" fmla="val 689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55776" y="5733256"/>
            <a:ext cx="15121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Présentation au groupe ADOVIH en janvier 2015</a:t>
            </a:r>
            <a:endParaRPr lang="fr-FR" sz="1050" dirty="0"/>
          </a:p>
        </p:txBody>
      </p:sp>
      <p:sp>
        <p:nvSpPr>
          <p:cNvPr id="9" name="Bulle ronde 8"/>
          <p:cNvSpPr/>
          <p:nvPr/>
        </p:nvSpPr>
        <p:spPr>
          <a:xfrm flipV="1">
            <a:off x="1835696" y="2924944"/>
            <a:ext cx="1512168" cy="576064"/>
          </a:xfrm>
          <a:prstGeom prst="wedgeEllipseCallout">
            <a:avLst>
              <a:gd name="adj1" fmla="val -20016"/>
              <a:gd name="adj2" fmla="val 689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35696" y="2924944"/>
            <a:ext cx="15121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Présentation au groupe ADOVIH aujourd’hui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chemeClr val="accent1"/>
                </a:solidFill>
              </a:rPr>
              <a:t/>
            </a:r>
            <a:br>
              <a:rPr lang="fr-FR" sz="1800" dirty="0" smtClean="0">
                <a:solidFill>
                  <a:schemeClr val="accent1"/>
                </a:solidFill>
              </a:rPr>
            </a:br>
            <a:r>
              <a:rPr lang="fr-FR" sz="1800" dirty="0" smtClean="0">
                <a:solidFill>
                  <a:schemeClr val="accent1"/>
                </a:solidFill>
              </a:rPr>
              <a:t/>
            </a:r>
            <a:br>
              <a:rPr lang="fr-FR" sz="1800" dirty="0" smtClean="0">
                <a:solidFill>
                  <a:schemeClr val="accent1"/>
                </a:solidFill>
              </a:rPr>
            </a:br>
            <a:r>
              <a:rPr lang="fr-FR" sz="1800" dirty="0" smtClean="0">
                <a:solidFill>
                  <a:schemeClr val="accent1"/>
                </a:solidFill>
              </a:rPr>
              <a:t/>
            </a:r>
            <a:br>
              <a:rPr lang="fr-FR" sz="1800" dirty="0" smtClean="0">
                <a:solidFill>
                  <a:schemeClr val="accent1"/>
                </a:solidFill>
              </a:rPr>
            </a:br>
            <a:r>
              <a:rPr lang="fr-FR" sz="1800" dirty="0" smtClean="0">
                <a:solidFill>
                  <a:schemeClr val="accent1"/>
                </a:solidFill>
              </a:rPr>
              <a:t>Enora.le-roux@inserm.fr</a:t>
            </a:r>
            <a:endParaRPr lang="fr-FR" sz="18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Merci de votre attention</a:t>
            </a:r>
            <a:endParaRPr lang="fr-FR" dirty="0" smtClean="0">
              <a:latin typeface="Arial" charset="0"/>
              <a:cs typeface="Arial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85DFB-F00E-4C81-BB7B-1E61C02FBC0B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rcRect l="79806" t="27479" r="10272" b="60674"/>
          <a:stretch>
            <a:fillRect/>
          </a:stretch>
        </p:blipFill>
        <p:spPr bwMode="auto">
          <a:xfrm>
            <a:off x="4860032" y="3068960"/>
            <a:ext cx="2016224" cy="128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Phase qualitative</a:t>
            </a:r>
            <a:endParaRPr lang="fr-FR" sz="20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Etude mixte 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85DFB-F00E-4C81-BB7B-1E61C02FBC0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Enquête qualitative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fr-FR" sz="2400" b="0" u="sng" dirty="0" smtClean="0">
                <a:latin typeface="Arial" pitchFamily="34" charset="0"/>
                <a:cs typeface="Arial" pitchFamily="34" charset="0"/>
              </a:rPr>
              <a:t> Objectif: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Identifier les pratiques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de transition, les problématiques et vécus qui y sont associés. 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b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fr-FR" sz="2400" b="0" u="sng" dirty="0" smtClean="0">
                <a:latin typeface="Arial" pitchFamily="34" charset="0"/>
                <a:cs typeface="Arial" pitchFamily="34" charset="0"/>
              </a:rPr>
              <a:t> Méthode: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Entretiens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semi-directifs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enregistrés avec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- Professionnels</a:t>
            </a:r>
            <a:r>
              <a:rPr lang="fr-FR" sz="2200" b="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2200" b="0" dirty="0" smtClean="0">
              <a:solidFill>
                <a:srgbClr val="249EC8"/>
              </a:solidFill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buFont typeface="Wingdings"/>
              <a:buChar char="à"/>
            </a:pPr>
            <a:r>
              <a:rPr lang="fr-FR" sz="1800" dirty="0" smtClean="0">
                <a:solidFill>
                  <a:srgbClr val="249EC8"/>
                </a:solidFill>
                <a:latin typeface="Arial" pitchFamily="34" charset="0"/>
                <a:cs typeface="Arial" pitchFamily="34" charset="0"/>
              </a:rPr>
              <a:t>VIH, drépanocytose, épilepsie, obésité</a:t>
            </a:r>
            <a:endParaRPr lang="fr-FR" sz="1800" b="0" dirty="0" smtClean="0">
              <a:solidFill>
                <a:srgbClr val="249EC8"/>
              </a:solidFill>
              <a:latin typeface="Arial" pitchFamily="34" charset="0"/>
              <a:cs typeface="Arial" pitchFamily="34" charset="0"/>
            </a:endParaRPr>
          </a:p>
          <a:p>
            <a:pPr marL="528638" indent="-169863">
              <a:spcBef>
                <a:spcPts val="0"/>
              </a:spcBef>
              <a:buNone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Jeunes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post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transition  (+/ </a:t>
            </a: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leurs parents) </a:t>
            </a:r>
            <a:endParaRPr lang="fr-FR" sz="2200" b="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fr-FR" sz="2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fr-FR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b="0" dirty="0" smtClean="0">
                <a:latin typeface="Arial" pitchFamily="34" charset="0"/>
                <a:cs typeface="Arial" pitchFamily="34" charset="0"/>
              </a:rPr>
              <a:t>drépanocytose, épilepsie, </a:t>
            </a:r>
            <a:r>
              <a:rPr lang="fr-FR" sz="1800" b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VIH, </a:t>
            </a:r>
            <a:r>
              <a:rPr lang="fr-FR" sz="1800" b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obésité</a:t>
            </a:r>
          </a:p>
          <a:p>
            <a:pPr marL="0">
              <a:spcBef>
                <a:spcPts val="0"/>
              </a:spcBef>
              <a:buNone/>
            </a:pPr>
            <a:endParaRPr lang="fr-FR" sz="1600" b="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5738" indent="-185738">
              <a:buFont typeface="Arial" pitchFamily="34" charset="0"/>
              <a:buChar char="•"/>
            </a:pPr>
            <a:r>
              <a:rPr lang="fr-FR" sz="2400" b="0" u="sng" dirty="0" smtClean="0">
                <a:latin typeface="Arial" pitchFamily="34" charset="0"/>
                <a:cs typeface="Arial" pitchFamily="34" charset="0"/>
              </a:rPr>
              <a:t>Guide d’entretien:</a:t>
            </a:r>
            <a:endParaRPr lang="fr-FR" sz="2400" b="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200" b="0" dirty="0" smtClean="0">
                <a:latin typeface="Arial" pitchFamily="34" charset="0"/>
                <a:cs typeface="Arial" pitchFamily="34" charset="0"/>
              </a:rPr>
              <a:t>Annonce et préparation à la transition, adaptation aux particularités des jeunes, accueil dans le nouveau service, critères de succès de la transition…</a:t>
            </a:r>
            <a:endParaRPr lang="fr-FR" sz="2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Méthodes d’analyse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Analyse thématique </a:t>
            </a:r>
            <a:r>
              <a:rPr lang="fr-FR" b="0" dirty="0" smtClean="0"/>
              <a:t>(interprétation du contenu)</a:t>
            </a:r>
            <a:endParaRPr lang="fr-FR" sz="1800" b="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ym typeface="Wingdings" pitchFamily="2" charset="2"/>
              </a:rPr>
              <a:t>Logiciel NVivo5</a:t>
            </a:r>
            <a:endParaRPr lang="fr-FR" b="0" strike="sngStrike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fr-FR" b="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fr-FR" b="0" dirty="0" smtClean="0">
                <a:sym typeface="Wingdings" pitchFamily="2" charset="2"/>
              </a:rPr>
              <a:t>Construction d’une </a:t>
            </a:r>
            <a:r>
              <a:rPr lang="fr-FR" dirty="0" smtClean="0">
                <a:sym typeface="Wingdings" pitchFamily="2" charset="2"/>
              </a:rPr>
              <a:t>vue schématisée </a:t>
            </a:r>
            <a:r>
              <a:rPr lang="fr-FR" b="0" dirty="0" smtClean="0">
                <a:sym typeface="Wingdings" pitchFamily="2" charset="2"/>
              </a:rPr>
              <a:t>de </a:t>
            </a:r>
            <a:r>
              <a:rPr lang="fr-FR" dirty="0" smtClean="0">
                <a:sym typeface="Wingdings" pitchFamily="2" charset="2"/>
              </a:rPr>
              <a:t>la transition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b="0" dirty="0" smtClean="0">
                <a:sym typeface="Wingdings" pitchFamily="2" charset="2"/>
              </a:rPr>
              <a:t>	R</a:t>
            </a:r>
            <a:r>
              <a:rPr lang="fr-FR" b="0" dirty="0" smtClean="0"/>
              <a:t>echerche qualitative: l’échantillon d’étude n’est jamais statistiquement représentatif </a:t>
            </a:r>
          </a:p>
          <a:p>
            <a:pPr>
              <a:buNone/>
            </a:pPr>
            <a:r>
              <a:rPr lang="fr-FR" b="0" dirty="0" smtClean="0">
                <a:sym typeface="Wingdings" pitchFamily="2" charset="2"/>
              </a:rPr>
              <a:t> Résultats non </a:t>
            </a:r>
            <a:r>
              <a:rPr lang="fr-FR" b="0" dirty="0" smtClean="0"/>
              <a:t>généralisables à l’ensemble des cas de </a:t>
            </a:r>
            <a:r>
              <a:rPr lang="fr-FR" b="0" dirty="0" smtClean="0"/>
              <a:t>transition </a:t>
            </a:r>
            <a:endParaRPr lang="fr-FR" b="0" dirty="0" smtClean="0">
              <a:sym typeface="Wingdings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5" name="Image 4" descr="pictograms-warning-hazard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1520" y="4365104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Premiers résultats : Entretiens AVEC les soignants</a:t>
            </a: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2564904"/>
            <a:ext cx="7772400" cy="1500187"/>
          </a:xfrm>
        </p:spPr>
        <p:txBody>
          <a:bodyPr/>
          <a:lstStyle/>
          <a:p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Recherche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exploratoire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VIH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85DFB-F00E-4C81-BB7B-1E61C02FBC0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Etat actuel de l’analyse thématique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  <a:p>
            <a:pPr fontAlgn="t"/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2060848"/>
          <a:ext cx="8064896" cy="3223008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824536"/>
                <a:gridCol w="3240360"/>
              </a:tblGrid>
              <a:tr h="36856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Etapes</a:t>
                      </a:r>
                      <a:endParaRPr lang="fr-FR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Avancement</a:t>
                      </a:r>
                      <a:endParaRPr lang="fr-FR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44">
                <a:tc>
                  <a:txBody>
                    <a:bodyPr/>
                    <a:lstStyle/>
                    <a:p>
                      <a:r>
                        <a:rPr lang="fr-FR" dirty="0" smtClean="0"/>
                        <a:t>Lire le corpus, se familiariser avec les données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9665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Coder les</a:t>
                      </a:r>
                      <a:r>
                        <a:rPr lang="fr-FR" baseline="0" dirty="0" smtClean="0"/>
                        <a:t> données</a:t>
                      </a:r>
                      <a:r>
                        <a:rPr lang="fr-FR" dirty="0" smtClean="0"/>
                        <a:t> (catégorisation en</a:t>
                      </a:r>
                      <a:r>
                        <a:rPr lang="fr-FR" baseline="0" dirty="0" smtClean="0"/>
                        <a:t> thèmes et sous thèmes</a:t>
                      </a:r>
                      <a:r>
                        <a:rPr lang="fr-FR" dirty="0" smtClean="0"/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B050"/>
                          </a:solidFill>
                        </a:rPr>
                        <a:t>✓ </a:t>
                      </a:r>
                      <a:endParaRPr lang="fr-FR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144">
                <a:tc>
                  <a:txBody>
                    <a:bodyPr/>
                    <a:lstStyle/>
                    <a:p>
                      <a:r>
                        <a:rPr lang="fr-FR" dirty="0" smtClean="0"/>
                        <a:t>Organisation schématique des </a:t>
                      </a:r>
                      <a:r>
                        <a:rPr lang="fr-FR" dirty="0" smtClean="0"/>
                        <a:t>thèmes entre eux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144">
                <a:tc>
                  <a:txBody>
                    <a:bodyPr/>
                    <a:lstStyle/>
                    <a:p>
                      <a:r>
                        <a:rPr lang="fr-FR" dirty="0" smtClean="0"/>
                        <a:t>Synthèse compréhensive (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Résultat explicatif global) et rédaction de l’article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MV Boli" pitchFamily="2" charset="0"/>
                        <a:cs typeface="MV Boli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V Boli" pitchFamily="2" charset="0"/>
                          <a:cs typeface="MV Boli" pitchFamily="2" charset="0"/>
                        </a:rPr>
                        <a:t>En cours</a:t>
                      </a:r>
                    </a:p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  <a:latin typeface="Segoe Scrip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Etape 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exploratoire VIH 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entretiens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D7E4-FBE0-4E1E-9EBF-1453EBB4F97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6525344"/>
            <a:ext cx="799288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1619672" y="1628799"/>
          <a:ext cx="5945884" cy="451386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57254"/>
                <a:gridCol w="3103954"/>
                <a:gridCol w="1284676"/>
              </a:tblGrid>
              <a:tr h="472162">
                <a:tc>
                  <a:txBody>
                    <a:bodyPr/>
                    <a:lstStyle/>
                    <a:p>
                      <a:pPr marL="36000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000" marR="0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/>
                    </a:p>
                    <a:p>
                      <a:pPr marL="3600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/>
                        <a:t>Caractéristiques des participants </a:t>
                      </a:r>
                      <a:endParaRPr lang="fr-FR" sz="1400" b="0" i="1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 smtClean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89">
                <a:tc>
                  <a:txBody>
                    <a:bodyPr/>
                    <a:lstStyle/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dirty="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/>
                        <a:t>Structures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/>
                        <a:t>Professions</a:t>
                      </a:r>
                      <a:endParaRPr lang="fr-FR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/>
                        <a:t>Effectif</a:t>
                      </a:r>
                      <a:endParaRPr lang="fr-FR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607316">
                <a:tc>
                  <a:txBody>
                    <a:bodyPr/>
                    <a:lstStyle/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aseline="0" smtClean="0"/>
                    </a:p>
                    <a:p>
                      <a:pPr marL="36000" marR="0" lvl="1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smtClean="0"/>
                        <a:t>Association</a:t>
                      </a:r>
                    </a:p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smtClean="0"/>
                        <a:t>Unité intermédiaire</a:t>
                      </a:r>
                      <a:r>
                        <a:rPr lang="fr-FR" sz="1200" kern="1200" baseline="0" smtClean="0"/>
                        <a:t> « Espace Guy Moquet »</a:t>
                      </a:r>
                      <a:r>
                        <a:rPr lang="fr-FR" sz="1200" kern="1200" smtClean="0"/>
                        <a:t/>
                      </a:r>
                      <a:br>
                        <a:rPr lang="fr-FR" sz="1200" kern="1200" smtClean="0"/>
                      </a:b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smtClean="0"/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smtClean="0"/>
                        <a:t>Hôpitaux</a:t>
                      </a:r>
                    </a:p>
                    <a:p>
                      <a:pPr marL="36000" lvl="1" indent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kern="12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baseline="0" dirty="0" smtClean="0"/>
                        <a:t>Psychologue</a:t>
                      </a:r>
                    </a:p>
                    <a:p>
                      <a:pPr marL="36000" lvl="1" indent="720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baseline="0" dirty="0" smtClean="0"/>
                        <a:t>Infirmière</a:t>
                      </a:r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Responsable médical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Infirmières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Aide soignant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Psychologue</a:t>
                      </a:r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Pédiatres </a:t>
                      </a:r>
                      <a:r>
                        <a:rPr lang="fr-FR" sz="1200" kern="1200" baseline="30000" dirty="0" smtClean="0"/>
                        <a:t>P</a:t>
                      </a:r>
                      <a:endParaRPr lang="fr-FR" sz="1200" baseline="0" dirty="0" smtClean="0"/>
                    </a:p>
                    <a:p>
                      <a:pPr marL="36000" marR="0" lvl="1" indent="7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err="1" smtClean="0"/>
                        <a:t>Infectiologues</a:t>
                      </a:r>
                      <a:r>
                        <a:rPr lang="fr-FR" sz="1200" baseline="0" dirty="0" smtClean="0"/>
                        <a:t> d’adulte </a:t>
                      </a:r>
                      <a:r>
                        <a:rPr lang="fr-FR" sz="1200" kern="1200" baseline="30000" dirty="0" smtClean="0"/>
                        <a:t>A</a:t>
                      </a:r>
                      <a:endParaRPr lang="fr-FR" sz="12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Psychologues </a:t>
                      </a:r>
                      <a:r>
                        <a:rPr lang="fr-FR" sz="1200" kern="1200" baseline="30000" dirty="0" smtClean="0"/>
                        <a:t>P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kern="1200" baseline="30000" dirty="0" smtClean="0"/>
                        <a:t>A</a:t>
                      </a:r>
                      <a:endParaRPr lang="fr-FR" sz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Infirmière  </a:t>
                      </a:r>
                      <a:r>
                        <a:rPr lang="fr-FR" sz="1200" kern="1200" baseline="30000" dirty="0" smtClean="0"/>
                        <a:t>P</a:t>
                      </a:r>
                      <a:r>
                        <a:rPr lang="fr-FR" sz="1200" dirty="0" smtClean="0"/>
                        <a:t> 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Assistante sociale </a:t>
                      </a:r>
                      <a:r>
                        <a:rPr lang="fr-FR" sz="1200" kern="1200" baseline="30000" dirty="0" smtClean="0"/>
                        <a:t>A</a:t>
                      </a:r>
                      <a:endParaRPr lang="fr-FR" sz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Educateur </a:t>
                      </a:r>
                      <a:r>
                        <a:rPr lang="fr-FR" sz="1200" kern="1200" baseline="30000" dirty="0" smtClean="0"/>
                        <a:t>P</a:t>
                      </a:r>
                      <a:endParaRPr lang="fr-FR" sz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Cadres infirmières </a:t>
                      </a:r>
                      <a:r>
                        <a:rPr lang="fr-FR" sz="1200" kern="1200" baseline="30000" dirty="0" smtClean="0"/>
                        <a:t>P</a:t>
                      </a:r>
                      <a:endParaRPr lang="fr-FR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1</a:t>
                      </a:r>
                      <a:endParaRPr lang="fr-FR" sz="12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aseline="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 smtClean="0"/>
                        <a:t>2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 smtClean="0"/>
                        <a:t>1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  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/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2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  7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5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1</a:t>
                      </a:r>
                    </a:p>
                    <a:p>
                      <a:pPr marL="36000" lvl="1" indent="7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2</a:t>
                      </a:r>
                      <a:endParaRPr lang="fr-FR" sz="12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691680" y="5589240"/>
            <a:ext cx="5832648" cy="502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Rencontre de </a:t>
            </a:r>
            <a:r>
              <a:rPr lang="fr-FR" sz="1600" b="1" dirty="0" smtClean="0"/>
              <a:t>26 </a:t>
            </a:r>
            <a:r>
              <a:rPr lang="fr-FR" sz="1600" b="1" dirty="0" smtClean="0"/>
              <a:t>professionnels </a:t>
            </a:r>
            <a:r>
              <a:rPr lang="fr-FR" sz="1600" dirty="0" smtClean="0"/>
              <a:t>soignants </a:t>
            </a:r>
            <a:r>
              <a:rPr lang="fr-FR" sz="1600" dirty="0" smtClean="0"/>
              <a:t>et travailleurs sociaux</a:t>
            </a:r>
          </a:p>
          <a:p>
            <a:pPr algn="ctr"/>
            <a:r>
              <a:rPr lang="fr-FR" sz="1600" b="1" dirty="0" smtClean="0"/>
              <a:t>autour du VIH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Etape exploratoire : circuits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smtClean="0">
                <a:cs typeface="Arial" pitchFamily="34" charset="0"/>
              </a:rPr>
              <a:t>Circuits de transition identifiés: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8EB4-66E9-4092-8D12-9BC2781538F0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1880" y="2132856"/>
            <a:ext cx="187220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Unité intermédiaire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Unité Guy </a:t>
            </a:r>
            <a:r>
              <a:rPr kumimoji="0" lang="fr-FR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Moquet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(75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08104" y="3645024"/>
            <a:ext cx="2016224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Centres adultes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Hôtel Dieu (75)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Bichat (75)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Delafontaine (93)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7624" y="3284984"/>
            <a:ext cx="1872208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Centre pédiatrique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Robert Debré (75)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47864" y="4581128"/>
            <a:ext cx="1872208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Centres mixtes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Jean Verdier (93)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Pontoise (95)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059832" y="2924944"/>
            <a:ext cx="2952328" cy="576064"/>
          </a:xfrm>
          <a:prstGeom prst="curvedDownArrow">
            <a:avLst>
              <a:gd name="adj1" fmla="val 33223"/>
              <a:gd name="adj2" fmla="val 13125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latin typeface="Calibri" pitchFamily="34" charset="0"/>
                <a:cs typeface="Arial" pitchFamily="34" charset="0"/>
              </a:rPr>
              <a:t>	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Circuit 1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347864" y="3717032"/>
            <a:ext cx="1728192" cy="360040"/>
          </a:xfrm>
          <a:prstGeom prst="rightArrow">
            <a:avLst>
              <a:gd name="adj1" fmla="val 50000"/>
              <a:gd name="adj2" fmla="val 92758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Circuit 2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1298282">
            <a:off x="1774998" y="4498453"/>
            <a:ext cx="1573583" cy="362069"/>
          </a:xfrm>
          <a:prstGeom prst="rightArrow">
            <a:avLst>
              <a:gd name="adj1" fmla="val 50000"/>
              <a:gd name="adj2" fmla="val 92758"/>
            </a:avLst>
          </a:prstGeom>
          <a:solidFill>
            <a:srgbClr val="FF6699"/>
          </a:solidFill>
          <a:ln w="381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Circuit 3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563888" y="5661248"/>
            <a:ext cx="1616770" cy="720080"/>
          </a:xfrm>
          <a:prstGeom prst="curvedUpArrow">
            <a:avLst>
              <a:gd name="adj1" fmla="val 26321"/>
              <a:gd name="adj2" fmla="val 75755"/>
              <a:gd name="adj3" fmla="val 54088"/>
            </a:avLst>
          </a:prstGeom>
          <a:solidFill>
            <a:srgbClr val="92D050"/>
          </a:solidFill>
          <a:ln w="381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Circuit 4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88224" y="1412776"/>
            <a:ext cx="2160240" cy="14401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732240" y="162880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« Hors circuits »:</a:t>
            </a:r>
          </a:p>
          <a:p>
            <a:pPr>
              <a:buFontTx/>
              <a:buChar char="-"/>
            </a:pPr>
            <a:r>
              <a:rPr lang="fr-FR" sz="1400" i="1" dirty="0" smtClean="0">
                <a:latin typeface="+mj-lt"/>
                <a:cs typeface="Arial" pitchFamily="34" charset="0"/>
              </a:rPr>
              <a:t>Amenés par un parent</a:t>
            </a:r>
          </a:p>
          <a:p>
            <a:pPr>
              <a:buFontTx/>
              <a:buChar char="-"/>
            </a:pPr>
            <a:r>
              <a:rPr lang="fr-FR" sz="1400" i="1" dirty="0" smtClean="0">
                <a:latin typeface="+mj-lt"/>
                <a:cs typeface="Arial" pitchFamily="34" charset="0"/>
              </a:rPr>
              <a:t>Arrivés par les urgences</a:t>
            </a:r>
          </a:p>
          <a:p>
            <a:pPr>
              <a:buFontTx/>
              <a:buChar char="-"/>
            </a:pPr>
            <a:r>
              <a:rPr lang="fr-FR" sz="1400" i="1" dirty="0" smtClean="0">
                <a:latin typeface="+mj-lt"/>
                <a:cs typeface="Arial" pitchFamily="34" charset="0"/>
              </a:rPr>
              <a:t>Amenés par une </a:t>
            </a:r>
            <a:r>
              <a:rPr lang="fr-FR" sz="1400" i="1" dirty="0" err="1" smtClean="0">
                <a:latin typeface="+mj-lt"/>
                <a:cs typeface="Arial" pitchFamily="34" charset="0"/>
              </a:rPr>
              <a:t>asso</a:t>
            </a:r>
            <a:endParaRPr lang="fr-FR" sz="1400" i="1" dirty="0">
              <a:latin typeface="+mj-lt"/>
              <a:cs typeface="Arial" pitchFamily="34" charset="0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6084168" y="2852936"/>
            <a:ext cx="1224136" cy="576064"/>
          </a:xfrm>
          <a:prstGeom prst="curvedDownArrow">
            <a:avLst>
              <a:gd name="adj1" fmla="val 33223"/>
              <a:gd name="adj2" fmla="val 131250"/>
              <a:gd name="adj3" fmla="val 33333"/>
            </a:avLst>
          </a:prstGeom>
          <a:noFill/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Fond diapos ECE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Fond diapos ECEVE</Template>
  <TotalTime>2860</TotalTime>
  <Words>1450</Words>
  <Application>Microsoft Office PowerPoint</Application>
  <PresentationFormat>Affichage à l'écran (4:3)</PresentationFormat>
  <Paragraphs>417</Paragraphs>
  <Slides>20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Fond diapos ECEVE</vt:lpstr>
      <vt:lpstr>Transition des soins pédiatriques aux soins pour adultes des jeunes malades chroniques</vt:lpstr>
      <vt:lpstr>2 étapes de thèse</vt:lpstr>
      <vt:lpstr>Phase qualitative</vt:lpstr>
      <vt:lpstr>Enquête qualitative</vt:lpstr>
      <vt:lpstr>Méthodes d’analyse</vt:lpstr>
      <vt:lpstr>Premiers résultats : Entretiens AVEC les soignants</vt:lpstr>
      <vt:lpstr>Etat actuel de l’analyse thématique</vt:lpstr>
      <vt:lpstr>Etape exploratoire VIH : entretiens</vt:lpstr>
      <vt:lpstr>Etape exploratoire : circuits</vt:lpstr>
      <vt:lpstr>Schémas explicatifs</vt:lpstr>
      <vt:lpstr>Diapositive 11</vt:lpstr>
      <vt:lpstr>Diapositive 12</vt:lpstr>
      <vt:lpstr>Diapositive 13</vt:lpstr>
      <vt:lpstr>Diapositive 14</vt:lpstr>
      <vt:lpstr>Diapositive 15</vt:lpstr>
      <vt:lpstr>Inclusion d’autres maladies</vt:lpstr>
      <vt:lpstr>Professionnels rencontrés</vt:lpstr>
      <vt:lpstr>Constats</vt:lpstr>
      <vt:lpstr>Perspectives et discussion</vt:lpstr>
      <vt:lpstr>   Enora.le-roux@inserm.fr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des soins pédiatriques aux soins pour adultes chez les jeunes atteints de maladies chroniques</dc:title>
  <dc:creator>ECEVE</dc:creator>
  <cp:lastModifiedBy>ECEVE</cp:lastModifiedBy>
  <cp:revision>242</cp:revision>
  <dcterms:created xsi:type="dcterms:W3CDTF">2014-11-26T10:23:18Z</dcterms:created>
  <dcterms:modified xsi:type="dcterms:W3CDTF">2015-04-14T14:15:18Z</dcterms:modified>
</cp:coreProperties>
</file>