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83" r:id="rId3"/>
    <p:sldId id="489" r:id="rId4"/>
    <p:sldId id="484" r:id="rId5"/>
    <p:sldId id="485" r:id="rId6"/>
    <p:sldId id="486" r:id="rId7"/>
    <p:sldId id="487" r:id="rId8"/>
    <p:sldId id="488" r:id="rId9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48D7A-72B6-604E-8E7A-172F5329B13B}" v="6" dt="2021-09-30T07:42:11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65"/>
    <p:restoredTop sz="95741"/>
  </p:normalViewPr>
  <p:slideViewPr>
    <p:cSldViewPr snapToGrid="0" snapToObjects="1">
      <p:cViewPr varScale="1">
        <p:scale>
          <a:sx n="87" d="100"/>
          <a:sy n="87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64E6-F01E-0542-A1FB-08C807E07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86076-79DF-E048-8F75-0585C842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1AA46-C85B-AC49-865E-F33A6480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50673-D276-DB40-9A24-5030119A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B096-A153-3041-A9B2-4284CA42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140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7995-763B-554D-A8CD-5958938B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8D48E-7598-0E49-BEDF-6BB218298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57AD0-BFEB-7A42-A9F6-886DBD05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4C0F-8B0E-2743-A964-90A0DA13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801-3034-1A4F-9CBE-0DD43D26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1805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DBAF2-8550-A34E-B947-04603558A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6D5A1-4018-3D46-9B0C-98DDD1D2E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61143-F6E4-484A-B44B-1E4AC4C8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ED3FC-DD27-5A4A-8FEB-36D30AD7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CF629-41BB-4F40-9BCC-7637FC3A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4845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01/02/2022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la santé</a:t>
            </a:r>
          </a:p>
        </p:txBody>
      </p:sp>
    </p:spTree>
    <p:extLst>
      <p:ext uri="{BB962C8B-B14F-4D97-AF65-F5344CB8AC3E}">
        <p14:creationId xmlns:p14="http://schemas.microsoft.com/office/powerpoint/2010/main" val="168657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4A4E-D3B6-DE4B-BD76-4B758D44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2268-5CED-DF42-A7BA-7C733F1F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D610A-DB86-C448-A4E9-D69B82B8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05AE-7D9F-674C-A52A-186CDC76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457A4-E98E-004D-9CD9-08B22B1C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172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E641-573B-934F-9D54-655F8BC1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C68EB-1477-3343-98E0-E81008589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D0B9-5BCB-4C40-BA43-11EB6AC0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5263E-6291-1348-B1E2-8D1AC31C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2E329-C036-E143-84E2-25BB7B68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63714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373B-F737-2945-A708-E3F171F4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B1CD6-26BF-8B40-AFA1-9C2C9616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5AF5-B7CB-F24D-B2C6-26CF1E8A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CED21-1884-EE4A-907B-CEB12569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43651-178C-8040-AF67-5FB9A87F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8AF9A-C949-F14D-9C62-336C40DA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595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440F-6A88-F842-87E6-AB7C0CF8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9C49C-7B16-6E4B-AE1B-EF1B71111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D3887-D0A0-244A-A258-FA29F2F6B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FEE88-A180-7F47-9668-35E64B8E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0583A-5F64-A64B-BBD5-0315EDFAE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ACAEB-EEB3-8D44-92CF-D2A9FAA2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AB980-4D44-594F-9A99-602DD962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B7953-6298-324E-9DA1-3FF5CEC0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1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B0A3-5C26-AE4C-8F6D-DB46AD8F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6EAAB-2C5F-5445-914C-5F051131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2E01C-E045-FF41-ABE1-693260E5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A00F1-F083-BD4C-8CC3-8C4C99E9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0482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0DACA-B857-4E42-9543-A2B1064A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D5DA8-99D5-4546-937E-6D04DC1A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E4A10-E953-A64D-96B2-2528795E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92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C234-8AA4-7147-8275-0CB43E60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A59-BC88-5340-8525-63D12FC97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4E358-A8D6-134D-94D0-3100C4C32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113DB-4997-1F45-91B4-C4194604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33B7F-3390-8D4C-A044-645210CC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AA8C-9F40-D742-AC80-6AB1552D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944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0306-6258-DD49-8996-8985CA52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A41B4-EA56-524C-A72E-D4F84BDCA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C6F67-AF52-8840-8CC8-626AD2B0F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636CF-F7E3-364C-8110-6400058C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14688-B3DF-3F4D-BEB4-828CCC97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55166-651F-F24B-960A-1968B846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9379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3ED0E-ECCA-CE4D-9B27-5A960CB8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419AC-893D-B643-A8C8-F14F66525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4F778-FC06-6047-9443-BF24BE425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0013-D2EA-5947-BA10-F6E553C8C09E}" type="datetimeFigureOut">
              <a:rPr lang="en-FR" smtClean="0"/>
              <a:t>02/01/2022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859C7-9197-AC42-9B68-284F0FFC8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A07B5-CED1-3741-8AE3-2F3452C5B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7321-761D-B44E-914F-4639FCA6F743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96764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316-EC24-CF47-AAF7-2AB30AD09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FR" dirty="0"/>
              <a:t>Déjeuner débat </a:t>
            </a:r>
            <a:br>
              <a:rPr lang="fr-FR" dirty="0"/>
            </a:br>
            <a:r>
              <a:rPr lang="en-FR" dirty="0"/>
              <a:t>com</a:t>
            </a:r>
            <a:r>
              <a:rPr lang="fr-FR" dirty="0"/>
              <a:t>m</a:t>
            </a:r>
            <a:r>
              <a:rPr lang="en-FR" dirty="0"/>
              <a:t>ission </a:t>
            </a:r>
            <a:r>
              <a:rPr lang="fr-FR" dirty="0"/>
              <a:t>« </a:t>
            </a:r>
            <a:r>
              <a:rPr lang="en-FR" dirty="0"/>
              <a:t>migrant</a:t>
            </a:r>
            <a:r>
              <a:rPr lang="fr-FR" dirty="0"/>
              <a:t>s »</a:t>
            </a:r>
            <a:r>
              <a:rPr lang="en-FR" dirty="0"/>
              <a:t> SFLS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D0DA7-3171-2A4A-9BD5-1A7EFC418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99711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579F-AD1C-4047-810A-E948E6CF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373F-A80A-5A47-A83F-43071777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57692" cy="42982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FR" dirty="0"/>
              <a:t>Intervention Sié Dionou, médiateur en santé</a:t>
            </a:r>
            <a:r>
              <a:rPr lang="fr-FR" dirty="0"/>
              <a:t> : </a:t>
            </a:r>
            <a:r>
              <a:rPr lang="en-FR" dirty="0">
                <a:solidFill>
                  <a:srgbClr val="0070C0"/>
                </a:solidFill>
              </a:rPr>
              <a:t>la médiation en santé au temps du Covid</a:t>
            </a:r>
            <a:r>
              <a:rPr lang="en-FR" dirty="0"/>
              <a:t> (10’)</a:t>
            </a:r>
          </a:p>
          <a:p>
            <a:pPr marL="514350" indent="-514350">
              <a:buFont typeface="+mj-lt"/>
              <a:buAutoNum type="arabicPeriod"/>
            </a:pPr>
            <a:r>
              <a:rPr lang="en-FR" dirty="0"/>
              <a:t>Intervention Caroline Aparicio, médecin respons</a:t>
            </a:r>
            <a:r>
              <a:rPr lang="en-GB" dirty="0"/>
              <a:t>a</a:t>
            </a:r>
            <a:r>
              <a:rPr lang="en-FR" dirty="0"/>
              <a:t>ble de la PASS de Lariboisière</a:t>
            </a:r>
            <a:r>
              <a:rPr lang="fr-FR" dirty="0"/>
              <a:t> :</a:t>
            </a:r>
            <a:r>
              <a:rPr lang="en-FR" dirty="0"/>
              <a:t> </a:t>
            </a:r>
            <a:r>
              <a:rPr lang="en-FR" dirty="0">
                <a:solidFill>
                  <a:srgbClr val="0070C0"/>
                </a:solidFill>
              </a:rPr>
              <a:t>accès aux soins et précarité en temps de Covid </a:t>
            </a:r>
            <a:r>
              <a:rPr lang="en-FR" dirty="0"/>
              <a:t>(10’)</a:t>
            </a:r>
          </a:p>
          <a:p>
            <a:pPr marL="514350" indent="-514350">
              <a:buFont typeface="+mj-lt"/>
              <a:buAutoNum type="arabicPeriod"/>
            </a:pPr>
            <a:r>
              <a:rPr lang="en-FR" dirty="0"/>
              <a:t>Discussion (10’)</a:t>
            </a:r>
          </a:p>
          <a:p>
            <a:pPr marL="514350" indent="-514350">
              <a:buFont typeface="+mj-lt"/>
              <a:buAutoNum type="arabicPeriod"/>
            </a:pPr>
            <a:r>
              <a:rPr lang="en-FR" dirty="0"/>
              <a:t>La </a:t>
            </a:r>
            <a:r>
              <a:rPr lang="en-FR" dirty="0">
                <a:solidFill>
                  <a:srgbClr val="0070C0"/>
                </a:solidFill>
              </a:rPr>
              <a:t>feuille de route n°2 de la SNSS </a:t>
            </a:r>
            <a:r>
              <a:rPr lang="en-FR" dirty="0"/>
              <a:t>et la santé sexuelle des migrants (15’)</a:t>
            </a:r>
          </a:p>
          <a:p>
            <a:pPr marL="514350" indent="-514350">
              <a:buFont typeface="+mj-lt"/>
              <a:buAutoNum type="arabicPeriod"/>
            </a:pPr>
            <a:r>
              <a:rPr lang="en-FR" dirty="0"/>
              <a:t>L’élaboration de recommandations SPILF-SFLS sur le </a:t>
            </a:r>
            <a:r>
              <a:rPr lang="en-FR" dirty="0">
                <a:solidFill>
                  <a:srgbClr val="0070C0"/>
                </a:solidFill>
              </a:rPr>
              <a:t>bilan de santé pour les migrants primo-arrivant</a:t>
            </a:r>
            <a:r>
              <a:rPr lang="fr-FR" dirty="0">
                <a:solidFill>
                  <a:srgbClr val="0070C0"/>
                </a:solidFill>
              </a:rPr>
              <a:t>s</a:t>
            </a:r>
            <a:r>
              <a:rPr lang="en-FR" dirty="0">
                <a:solidFill>
                  <a:srgbClr val="0070C0"/>
                </a:solidFill>
              </a:rPr>
              <a:t> </a:t>
            </a:r>
            <a:r>
              <a:rPr lang="en-FR" dirty="0"/>
              <a:t>(15’)</a:t>
            </a:r>
          </a:p>
        </p:txBody>
      </p:sp>
    </p:spTree>
    <p:extLst>
      <p:ext uri="{BB962C8B-B14F-4D97-AF65-F5344CB8AC3E}">
        <p14:creationId xmlns:p14="http://schemas.microsoft.com/office/powerpoint/2010/main" val="18962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BB6C6-DBC5-49E6-9628-CF335A5B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E05A2B-4F03-4CAC-8D64-61F9F7C5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https://solidarites-sante.gouv.fr/IMG/pdf/feuille_de_route_sante_sexuelle_16122021.pdf</a:t>
            </a:r>
          </a:p>
        </p:txBody>
      </p:sp>
    </p:spTree>
    <p:extLst>
      <p:ext uri="{BB962C8B-B14F-4D97-AF65-F5344CB8AC3E}">
        <p14:creationId xmlns:p14="http://schemas.microsoft.com/office/powerpoint/2010/main" val="165261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420323-60FA-F143-92DE-8B94A0665C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893" y="1757225"/>
            <a:ext cx="11232819" cy="323935"/>
          </a:xfrm>
        </p:spPr>
        <p:txBody>
          <a:bodyPr>
            <a:normAutofit fontScale="92500" lnSpcReduction="20000"/>
          </a:bodyPr>
          <a:lstStyle/>
          <a:p>
            <a:r>
              <a:rPr lang="en-FR" dirty="0"/>
              <a:t>Portage SPILF en partenariat avec la SFLS, la SFP, etc.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A5B40C-AE56-A743-81E4-8B6DA4A00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</a:t>
            </a:r>
            <a:r>
              <a:rPr lang="en-FR" dirty="0"/>
              <a:t>ilan de santé </a:t>
            </a:r>
            <a:r>
              <a:rPr lang="fr-FR" dirty="0"/>
              <a:t>« </a:t>
            </a:r>
            <a:r>
              <a:rPr lang="en-FR" dirty="0"/>
              <a:t>migrant</a:t>
            </a:r>
            <a:r>
              <a:rPr lang="fr-FR" dirty="0"/>
              <a:t>s primo-arrivants » </a:t>
            </a:r>
            <a:r>
              <a:rPr lang="en-FR" dirty="0"/>
              <a:t>: un besoin de recommandations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375-00AF-B44B-BBA9-48F4159331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2276872"/>
            <a:ext cx="11516946" cy="4400886"/>
          </a:xfrm>
        </p:spPr>
        <p:txBody>
          <a:bodyPr>
            <a:normAutofit fontScale="92500" lnSpcReduction="20000"/>
          </a:bodyPr>
          <a:lstStyle/>
          <a:p>
            <a:r>
              <a:rPr lang="en-FR" dirty="0"/>
              <a:t>Objectif</a:t>
            </a:r>
            <a:r>
              <a:rPr lang="fr-FR" dirty="0"/>
              <a:t> </a:t>
            </a:r>
            <a:r>
              <a:rPr lang="en-FR" dirty="0"/>
              <a:t>: Définir les éléments pertinents du bilan de santé à proposer aux personnes migrantes primo-arrivantes en France</a:t>
            </a:r>
          </a:p>
          <a:p>
            <a:r>
              <a:rPr lang="en-FR" dirty="0"/>
              <a:t>Méthode</a:t>
            </a:r>
            <a:r>
              <a:rPr lang="fr-FR" dirty="0"/>
              <a:t> </a:t>
            </a:r>
            <a:r>
              <a:rPr lang="en-FR" dirty="0"/>
              <a:t>: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U</a:t>
            </a:r>
            <a:r>
              <a:rPr lang="en-FR" dirty="0">
                <a:solidFill>
                  <a:schemeClr val="accent1"/>
                </a:solidFill>
              </a:rPr>
              <a:t>n portage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en-FR" dirty="0"/>
              <a:t>: la SPILF</a:t>
            </a:r>
          </a:p>
          <a:p>
            <a:pPr lvl="1">
              <a:lnSpc>
                <a:spcPct val="120000"/>
              </a:lnSpc>
            </a:pPr>
            <a:r>
              <a:rPr lang="en-FR" dirty="0">
                <a:solidFill>
                  <a:schemeClr val="accent1"/>
                </a:solidFill>
              </a:rPr>
              <a:t>Des partenaires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en-FR" dirty="0"/>
              <a:t>: la SFLS, la SFP, etc. et/ou des personnes qualifiées (médecin PASS, médecin généraliste, pneumologue, etc.)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Un comité de pilotage </a:t>
            </a:r>
            <a:r>
              <a:rPr lang="en-FR" dirty="0"/>
              <a:t>à constituer</a:t>
            </a:r>
          </a:p>
          <a:p>
            <a:pPr lvl="2"/>
            <a:r>
              <a:rPr lang="en-FR" sz="1800" dirty="0"/>
              <a:t>Un président</a:t>
            </a:r>
          </a:p>
          <a:p>
            <a:pPr lvl="2"/>
            <a:r>
              <a:rPr lang="en-FR" sz="1800" dirty="0"/>
              <a:t>Des membres proposés par le président de la recommandation et validés par le comité des recommandations</a:t>
            </a:r>
          </a:p>
          <a:p>
            <a:pPr lvl="2"/>
            <a:r>
              <a:rPr lang="en-FR" sz="1800" dirty="0"/>
              <a:t>Un nombre de membres définis à l’avance par le groupe recos</a:t>
            </a:r>
          </a:p>
          <a:p>
            <a:pPr lvl="3"/>
            <a:r>
              <a:rPr lang="en-GB" sz="1600" dirty="0"/>
              <a:t>R</a:t>
            </a:r>
            <a:r>
              <a:rPr lang="en-FR" sz="1600" dirty="0"/>
              <a:t>eprésentant</a:t>
            </a:r>
            <a:r>
              <a:rPr lang="fr-FR" sz="1600" dirty="0"/>
              <a:t>s de</a:t>
            </a:r>
            <a:r>
              <a:rPr lang="en-FR" sz="1600" dirty="0"/>
              <a:t> la SPILF</a:t>
            </a:r>
          </a:p>
          <a:p>
            <a:pPr lvl="3"/>
            <a:r>
              <a:rPr lang="en-FR" sz="1600" dirty="0"/>
              <a:t>Représentant</a:t>
            </a:r>
            <a:r>
              <a:rPr lang="fr-FR" sz="1600" dirty="0"/>
              <a:t>s</a:t>
            </a:r>
            <a:r>
              <a:rPr lang="en-FR" sz="1600" dirty="0"/>
              <a:t> des sociétés partenaires</a:t>
            </a:r>
          </a:p>
          <a:p>
            <a:pPr lvl="3"/>
            <a:r>
              <a:rPr lang="en-FR" sz="1600" dirty="0"/>
              <a:t>Au moins un membre du com</a:t>
            </a:r>
            <a:r>
              <a:rPr lang="fr-FR" sz="1600" dirty="0"/>
              <a:t>i</a:t>
            </a:r>
            <a:r>
              <a:rPr lang="en-FR" sz="1600" dirty="0"/>
              <a:t>té des recommandations</a:t>
            </a:r>
          </a:p>
          <a:p>
            <a:pPr lvl="2"/>
            <a:r>
              <a:rPr lang="en-FR" sz="1800" dirty="0"/>
              <a:t>Un nombre de réunions prévues défini par le comité de pilotage et validé par le comité des recommandations</a:t>
            </a:r>
          </a:p>
          <a:p>
            <a:pPr lvl="2"/>
            <a:r>
              <a:rPr lang="en-FR" sz="1800" dirty="0"/>
              <a:t>Au moins deux réunions d’étapes avec le comité des recommandations afin de valider la composition des travaux</a:t>
            </a:r>
          </a:p>
        </p:txBody>
      </p:sp>
    </p:spTree>
    <p:extLst>
      <p:ext uri="{BB962C8B-B14F-4D97-AF65-F5344CB8AC3E}">
        <p14:creationId xmlns:p14="http://schemas.microsoft.com/office/powerpoint/2010/main" val="228956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64C7A6-D0ED-0043-A04F-C78319AC90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F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74A3F7-4EBC-E946-A7F0-0DBF118E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Bilan de santé</a:t>
            </a:r>
            <a:r>
              <a:rPr lang="fr-FR" dirty="0"/>
              <a:t> </a:t>
            </a:r>
            <a:r>
              <a:rPr lang="en-FR" dirty="0"/>
              <a:t>: to do, méthodes &amp; calendrier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A4028-EC4C-DD4D-98E6-8F7010A525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FR" dirty="0">
                <a:solidFill>
                  <a:schemeClr val="accent1"/>
                </a:solidFill>
              </a:rPr>
              <a:t>Cadrer la méthodologie </a:t>
            </a:r>
            <a:r>
              <a:rPr lang="en-FR" dirty="0"/>
              <a:t>avec le groupe reco</a:t>
            </a:r>
            <a:r>
              <a:rPr lang="fr-FR" dirty="0"/>
              <a:t>s</a:t>
            </a:r>
            <a:r>
              <a:rPr lang="en-FR" dirty="0"/>
              <a:t> de la SPILF</a:t>
            </a:r>
          </a:p>
          <a:p>
            <a:r>
              <a:rPr lang="fr-FR" dirty="0">
                <a:solidFill>
                  <a:schemeClr val="accent1"/>
                </a:solidFill>
              </a:rPr>
              <a:t>C</a:t>
            </a:r>
            <a:r>
              <a:rPr lang="en-FR" dirty="0">
                <a:solidFill>
                  <a:schemeClr val="accent1"/>
                </a:solidFill>
              </a:rPr>
              <a:t>ontacte</a:t>
            </a:r>
            <a:r>
              <a:rPr lang="fr-FR" dirty="0">
                <a:solidFill>
                  <a:schemeClr val="accent1"/>
                </a:solidFill>
              </a:rPr>
              <a:t>r</a:t>
            </a:r>
            <a:r>
              <a:rPr lang="en-FR" dirty="0">
                <a:solidFill>
                  <a:schemeClr val="accent1"/>
                </a:solidFill>
              </a:rPr>
              <a:t> les sociétés potentiellement intéressées </a:t>
            </a:r>
            <a:r>
              <a:rPr lang="en-FR" dirty="0"/>
              <a:t>par le thème de la reco </a:t>
            </a:r>
            <a:r>
              <a:rPr lang="fr-FR" dirty="0"/>
              <a:t>par l</a:t>
            </a:r>
            <a:r>
              <a:rPr lang="en-FR" dirty="0"/>
              <a:t>e président ou le comité des recommandations au nom de la SPILF</a:t>
            </a:r>
          </a:p>
          <a:p>
            <a:r>
              <a:rPr lang="en-FR" dirty="0">
                <a:solidFill>
                  <a:schemeClr val="accent1"/>
                </a:solidFill>
              </a:rPr>
              <a:t>Composer le comité de pilotage </a:t>
            </a:r>
            <a:r>
              <a:rPr lang="en-FR" dirty="0"/>
              <a:t>sur la base des candidatures et des propositions des partenaires</a:t>
            </a:r>
          </a:p>
          <a:p>
            <a:r>
              <a:rPr lang="en-GB" dirty="0">
                <a:solidFill>
                  <a:schemeClr val="accent1"/>
                </a:solidFill>
              </a:rPr>
              <a:t>L</a:t>
            </a:r>
            <a:r>
              <a:rPr lang="en-FR" dirty="0">
                <a:solidFill>
                  <a:schemeClr val="accent1"/>
                </a:solidFill>
              </a:rPr>
              <a:t>es sociétés </a:t>
            </a:r>
            <a:r>
              <a:rPr lang="en-FR" u="sng" dirty="0">
                <a:solidFill>
                  <a:schemeClr val="accent1"/>
                </a:solidFill>
              </a:rPr>
              <a:t>partenaires</a:t>
            </a:r>
            <a:r>
              <a:rPr lang="en-FR" dirty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P</a:t>
            </a:r>
            <a:r>
              <a:rPr lang="en-FR" dirty="0"/>
              <a:t>rennent en charge les frais correspondants à leurs représentants</a:t>
            </a:r>
            <a:endParaRPr lang="fr-FR" dirty="0"/>
          </a:p>
          <a:p>
            <a:pPr lvl="1"/>
            <a:r>
              <a:rPr lang="fr-FR" dirty="0"/>
              <a:t>Sont </a:t>
            </a:r>
            <a:r>
              <a:rPr lang="en-FR" dirty="0"/>
              <a:t>présentée</a:t>
            </a:r>
            <a:r>
              <a:rPr lang="fr-FR" dirty="0"/>
              <a:t>s</a:t>
            </a:r>
            <a:r>
              <a:rPr lang="en-FR" dirty="0"/>
              <a:t> comme co-organisatrice</a:t>
            </a:r>
            <a:r>
              <a:rPr lang="fr-FR" dirty="0"/>
              <a:t>s</a:t>
            </a:r>
            <a:r>
              <a:rPr lang="en-FR" dirty="0"/>
              <a:t> de la recommandation dans tous les documents et publications</a:t>
            </a:r>
            <a:endParaRPr lang="fr-FR" dirty="0"/>
          </a:p>
          <a:p>
            <a:pPr lvl="1"/>
            <a:r>
              <a:rPr lang="fr-FR" dirty="0"/>
              <a:t>Participent aux d</a:t>
            </a:r>
            <a:r>
              <a:rPr lang="en-FR" dirty="0"/>
              <a:t>épenses à hauteur</a:t>
            </a:r>
            <a:r>
              <a:rPr lang="fr-FR" dirty="0"/>
              <a:t>s</a:t>
            </a:r>
            <a:r>
              <a:rPr lang="en-FR" dirty="0"/>
              <a:t> équivalentes.</a:t>
            </a:r>
          </a:p>
          <a:p>
            <a:r>
              <a:rPr lang="en-FR" dirty="0">
                <a:solidFill>
                  <a:schemeClr val="accent1"/>
                </a:solidFill>
              </a:rPr>
              <a:t>Les sociétés </a:t>
            </a:r>
            <a:r>
              <a:rPr lang="en-FR" u="sng" dirty="0">
                <a:solidFill>
                  <a:schemeClr val="accent1"/>
                </a:solidFill>
              </a:rPr>
              <a:t>associées</a:t>
            </a:r>
            <a:r>
              <a:rPr lang="en-FR" dirty="0">
                <a:solidFill>
                  <a:schemeClr val="accent1"/>
                </a:solidFill>
              </a:rPr>
              <a:t> </a:t>
            </a:r>
            <a:endParaRPr lang="fr-FR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D</a:t>
            </a:r>
            <a:r>
              <a:rPr lang="en-FR" dirty="0"/>
              <a:t>élègue</a:t>
            </a:r>
            <a:r>
              <a:rPr lang="fr-FR" dirty="0"/>
              <a:t>nt</a:t>
            </a:r>
            <a:r>
              <a:rPr lang="en-FR" dirty="0"/>
              <a:t> </a:t>
            </a:r>
            <a:r>
              <a:rPr lang="fr-FR" dirty="0"/>
              <a:t>leurs</a:t>
            </a:r>
            <a:r>
              <a:rPr lang="en-FR" dirty="0"/>
              <a:t> représentants au sein d’un groupe de pilotage</a:t>
            </a:r>
            <a:endParaRPr lang="fr-FR" dirty="0"/>
          </a:p>
          <a:p>
            <a:pPr lvl="1"/>
            <a:r>
              <a:rPr lang="fr-FR" dirty="0"/>
              <a:t>Sont r</a:t>
            </a:r>
            <a:r>
              <a:rPr lang="en-FR" dirty="0"/>
              <a:t>emerciée</a:t>
            </a:r>
            <a:r>
              <a:rPr lang="fr-FR" dirty="0"/>
              <a:t>s</a:t>
            </a:r>
            <a:r>
              <a:rPr lang="en-FR" dirty="0"/>
              <a:t> dans les documents et publications</a:t>
            </a:r>
          </a:p>
          <a:p>
            <a:pPr lvl="1"/>
            <a:r>
              <a:rPr lang="fr-FR" dirty="0"/>
              <a:t>N’ont p</a:t>
            </a:r>
            <a:r>
              <a:rPr lang="en-FR" dirty="0"/>
              <a:t>as d’implication financière</a:t>
            </a:r>
            <a:endParaRPr lang="fr-FR" dirty="0"/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57650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3815A2-376D-EB46-BAC7-2FD2CA3D2E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F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35EB8E-A2AE-064F-A300-6F2F0B59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Bilan de santé</a:t>
            </a:r>
            <a:r>
              <a:rPr lang="fr-FR" dirty="0"/>
              <a:t> </a:t>
            </a:r>
            <a:r>
              <a:rPr lang="en-FR" dirty="0"/>
              <a:t>: to do, méthodes &amp; calendrier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4BB6F-9B85-6942-AEEB-8CE2D484D3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2276872"/>
            <a:ext cx="11232445" cy="4163493"/>
          </a:xfrm>
        </p:spPr>
        <p:txBody>
          <a:bodyPr>
            <a:normAutofit fontScale="92500" lnSpcReduction="10000"/>
          </a:bodyPr>
          <a:lstStyle/>
          <a:p>
            <a:r>
              <a:rPr lang="en-FR" dirty="0"/>
              <a:t>Préciser le </a:t>
            </a:r>
            <a:r>
              <a:rPr lang="en-FR" dirty="0">
                <a:solidFill>
                  <a:schemeClr val="accent1"/>
                </a:solidFill>
              </a:rPr>
              <a:t>champ de la recommandations </a:t>
            </a:r>
            <a:r>
              <a:rPr lang="en-FR" dirty="0"/>
              <a:t>et lister les questions posées</a:t>
            </a:r>
          </a:p>
          <a:p>
            <a:pPr lvl="1"/>
            <a:r>
              <a:rPr lang="en-FR" dirty="0"/>
              <a:t>Il est conseillé de ne pas dépasser 5 questions</a:t>
            </a:r>
          </a:p>
          <a:p>
            <a:r>
              <a:rPr lang="en-FR" dirty="0">
                <a:solidFill>
                  <a:schemeClr val="accent1"/>
                </a:solidFill>
              </a:rPr>
              <a:t>Cibles</a:t>
            </a:r>
            <a:r>
              <a:rPr lang="fr-FR" dirty="0"/>
              <a:t> </a:t>
            </a:r>
            <a:r>
              <a:rPr lang="en-FR" dirty="0"/>
              <a:t>: les professionnels à qui s’adresse la recommandation doivent être définis au début des travaux</a:t>
            </a:r>
          </a:p>
          <a:p>
            <a:r>
              <a:rPr lang="en-FR" dirty="0">
                <a:solidFill>
                  <a:schemeClr val="accent1"/>
                </a:solidFill>
              </a:rPr>
              <a:t>Méthode</a:t>
            </a:r>
            <a:r>
              <a:rPr lang="en-FR" dirty="0"/>
              <a:t> définie et validé</a:t>
            </a:r>
            <a:r>
              <a:rPr lang="fr-FR" dirty="0"/>
              <a:t>e</a:t>
            </a:r>
            <a:r>
              <a:rPr lang="en-FR" dirty="0"/>
              <a:t> par </a:t>
            </a:r>
            <a:r>
              <a:rPr lang="fr-FR" dirty="0"/>
              <a:t>le </a:t>
            </a:r>
            <a:r>
              <a:rPr lang="en-FR" dirty="0"/>
              <a:t>comité de recommandations</a:t>
            </a:r>
            <a:r>
              <a:rPr lang="fr-FR" dirty="0"/>
              <a:t> </a:t>
            </a:r>
            <a:r>
              <a:rPr lang="en-FR" dirty="0"/>
              <a:t>: </a:t>
            </a:r>
            <a:r>
              <a:rPr lang="fr-FR" dirty="0"/>
              <a:t>RPC, recommandation formalisée d’expert, MAP, méthode GRADE, etc….</a:t>
            </a:r>
            <a:endParaRPr lang="en-FR" dirty="0"/>
          </a:p>
          <a:p>
            <a:r>
              <a:rPr lang="en-FR" dirty="0"/>
              <a:t>Définition des </a:t>
            </a:r>
            <a:r>
              <a:rPr lang="en-FR" dirty="0">
                <a:solidFill>
                  <a:schemeClr val="accent1"/>
                </a:solidFill>
              </a:rPr>
              <a:t>besoins en bibliographie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en-FR" dirty="0"/>
              <a:t>: </a:t>
            </a:r>
            <a:endParaRPr lang="fr-FR" dirty="0"/>
          </a:p>
          <a:p>
            <a:pPr lvl="1"/>
            <a:r>
              <a:rPr lang="en-FR" dirty="0"/>
              <a:t>nombres de bibliographes, définis par comité de pilotage et validé par le comité de recommandations</a:t>
            </a:r>
            <a:endParaRPr lang="fr-FR" dirty="0"/>
          </a:p>
          <a:p>
            <a:pPr lvl="1"/>
            <a:r>
              <a:rPr lang="en-FR" dirty="0"/>
              <a:t>budget correspondant soumis au trésorier de la SPILF (1 vacation=3h=100€) + évaluation du budget des réunions.</a:t>
            </a:r>
          </a:p>
        </p:txBody>
      </p:sp>
    </p:spTree>
    <p:extLst>
      <p:ext uri="{BB962C8B-B14F-4D97-AF65-F5344CB8AC3E}">
        <p14:creationId xmlns:p14="http://schemas.microsoft.com/office/powerpoint/2010/main" val="81367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11834B-E5A5-A641-A834-7AADB9133E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F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90ABAC-79BD-8F4A-9D7E-60E3D423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Bilan de santé</a:t>
            </a:r>
            <a:r>
              <a:rPr lang="fr-FR" dirty="0"/>
              <a:t> </a:t>
            </a:r>
            <a:r>
              <a:rPr lang="en-FR" dirty="0"/>
              <a:t>: to do, méthodes &amp; calendrier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4BDBF-48EB-2640-B003-A18299A9FF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2276872"/>
            <a:ext cx="11232445" cy="4062382"/>
          </a:xfrm>
        </p:spPr>
        <p:txBody>
          <a:bodyPr>
            <a:normAutofit fontScale="92500" lnSpcReduction="10000"/>
          </a:bodyPr>
          <a:lstStyle/>
          <a:p>
            <a:r>
              <a:rPr lang="en-FR" dirty="0">
                <a:solidFill>
                  <a:schemeClr val="accent1"/>
                </a:solidFill>
              </a:rPr>
              <a:t>Modalités d’écriture et de publication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en-FR" dirty="0"/>
              <a:t>: </a:t>
            </a:r>
          </a:p>
          <a:p>
            <a:pPr lvl="1"/>
            <a:r>
              <a:rPr lang="en-FR" dirty="0"/>
              <a:t>définition des auteurs </a:t>
            </a:r>
            <a:endParaRPr lang="fr-FR" dirty="0"/>
          </a:p>
          <a:p>
            <a:pPr lvl="2"/>
            <a:r>
              <a:rPr lang="fr-FR" dirty="0"/>
              <a:t>La plus précoce possible</a:t>
            </a:r>
          </a:p>
          <a:p>
            <a:pPr lvl="2"/>
            <a:r>
              <a:rPr lang="fr-FR" dirty="0"/>
              <a:t>Par le </a:t>
            </a:r>
            <a:r>
              <a:rPr lang="en-FR" dirty="0"/>
              <a:t>comité de pilotage </a:t>
            </a:r>
            <a:endParaRPr lang="fr-FR" dirty="0"/>
          </a:p>
          <a:p>
            <a:pPr lvl="2"/>
            <a:r>
              <a:rPr lang="fr-FR" dirty="0"/>
              <a:t>E</a:t>
            </a:r>
            <a:r>
              <a:rPr lang="en-FR" dirty="0"/>
              <a:t>n cas de litige</a:t>
            </a:r>
            <a:r>
              <a:rPr lang="fr-FR" dirty="0"/>
              <a:t>, arbitrage par le</a:t>
            </a:r>
            <a:r>
              <a:rPr lang="en-FR" dirty="0"/>
              <a:t> comité des recommandations</a:t>
            </a:r>
          </a:p>
          <a:p>
            <a:pPr lvl="1"/>
            <a:r>
              <a:rPr lang="en-GB" dirty="0"/>
              <a:t>T</a:t>
            </a:r>
            <a:r>
              <a:rPr lang="en-FR" dirty="0"/>
              <a:t>exte de la recommandations validé par le comité des recommandations sous forme d’un reviewing</a:t>
            </a:r>
          </a:p>
          <a:p>
            <a:pPr lvl="1"/>
            <a:r>
              <a:rPr lang="en-FR" dirty="0"/>
              <a:t>Publication d</a:t>
            </a:r>
            <a:r>
              <a:rPr lang="fr-FR" dirty="0"/>
              <a:t>ans</a:t>
            </a:r>
            <a:r>
              <a:rPr lang="en-FR" dirty="0"/>
              <a:t> Infectious </a:t>
            </a:r>
            <a:r>
              <a:rPr lang="fr-FR" dirty="0"/>
              <a:t>D</a:t>
            </a:r>
            <a:r>
              <a:rPr lang="en-FR" dirty="0"/>
              <a:t>isease </a:t>
            </a:r>
            <a:r>
              <a:rPr lang="fr-FR" dirty="0"/>
              <a:t>N</a:t>
            </a:r>
            <a:r>
              <a:rPr lang="en-FR" dirty="0"/>
              <a:t>ow en anglais et en français</a:t>
            </a:r>
          </a:p>
          <a:p>
            <a:pPr lvl="1"/>
            <a:r>
              <a:rPr lang="en-FR" dirty="0"/>
              <a:t>S</a:t>
            </a:r>
            <a:r>
              <a:rPr lang="fr-FR" dirty="0"/>
              <a:t>’</a:t>
            </a:r>
            <a:r>
              <a:rPr lang="en-FR" dirty="0"/>
              <a:t>il existe un argumentaire, publié sous forme de rev</a:t>
            </a:r>
            <a:r>
              <a:rPr lang="fr-FR" dirty="0" err="1"/>
              <a:t>ue</a:t>
            </a:r>
            <a:r>
              <a:rPr lang="en-FR" dirty="0"/>
              <a:t> générale dans IDN en un ou plusieurs textes. Idem pour les textes bibliographiques.</a:t>
            </a:r>
          </a:p>
          <a:p>
            <a:r>
              <a:rPr lang="en-FR" dirty="0"/>
              <a:t>Réalisation d’un </a:t>
            </a:r>
            <a:r>
              <a:rPr lang="en-FR" dirty="0">
                <a:solidFill>
                  <a:schemeClr val="accent1"/>
                </a:solidFill>
              </a:rPr>
              <a:t>diaporama didactique</a:t>
            </a:r>
          </a:p>
          <a:p>
            <a:r>
              <a:rPr lang="en-FR" dirty="0">
                <a:solidFill>
                  <a:schemeClr val="accent1"/>
                </a:solidFill>
              </a:rPr>
              <a:t>Plan de communication extérieure</a:t>
            </a:r>
          </a:p>
        </p:txBody>
      </p:sp>
    </p:spTree>
    <p:extLst>
      <p:ext uri="{BB962C8B-B14F-4D97-AF65-F5344CB8AC3E}">
        <p14:creationId xmlns:p14="http://schemas.microsoft.com/office/powerpoint/2010/main" val="171740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B7E074-F109-AF43-9B18-19A0B1F39B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F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850E84-8DB7-3343-AEB3-4CC7E5B6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Questions à ce sta</a:t>
            </a:r>
            <a:r>
              <a:rPr lang="fr-FR" dirty="0"/>
              <a:t>d</a:t>
            </a:r>
            <a:r>
              <a:rPr lang="en-FR" dirty="0"/>
              <a:t>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D05B2-7EC7-0E45-8A93-6E88DD0EE4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FR" dirty="0"/>
              <a:t>Cibles</a:t>
            </a:r>
            <a:r>
              <a:rPr lang="fr-FR" dirty="0"/>
              <a:t> </a:t>
            </a:r>
            <a:r>
              <a:rPr lang="en-FR" dirty="0"/>
              <a:t>?</a:t>
            </a:r>
          </a:p>
          <a:p>
            <a:r>
              <a:rPr lang="en-FR" dirty="0"/>
              <a:t>Champ</a:t>
            </a:r>
            <a:r>
              <a:rPr lang="fr-FR" dirty="0"/>
              <a:t> </a:t>
            </a:r>
            <a:r>
              <a:rPr lang="en-FR" dirty="0"/>
              <a:t>?</a:t>
            </a:r>
          </a:p>
          <a:p>
            <a:r>
              <a:rPr lang="en-FR" dirty="0"/>
              <a:t>Questions</a:t>
            </a:r>
            <a:r>
              <a:rPr lang="fr-FR" dirty="0"/>
              <a:t> </a:t>
            </a:r>
            <a:r>
              <a:rPr lang="en-FR" dirty="0"/>
              <a:t>?</a:t>
            </a:r>
            <a:endParaRPr lang="fr-FR" dirty="0"/>
          </a:p>
          <a:p>
            <a:r>
              <a:rPr lang="fr-FR" i="1" dirty="0"/>
              <a:t>Participants ?</a:t>
            </a:r>
            <a:endParaRPr lang="en-FR" i="1" dirty="0"/>
          </a:p>
        </p:txBody>
      </p:sp>
    </p:spTree>
    <p:extLst>
      <p:ext uri="{BB962C8B-B14F-4D97-AF65-F5344CB8AC3E}">
        <p14:creationId xmlns:p14="http://schemas.microsoft.com/office/powerpoint/2010/main" val="191522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661</Words>
  <Application>Microsoft Office PowerPoint</Application>
  <PresentationFormat>Grand écran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Déjeuner débat  commission « migrants » SFLS</vt:lpstr>
      <vt:lpstr>Programme</vt:lpstr>
      <vt:lpstr>Présentation PowerPoint</vt:lpstr>
      <vt:lpstr>Bilan de santé « migrants primo-arrivants » : un besoin de recommandations</vt:lpstr>
      <vt:lpstr>Bilan de santé : to do, méthodes &amp; calendrier</vt:lpstr>
      <vt:lpstr>Bilan de santé : to do, méthodes &amp; calendrier</vt:lpstr>
      <vt:lpstr>Bilan de santé : to do, méthodes &amp; calendrier</vt:lpstr>
      <vt:lpstr>Questions à ce stade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Déjeuner débat de la comission migrant de la SFLS</dc:title>
  <dc:creator>Nicolas Vignier</dc:creator>
  <cp:lastModifiedBy>nicolas.vignier</cp:lastModifiedBy>
  <cp:revision>5</cp:revision>
  <dcterms:created xsi:type="dcterms:W3CDTF">2021-09-27T14:01:41Z</dcterms:created>
  <dcterms:modified xsi:type="dcterms:W3CDTF">2022-02-01T20:27:52Z</dcterms:modified>
</cp:coreProperties>
</file>