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372" r:id="rId2"/>
    <p:sldId id="335" r:id="rId3"/>
    <p:sldId id="417" r:id="rId4"/>
    <p:sldId id="418" r:id="rId5"/>
    <p:sldId id="464" r:id="rId6"/>
    <p:sldId id="528" r:id="rId7"/>
    <p:sldId id="437" r:id="rId8"/>
    <p:sldId id="419" r:id="rId9"/>
    <p:sldId id="465" r:id="rId10"/>
    <p:sldId id="466" r:id="rId11"/>
    <p:sldId id="516" r:id="rId12"/>
    <p:sldId id="517" r:id="rId13"/>
    <p:sldId id="470" r:id="rId14"/>
    <p:sldId id="467" r:id="rId15"/>
    <p:sldId id="469" r:id="rId16"/>
    <p:sldId id="506" r:id="rId17"/>
    <p:sldId id="518" r:id="rId18"/>
    <p:sldId id="440" r:id="rId19"/>
    <p:sldId id="441" r:id="rId20"/>
    <p:sldId id="472" r:id="rId21"/>
    <p:sldId id="442" r:id="rId22"/>
    <p:sldId id="443" r:id="rId23"/>
    <p:sldId id="475" r:id="rId24"/>
    <p:sldId id="519" r:id="rId25"/>
    <p:sldId id="479" r:id="rId26"/>
    <p:sldId id="478" r:id="rId27"/>
    <p:sldId id="520" r:id="rId28"/>
    <p:sldId id="476" r:id="rId29"/>
    <p:sldId id="481" r:id="rId30"/>
    <p:sldId id="482" r:id="rId31"/>
    <p:sldId id="474" r:id="rId32"/>
    <p:sldId id="521" r:id="rId33"/>
    <p:sldId id="483" r:id="rId34"/>
    <p:sldId id="492" r:id="rId35"/>
    <p:sldId id="454" r:id="rId36"/>
    <p:sldId id="488" r:id="rId37"/>
    <p:sldId id="523" r:id="rId38"/>
    <p:sldId id="489" r:id="rId39"/>
    <p:sldId id="524" r:id="rId40"/>
    <p:sldId id="527" r:id="rId41"/>
    <p:sldId id="493" r:id="rId42"/>
    <p:sldId id="529" r:id="rId43"/>
    <p:sldId id="490" r:id="rId44"/>
    <p:sldId id="487" r:id="rId45"/>
    <p:sldId id="444" r:id="rId46"/>
    <p:sldId id="445" r:id="rId47"/>
    <p:sldId id="505" r:id="rId48"/>
    <p:sldId id="494" r:id="rId49"/>
    <p:sldId id="457" r:id="rId50"/>
    <p:sldId id="446" r:id="rId51"/>
    <p:sldId id="447" r:id="rId52"/>
    <p:sldId id="530" r:id="rId53"/>
    <p:sldId id="525" r:id="rId54"/>
    <p:sldId id="458" r:id="rId55"/>
    <p:sldId id="496" r:id="rId56"/>
    <p:sldId id="497" r:id="rId57"/>
    <p:sldId id="503" r:id="rId58"/>
    <p:sldId id="448" r:id="rId59"/>
    <p:sldId id="449" r:id="rId60"/>
    <p:sldId id="498" r:id="rId61"/>
    <p:sldId id="500" r:id="rId62"/>
    <p:sldId id="526" r:id="rId63"/>
    <p:sldId id="459" r:id="rId64"/>
    <p:sldId id="461" r:id="rId65"/>
    <p:sldId id="499" r:id="rId66"/>
    <p:sldId id="450" r:id="rId67"/>
    <p:sldId id="451" r:id="rId68"/>
    <p:sldId id="452" r:id="rId69"/>
    <p:sldId id="453" r:id="rId7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44940A"/>
    <a:srgbClr val="FECC00"/>
    <a:srgbClr val="32CB33"/>
    <a:srgbClr val="008040"/>
    <a:srgbClr val="008000"/>
    <a:srgbClr val="59EE1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308" y="-240"/>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cottela\Mes%20documents\3%20-%20En%20cours\Publication%20TelapreVIH\Pr&#233;dicteurs%20EVR16.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cottela\Mes%20documents\3%20-%20En%20cours\Publication%20TelapreVIH\Pr&#233;dicteurs%20EVR16.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[Classeur2]Feuil1!$B$1</c:f>
              <c:strCache>
                <c:ptCount val="1"/>
                <c:pt idx="0">
                  <c:v>n</c:v>
                </c:pt>
              </c:strCache>
            </c:strRef>
          </c:tx>
          <c:spPr>
            <a:solidFill>
              <a:srgbClr val="FF6600"/>
            </a:solidFill>
            <a:ln>
              <a:solidFill>
                <a:schemeClr val="accent6"/>
              </a:solidFill>
            </a:ln>
          </c:spPr>
          <c:invertIfNegative val="0"/>
          <c:cat>
            <c:strRef>
              <c:f>[Classeur2]Feuil1!$A$2:$A$7</c:f>
              <c:strCache>
                <c:ptCount val="6"/>
                <c:pt idx="0">
                  <c:v>Hépatocarcinome</c:v>
                </c:pt>
                <c:pt idx="1">
                  <c:v>Cholangiocarcinome</c:v>
                </c:pt>
                <c:pt idx="2">
                  <c:v>Ascite</c:v>
                </c:pt>
                <c:pt idx="3">
                  <c:v>Hémorragie digestive</c:v>
                </c:pt>
                <c:pt idx="4">
                  <c:v>Encéphalopathie</c:v>
                </c:pt>
                <c:pt idx="5">
                  <c:v>Ascite + hémorragie digestive + encéphalopathie</c:v>
                </c:pt>
              </c:strCache>
            </c:strRef>
          </c:cat>
          <c:val>
            <c:numRef>
              <c:f>[Classeur2]Feuil1!$B$2:$B$7</c:f>
              <c:numCache>
                <c:formatCode>General</c:formatCode>
                <c:ptCount val="6"/>
                <c:pt idx="0">
                  <c:v>22</c:v>
                </c:pt>
                <c:pt idx="1">
                  <c:v>1</c:v>
                </c:pt>
                <c:pt idx="2">
                  <c:v>25</c:v>
                </c:pt>
                <c:pt idx="3">
                  <c:v>1</c:v>
                </c:pt>
                <c:pt idx="4">
                  <c:v>3</c:v>
                </c:pt>
                <c:pt idx="5">
                  <c:v>1</c:v>
                </c:pt>
              </c:numCache>
            </c:numRef>
          </c:val>
        </c:ser>
        <c:dLbls>
          <c:showLegendKey val="0"/>
          <c:showVal val="0"/>
          <c:showCatName val="0"/>
          <c:showSerName val="0"/>
          <c:showPercent val="0"/>
          <c:showBubbleSize val="0"/>
        </c:dLbls>
        <c:gapWidth val="150"/>
        <c:axId val="97865088"/>
        <c:axId val="98145408"/>
      </c:barChart>
      <c:catAx>
        <c:axId val="97865088"/>
        <c:scaling>
          <c:orientation val="maxMin"/>
        </c:scaling>
        <c:delete val="0"/>
        <c:axPos val="l"/>
        <c:majorTickMark val="none"/>
        <c:minorTickMark val="none"/>
        <c:tickLblPos val="low"/>
        <c:spPr>
          <a:ln>
            <a:solidFill>
              <a:schemeClr val="tx1"/>
            </a:solidFill>
          </a:ln>
        </c:spPr>
        <c:txPr>
          <a:bodyPr rot="0"/>
          <a:lstStyle/>
          <a:p>
            <a:pPr>
              <a:defRPr sz="1400" kern="1200" baseline="0"/>
            </a:pPr>
            <a:endParaRPr lang="fr-FR"/>
          </a:p>
        </c:txPr>
        <c:crossAx val="98145408"/>
        <c:crosses val="autoZero"/>
        <c:auto val="0"/>
        <c:lblAlgn val="ctr"/>
        <c:lblOffset val="100"/>
        <c:noMultiLvlLbl val="0"/>
      </c:catAx>
      <c:valAx>
        <c:axId val="98145408"/>
        <c:scaling>
          <c:orientation val="minMax"/>
        </c:scaling>
        <c:delete val="0"/>
        <c:axPos val="b"/>
        <c:majorGridlines>
          <c:spPr>
            <a:ln>
              <a:solidFill>
                <a:schemeClr val="tx1">
                  <a:lumMod val="50000"/>
                  <a:lumOff val="50000"/>
                </a:schemeClr>
              </a:solidFill>
              <a:prstDash val="sysDot"/>
            </a:ln>
          </c:spPr>
        </c:majorGridlines>
        <c:numFmt formatCode="General" sourceLinked="1"/>
        <c:majorTickMark val="out"/>
        <c:minorTickMark val="none"/>
        <c:tickLblPos val="high"/>
        <c:spPr>
          <a:ln>
            <a:solidFill>
              <a:schemeClr val="tx1"/>
            </a:solidFill>
          </a:ln>
        </c:spPr>
        <c:txPr>
          <a:bodyPr/>
          <a:lstStyle/>
          <a:p>
            <a:pPr>
              <a:defRPr sz="1400" baseline="0"/>
            </a:pPr>
            <a:endParaRPr lang="fr-FR"/>
          </a:p>
        </c:txPr>
        <c:crossAx val="97865088"/>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79646">
                <a:lumMod val="75000"/>
              </a:srgbClr>
            </a:solidFill>
          </c:spPr>
          <c:invertIfNegative val="0"/>
          <c:dLbls>
            <c:txPr>
              <a:bodyPr/>
              <a:lstStyle/>
              <a:p>
                <a:pPr>
                  <a:defRPr sz="1200"/>
                </a:pPr>
                <a:endParaRPr lang="fr-FR"/>
              </a:p>
            </c:txPr>
            <c:dLblPos val="outEnd"/>
            <c:showLegendKey val="0"/>
            <c:showVal val="1"/>
            <c:showCatName val="0"/>
            <c:showSerName val="0"/>
            <c:showPercent val="0"/>
            <c:showBubbleSize val="0"/>
            <c:showLeaderLines val="0"/>
          </c:dLbls>
          <c:cat>
            <c:strRef>
              <c:f>Feuil1!$A$1:$N$1</c:f>
              <c:strCache>
                <c:ptCount val="14"/>
                <c:pt idx="0">
                  <c:v>ATVr</c:v>
                </c:pt>
                <c:pt idx="1">
                  <c:v>EFV</c:v>
                </c:pt>
                <c:pt idx="2">
                  <c:v>RAL</c:v>
                </c:pt>
                <c:pt idx="3">
                  <c:v>Others</c:v>
                </c:pt>
                <c:pt idx="5">
                  <c:v>F1</c:v>
                </c:pt>
                <c:pt idx="6">
                  <c:v>F2</c:v>
                </c:pt>
                <c:pt idx="7">
                  <c:v>F3</c:v>
                </c:pt>
                <c:pt idx="8">
                  <c:v>F4</c:v>
                </c:pt>
                <c:pt idx="10">
                  <c:v>RR</c:v>
                </c:pt>
                <c:pt idx="11">
                  <c:v>BrkTh</c:v>
                </c:pt>
                <c:pt idx="12">
                  <c:v>PR</c:v>
                </c:pt>
                <c:pt idx="13">
                  <c:v>NR</c:v>
                </c:pt>
              </c:strCache>
            </c:strRef>
          </c:cat>
          <c:val>
            <c:numRef>
              <c:f>Feuil1!$A$2:$N$2</c:f>
              <c:numCache>
                <c:formatCode>0%</c:formatCode>
                <c:ptCount val="14"/>
                <c:pt idx="0">
                  <c:v>0.88200000000000001</c:v>
                </c:pt>
                <c:pt idx="1">
                  <c:v>0.92300000000000004</c:v>
                </c:pt>
                <c:pt idx="2">
                  <c:v>0.91700000000000004</c:v>
                </c:pt>
                <c:pt idx="3">
                  <c:v>0.8</c:v>
                </c:pt>
                <c:pt idx="5">
                  <c:v>0.92</c:v>
                </c:pt>
                <c:pt idx="6">
                  <c:v>0.87</c:v>
                </c:pt>
                <c:pt idx="7">
                  <c:v>0.82</c:v>
                </c:pt>
                <c:pt idx="8">
                  <c:v>0.94</c:v>
                </c:pt>
                <c:pt idx="10">
                  <c:v>0.85</c:v>
                </c:pt>
                <c:pt idx="11">
                  <c:v>0.83</c:v>
                </c:pt>
                <c:pt idx="12">
                  <c:v>1</c:v>
                </c:pt>
                <c:pt idx="13">
                  <c:v>0.86</c:v>
                </c:pt>
              </c:numCache>
            </c:numRef>
          </c:val>
        </c:ser>
        <c:dLbls>
          <c:showLegendKey val="0"/>
          <c:showVal val="0"/>
          <c:showCatName val="0"/>
          <c:showSerName val="0"/>
          <c:showPercent val="0"/>
          <c:showBubbleSize val="0"/>
        </c:dLbls>
        <c:gapWidth val="150"/>
        <c:axId val="98298880"/>
        <c:axId val="98374400"/>
      </c:barChart>
      <c:catAx>
        <c:axId val="98298880"/>
        <c:scaling>
          <c:orientation val="minMax"/>
        </c:scaling>
        <c:delete val="0"/>
        <c:axPos val="b"/>
        <c:numFmt formatCode="General" sourceLinked="1"/>
        <c:majorTickMark val="out"/>
        <c:minorTickMark val="none"/>
        <c:tickLblPos val="nextTo"/>
        <c:txPr>
          <a:bodyPr/>
          <a:lstStyle/>
          <a:p>
            <a:pPr>
              <a:defRPr sz="1400"/>
            </a:pPr>
            <a:endParaRPr lang="fr-FR"/>
          </a:p>
        </c:txPr>
        <c:crossAx val="98374400"/>
        <c:crosses val="autoZero"/>
        <c:auto val="1"/>
        <c:lblAlgn val="ctr"/>
        <c:lblOffset val="100"/>
        <c:noMultiLvlLbl val="0"/>
      </c:catAx>
      <c:valAx>
        <c:axId val="98374400"/>
        <c:scaling>
          <c:orientation val="minMax"/>
          <c:max val="1"/>
          <c:min val="0"/>
        </c:scaling>
        <c:delete val="0"/>
        <c:axPos val="l"/>
        <c:title>
          <c:tx>
            <c:rich>
              <a:bodyPr rot="-5400000" vert="horz"/>
              <a:lstStyle/>
              <a:p>
                <a:pPr>
                  <a:defRPr sz="1200"/>
                </a:pPr>
                <a:r>
                  <a:rPr lang="fr-FR" sz="1200"/>
                  <a:t>% HCV-RNA &lt;15 IU/mL</a:t>
                </a:r>
              </a:p>
            </c:rich>
          </c:tx>
          <c:layout/>
          <c:overlay val="0"/>
        </c:title>
        <c:numFmt formatCode="0%" sourceLinked="0"/>
        <c:majorTickMark val="out"/>
        <c:minorTickMark val="none"/>
        <c:tickLblPos val="nextTo"/>
        <c:txPr>
          <a:bodyPr/>
          <a:lstStyle/>
          <a:p>
            <a:pPr>
              <a:defRPr sz="1400"/>
            </a:pPr>
            <a:endParaRPr lang="fr-FR"/>
          </a:p>
        </c:txPr>
        <c:crossAx val="98298880"/>
        <c:crosses val="autoZero"/>
        <c:crossBetween val="between"/>
        <c:majorUnit val="0.2"/>
      </c:valAx>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dLbls>
          <c:showLegendKey val="0"/>
          <c:showVal val="0"/>
          <c:showCatName val="0"/>
          <c:showSerName val="0"/>
          <c:showPercent val="0"/>
          <c:showBubbleSize val="0"/>
        </c:dLbls>
        <c:gapWidth val="150"/>
        <c:axId val="98457088"/>
        <c:axId val="103090432"/>
      </c:barChart>
      <c:catAx>
        <c:axId val="98457088"/>
        <c:scaling>
          <c:orientation val="minMax"/>
        </c:scaling>
        <c:delete val="0"/>
        <c:axPos val="b"/>
        <c:numFmt formatCode="General" sourceLinked="1"/>
        <c:majorTickMark val="out"/>
        <c:minorTickMark val="none"/>
        <c:tickLblPos val="nextTo"/>
        <c:txPr>
          <a:bodyPr/>
          <a:lstStyle/>
          <a:p>
            <a:pPr>
              <a:defRPr sz="1600"/>
            </a:pPr>
            <a:endParaRPr lang="fr-FR"/>
          </a:p>
        </c:txPr>
        <c:crossAx val="103090432"/>
        <c:crosses val="autoZero"/>
        <c:auto val="1"/>
        <c:lblAlgn val="ctr"/>
        <c:lblOffset val="100"/>
        <c:noMultiLvlLbl val="0"/>
      </c:catAx>
      <c:valAx>
        <c:axId val="103090432"/>
        <c:scaling>
          <c:orientation val="minMax"/>
          <c:max val="1"/>
          <c:min val="0"/>
        </c:scaling>
        <c:delete val="0"/>
        <c:axPos val="l"/>
        <c:title>
          <c:tx>
            <c:rich>
              <a:bodyPr rot="-5400000" vert="horz"/>
              <a:lstStyle/>
              <a:p>
                <a:pPr>
                  <a:defRPr sz="1200"/>
                </a:pPr>
                <a:r>
                  <a:rPr lang="fr-FR" sz="1200" dirty="0"/>
                  <a:t>% HCV-RNA &lt;15 IU/</a:t>
                </a:r>
                <a:r>
                  <a:rPr lang="fr-FR" sz="1200" dirty="0" err="1"/>
                  <a:t>mL</a:t>
                </a:r>
                <a:endParaRPr lang="fr-FR" sz="1200" dirty="0"/>
              </a:p>
            </c:rich>
          </c:tx>
          <c:layout/>
          <c:overlay val="0"/>
        </c:title>
        <c:numFmt formatCode="0%" sourceLinked="0"/>
        <c:majorTickMark val="out"/>
        <c:minorTickMark val="none"/>
        <c:tickLblPos val="nextTo"/>
        <c:txPr>
          <a:bodyPr/>
          <a:lstStyle/>
          <a:p>
            <a:pPr>
              <a:defRPr sz="1400"/>
            </a:pPr>
            <a:endParaRPr lang="fr-FR"/>
          </a:p>
        </c:txPr>
        <c:crossAx val="98457088"/>
        <c:crosses val="autoZero"/>
        <c:crossBetween val="between"/>
        <c:majorUnit val="0.2"/>
      </c:valAx>
    </c:plotArea>
    <c:plotVisOnly val="1"/>
    <c:dispBlanksAs val="gap"/>
    <c:showDLblsOverMax val="0"/>
  </c:chart>
  <c:txPr>
    <a:bodyPr/>
    <a:lstStyle/>
    <a:p>
      <a:pPr>
        <a:defRPr sz="18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101259B-33FD-4481-A863-588C22D4B543}" type="datetimeFigureOut">
              <a:rPr lang="fr-FR"/>
              <a:pPr/>
              <a:t>24/05/2013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174E40-1792-4917-BA7E-F20AA83E2992}" type="slidenum">
              <a:rPr lang="fr-FR"/>
              <a:pPr/>
              <a:t>‹N°›</a:t>
            </a:fld>
            <a:endParaRPr lang="fr-FR"/>
          </a:p>
        </p:txBody>
      </p:sp>
    </p:spTree>
    <p:extLst>
      <p:ext uri="{BB962C8B-B14F-4D97-AF65-F5344CB8AC3E}">
        <p14:creationId xmlns:p14="http://schemas.microsoft.com/office/powerpoint/2010/main" val="39473551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C1237A5-7958-4D6B-9F19-03ADECF50243}" type="slidenum">
              <a:rPr lang="fr-FR" sz="1200"/>
              <a:pPr eaLnBrk="1" hangingPunct="1"/>
              <a:t>1</a:t>
            </a:fld>
            <a:endParaRPr lang="fr-FR" sz="1200"/>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Cf commentaire du labo : que fait-on ?? On enlève le génotype ?</a:t>
            </a:r>
          </a:p>
        </p:txBody>
      </p:sp>
      <p:sp>
        <p:nvSpPr>
          <p:cNvPr id="552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34BDE25-D0AF-4250-B74E-E2C738371C45}" type="slidenum">
              <a:rPr lang="fr-FR" sz="1200"/>
              <a:pPr eaLnBrk="1" hangingPunct="1"/>
              <a:t>31</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65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1B0D8F9-36FD-465D-9ACB-32761D1E9755}" type="slidenum">
              <a:rPr lang="fr-FR" sz="1200"/>
              <a:pPr eaLnBrk="1" hangingPunct="1"/>
              <a:t>41</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Cf commentaire du labo : que fait-on ?? On enlève le génotype ?</a:t>
            </a:r>
          </a:p>
        </p:txBody>
      </p:sp>
      <p:sp>
        <p:nvSpPr>
          <p:cNvPr id="686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EFF48A1-BF54-4B6F-9467-6758A5CBD8E3}" type="slidenum">
              <a:rPr lang="fr-FR" sz="1200"/>
              <a:pPr eaLnBrk="1" hangingPunct="1"/>
              <a:t>42</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4E9FA0-6CCB-41B6-A312-C11F3C079C3B}" type="slidenum">
              <a:rPr lang="fr-FR" sz="1200"/>
              <a:pPr eaLnBrk="1" hangingPunct="1"/>
              <a:t>51</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0752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8AEC524-2ABD-4E94-A683-1BAE17C25377}" type="slidenum">
              <a:rPr lang="fr-FR" sz="1200"/>
              <a:pPr algn="r" eaLnBrk="1" hangingPunct="1"/>
              <a:t>52</a:t>
            </a:fld>
            <a:endParaRPr 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808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C1C54E4-947E-4933-BAFF-BBA7928FBC69}" type="slidenum">
              <a:rPr lang="fr-FR" sz="1200"/>
              <a:pPr eaLnBrk="1" hangingPunct="1"/>
              <a:t>53</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Pas de même nombre de cas chez Dupin de DRESS/SJS et dans le texte</a:t>
            </a:r>
          </a:p>
          <a:p>
            <a:endParaRPr lang="fr-FR" smtClean="0"/>
          </a:p>
        </p:txBody>
      </p:sp>
      <p:sp>
        <p:nvSpPr>
          <p:cNvPr id="829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5A13808-9D4C-4F3A-A8CA-F62AFD0715C2}" type="slidenum">
              <a:rPr lang="fr-FR" sz="1200"/>
              <a:pPr eaLnBrk="1" hangingPunct="1"/>
              <a:t>54</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Grade 3 : stop déf TVR, trithérapie si aggravation J7 ??</a:t>
            </a:r>
          </a:p>
        </p:txBody>
      </p:sp>
      <p:sp>
        <p:nvSpPr>
          <p:cNvPr id="849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98349F0-A591-4907-BDF7-1BEA52495B98}" type="slidenum">
              <a:rPr lang="fr-FR" sz="1200"/>
              <a:pPr eaLnBrk="1" hangingPunct="1"/>
              <a:t>55</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Photo de SCAR à ajouter</a:t>
            </a:r>
          </a:p>
          <a:p>
            <a:r>
              <a:rPr lang="fr-FR" smtClean="0"/>
              <a:t>Qualité des autres photos bof, je n</a:t>
            </a:r>
            <a:r>
              <a:rPr lang="fr-FR" altLang="fr-FR" smtClean="0"/>
              <a:t>’</a:t>
            </a:r>
            <a:r>
              <a:rPr lang="fr-FR" smtClean="0"/>
              <a:t>arrive pas à les éclaircir</a:t>
            </a:r>
          </a:p>
        </p:txBody>
      </p:sp>
      <p:sp>
        <p:nvSpPr>
          <p:cNvPr id="870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C45D824-79E8-4DDC-96AD-3DB7F3458172}" type="slidenum">
              <a:rPr lang="fr-FR" sz="1200"/>
              <a:pPr eaLnBrk="1" hangingPunct="1"/>
              <a:t>56</a:t>
            </a:fld>
            <a:endParaRPr 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Purit anal 29% ??</a:t>
            </a:r>
          </a:p>
        </p:txBody>
      </p:sp>
      <p:sp>
        <p:nvSpPr>
          <p:cNvPr id="890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B24FB48-0181-42CB-9D12-45EB0D7B8745}" type="slidenum">
              <a:rPr lang="fr-FR" sz="1200"/>
              <a:pPr eaLnBrk="1" hangingPunct="1"/>
              <a:t>57</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Liens SNFMI à vérifier</a:t>
            </a: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ACA1D28-1D8F-433D-8C1C-527BF07C48C3}" type="slidenum">
              <a:rPr lang="fr-FR" sz="1200"/>
              <a:pPr eaLnBrk="1" hangingPunct="1"/>
              <a:t>6</a:t>
            </a:fld>
            <a:endParaRPr 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solidFill>
                  <a:srgbClr val="FF0000"/>
                </a:solidFill>
              </a:rPr>
              <a:t>A COMPLETER ++</a:t>
            </a:r>
          </a:p>
          <a:p>
            <a:r>
              <a:rPr lang="fr-FR" smtClean="0"/>
              <a:t>Mettre symbole pour anti-CCR5 + compléter les % (ou les enlever ??)</a:t>
            </a:r>
          </a:p>
          <a:p>
            <a:r>
              <a:rPr lang="fr-FR" smtClean="0"/>
              <a:t>Faut-il mettre les références du labo ? Tu m</a:t>
            </a:r>
            <a:r>
              <a:rPr lang="fr-FR" altLang="fr-FR" smtClean="0"/>
              <a:t>’</a:t>
            </a:r>
            <a:r>
              <a:rPr lang="fr-FR" smtClean="0"/>
              <a:t>avais dit de ne pas en mettre</a:t>
            </a:r>
          </a:p>
          <a:p>
            <a:r>
              <a:rPr lang="fr-FR" i="1" smtClean="0">
                <a:solidFill>
                  <a:srgbClr val="FF0000"/>
                </a:solidFill>
              </a:rPr>
              <a:t>(RCP INCIVO®; Kakuda IWCPHT 2012, Van Heeswijk ICAAC 2011)</a:t>
            </a:r>
          </a:p>
          <a:p>
            <a:endParaRPr lang="fr-FR" smtClean="0"/>
          </a:p>
          <a:p>
            <a:endParaRPr lang="fr-FR" smtClean="0"/>
          </a:p>
        </p:txBody>
      </p:sp>
      <p:sp>
        <p:nvSpPr>
          <p:cNvPr id="921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84A77D1-92EA-48CA-9357-E4E7A2C50A27}" type="slidenum">
              <a:rPr lang="fr-FR" sz="1200"/>
              <a:pPr eaLnBrk="1" hangingPunct="1"/>
              <a:t>59</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Compléter les symboles</a:t>
            </a:r>
          </a:p>
        </p:txBody>
      </p:sp>
      <p:sp>
        <p:nvSpPr>
          <p:cNvPr id="942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A76E8B8-E1CF-44A5-8233-67057673858C}" type="slidenum">
              <a:rPr lang="fr-FR" sz="1200"/>
              <a:pPr eaLnBrk="1" hangingPunct="1"/>
              <a:t>60</a:t>
            </a:fld>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962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AF98D87-4D07-49B1-99C9-6A391592D25B}" type="slidenum">
              <a:rPr lang="fr-FR" sz="1200"/>
              <a:pPr eaLnBrk="1" hangingPunct="1"/>
              <a:t>61</a:t>
            </a:fld>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983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D687423-1D96-4929-8B9E-3F4696BCEF29}" type="slidenum">
              <a:rPr lang="fr-FR" sz="1200"/>
              <a:pPr eaLnBrk="1" hangingPunct="1"/>
              <a:t>62</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A traduire si on garde ?</a:t>
            </a: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2CC7876-B45E-416C-8CE4-DBBF78A7EFCD}" type="slidenum">
              <a:rPr lang="fr-FR" sz="1200"/>
              <a:pPr eaLnBrk="1" hangingPunct="1"/>
              <a:t>15</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Chiffres à confirmer</a:t>
            </a:r>
          </a:p>
        </p:txBody>
      </p:sp>
      <p:sp>
        <p:nvSpPr>
          <p:cNvPr id="409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2D9BF59-95F2-428D-B842-9AA3DB1BC485}" type="slidenum">
              <a:rPr lang="fr-FR" sz="1200"/>
              <a:pPr eaLnBrk="1" hangingPunct="1"/>
              <a:t>23</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Voir commentaire du labo : </a:t>
            </a:r>
          </a:p>
          <a:p>
            <a:pPr>
              <a:buFontTx/>
              <a:buChar char="-"/>
            </a:pPr>
            <a:r>
              <a:rPr lang="fr-FR" smtClean="0"/>
              <a:t>Ils demandent d</a:t>
            </a:r>
            <a:r>
              <a:rPr lang="fr-FR" altLang="fr-FR" smtClean="0"/>
              <a:t>’</a:t>
            </a:r>
            <a:r>
              <a:rPr lang="fr-FR" smtClean="0"/>
              <a:t>enlever Prove 1 (je l</a:t>
            </a:r>
            <a:r>
              <a:rPr lang="fr-FR" altLang="fr-FR" smtClean="0"/>
              <a:t>’</a:t>
            </a:r>
            <a:r>
              <a:rPr lang="fr-FR" smtClean="0"/>
              <a:t>ai laissé pour l</a:t>
            </a:r>
            <a:r>
              <a:rPr lang="fr-FR" altLang="fr-FR" smtClean="0"/>
              <a:t>’</a:t>
            </a:r>
            <a:r>
              <a:rPr lang="fr-FR" smtClean="0"/>
              <a:t>instant)</a:t>
            </a:r>
          </a:p>
          <a:p>
            <a:pPr>
              <a:buFontTx/>
              <a:buChar char="-"/>
            </a:pPr>
            <a:r>
              <a:rPr lang="fr-FR" smtClean="0"/>
              <a:t>Je n</a:t>
            </a:r>
            <a:r>
              <a:rPr lang="fr-FR" altLang="fr-FR" smtClean="0"/>
              <a:t>’</a:t>
            </a:r>
            <a:r>
              <a:rPr lang="fr-FR" smtClean="0"/>
              <a:t>ai pas compris la remarque sur les effectifs de l</a:t>
            </a:r>
            <a:r>
              <a:rPr lang="fr-FR" altLang="fr-FR" smtClean="0"/>
              <a:t>’</a:t>
            </a:r>
            <a:r>
              <a:rPr lang="fr-FR" smtClean="0"/>
              <a:t>essai Advance (non changé)</a:t>
            </a:r>
          </a:p>
        </p:txBody>
      </p:sp>
      <p:sp>
        <p:nvSpPr>
          <p:cNvPr id="430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36A82A0-13A6-4152-AC30-F486B5BC62CB}" type="slidenum">
              <a:rPr lang="fr-FR" sz="1200"/>
              <a:pPr eaLnBrk="1" hangingPunct="1"/>
              <a:t>24</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59565DD-E5EC-482C-9AC3-A2FC62F1BF26}" type="slidenum">
              <a:rPr lang="fr-FR" sz="1200"/>
              <a:pPr eaLnBrk="1" hangingPunct="1"/>
              <a:t>26</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481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75F68F2-ECDE-4FCE-B06E-A09AED3628E2}" type="slidenum">
              <a:rPr lang="fr-FR" sz="1200"/>
              <a:pPr eaLnBrk="1" hangingPunct="1"/>
              <a:t>27</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Chiffres à confirmer</a:t>
            </a:r>
          </a:p>
        </p:txBody>
      </p:sp>
      <p:sp>
        <p:nvSpPr>
          <p:cNvPr id="501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F220892-51A3-43BA-A6EC-A05523EE4319}" type="slidenum">
              <a:rPr lang="fr-FR" sz="1200"/>
              <a:pPr eaLnBrk="1" hangingPunct="1"/>
              <a:t>28</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3174DEB-77B8-41E2-A25C-4ACCB0C94602}" type="slidenum">
              <a:rPr lang="fr-FR" sz="1200"/>
              <a:pPr eaLnBrk="1" hangingPunct="1"/>
              <a:t>29</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4B50AAFA-0E11-4656-89B2-2064F32EE165}" type="datetimeFigureOut">
              <a:rPr lang="fr-FR"/>
              <a:pPr/>
              <a:t>24/05/2013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97D196E-29AA-4F55-A2E3-94A7C2CBC20F}" type="slidenum">
              <a:rPr lang="fr-FR"/>
              <a:pPr/>
              <a:t>‹N°›</a:t>
            </a:fld>
            <a:endParaRPr lang="fr-FR"/>
          </a:p>
        </p:txBody>
      </p:sp>
    </p:spTree>
    <p:extLst>
      <p:ext uri="{BB962C8B-B14F-4D97-AF65-F5344CB8AC3E}">
        <p14:creationId xmlns:p14="http://schemas.microsoft.com/office/powerpoint/2010/main" val="317853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577DFF1-4496-43B9-85E9-78346FC2ACFD}" type="datetimeFigureOut">
              <a:rPr lang="fr-FR"/>
              <a:pPr/>
              <a:t>24/05/2013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2C8FE94-87C4-4507-B0E2-C3E1AE7CC675}" type="slidenum">
              <a:rPr lang="fr-FR"/>
              <a:pPr/>
              <a:t>‹N°›</a:t>
            </a:fld>
            <a:endParaRPr lang="fr-FR"/>
          </a:p>
        </p:txBody>
      </p:sp>
    </p:spTree>
    <p:extLst>
      <p:ext uri="{BB962C8B-B14F-4D97-AF65-F5344CB8AC3E}">
        <p14:creationId xmlns:p14="http://schemas.microsoft.com/office/powerpoint/2010/main" val="38059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8990779F-DF08-4C92-B2A6-9148033CF74D}" type="datetimeFigureOut">
              <a:rPr lang="fr-FR"/>
              <a:pPr/>
              <a:t>24/05/2013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75190AA-1474-4685-B985-068506F8FD02}" type="slidenum">
              <a:rPr lang="fr-FR"/>
              <a:pPr/>
              <a:t>‹N°›</a:t>
            </a:fld>
            <a:endParaRPr lang="fr-FR"/>
          </a:p>
        </p:txBody>
      </p:sp>
    </p:spTree>
    <p:extLst>
      <p:ext uri="{BB962C8B-B14F-4D97-AF65-F5344CB8AC3E}">
        <p14:creationId xmlns:p14="http://schemas.microsoft.com/office/powerpoint/2010/main" val="215276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0EE12B46-2E97-4354-B279-8903B4D79B44}" type="datetimeFigureOut">
              <a:rPr lang="fr-FR"/>
              <a:pPr/>
              <a:t>24/05/2013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CA0D79F-0898-4ACE-9145-150FB68F026A}" type="slidenum">
              <a:rPr lang="fr-FR"/>
              <a:pPr/>
              <a:t>‹N°›</a:t>
            </a:fld>
            <a:endParaRPr lang="fr-FR"/>
          </a:p>
        </p:txBody>
      </p:sp>
    </p:spTree>
    <p:extLst>
      <p:ext uri="{BB962C8B-B14F-4D97-AF65-F5344CB8AC3E}">
        <p14:creationId xmlns:p14="http://schemas.microsoft.com/office/powerpoint/2010/main" val="385472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134E9937-9E26-4003-99CE-CE4FF38A0825}" type="datetimeFigureOut">
              <a:rPr lang="fr-FR"/>
              <a:pPr/>
              <a:t>24/05/2013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40B20EB-7591-4304-A940-1E1266729677}" type="slidenum">
              <a:rPr lang="fr-FR"/>
              <a:pPr/>
              <a:t>‹N°›</a:t>
            </a:fld>
            <a:endParaRPr lang="fr-FR"/>
          </a:p>
        </p:txBody>
      </p:sp>
    </p:spTree>
    <p:extLst>
      <p:ext uri="{BB962C8B-B14F-4D97-AF65-F5344CB8AC3E}">
        <p14:creationId xmlns:p14="http://schemas.microsoft.com/office/powerpoint/2010/main" val="303448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F9CF228E-3504-4B89-9F6A-109A0DDD7201}" type="datetimeFigureOut">
              <a:rPr lang="fr-FR"/>
              <a:pPr/>
              <a:t>24/05/2013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B2B3B42-4A82-459C-91B3-4DCBF93305E2}" type="slidenum">
              <a:rPr lang="fr-FR"/>
              <a:pPr/>
              <a:t>‹N°›</a:t>
            </a:fld>
            <a:endParaRPr lang="fr-FR"/>
          </a:p>
        </p:txBody>
      </p:sp>
    </p:spTree>
    <p:extLst>
      <p:ext uri="{BB962C8B-B14F-4D97-AF65-F5344CB8AC3E}">
        <p14:creationId xmlns:p14="http://schemas.microsoft.com/office/powerpoint/2010/main" val="40698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389090EB-8869-4430-A428-454631FF127E}" type="datetimeFigureOut">
              <a:rPr lang="fr-FR"/>
              <a:pPr/>
              <a:t>24/05/2013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669A6DF3-FDE4-4822-BE76-57E849C154F4}" type="slidenum">
              <a:rPr lang="fr-FR"/>
              <a:pPr/>
              <a:t>‹N°›</a:t>
            </a:fld>
            <a:endParaRPr lang="fr-FR"/>
          </a:p>
        </p:txBody>
      </p:sp>
    </p:spTree>
    <p:extLst>
      <p:ext uri="{BB962C8B-B14F-4D97-AF65-F5344CB8AC3E}">
        <p14:creationId xmlns:p14="http://schemas.microsoft.com/office/powerpoint/2010/main" val="20124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fld id="{D7F147C6-8023-4D41-A566-F58B3F1E8CE5}" type="datetimeFigureOut">
              <a:rPr lang="fr-FR"/>
              <a:pPr/>
              <a:t>24/05/2013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E5D27393-A87C-4552-85E4-3E8D81DADC5A}" type="slidenum">
              <a:rPr lang="fr-FR"/>
              <a:pPr/>
              <a:t>‹N°›</a:t>
            </a:fld>
            <a:endParaRPr lang="fr-FR"/>
          </a:p>
        </p:txBody>
      </p:sp>
    </p:spTree>
    <p:extLst>
      <p:ext uri="{BB962C8B-B14F-4D97-AF65-F5344CB8AC3E}">
        <p14:creationId xmlns:p14="http://schemas.microsoft.com/office/powerpoint/2010/main" val="186832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74C10A20-7F08-4514-826A-303B835ADBD7}" type="datetimeFigureOut">
              <a:rPr lang="fr-FR"/>
              <a:pPr/>
              <a:t>24/05/2013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A03AE789-4E69-49C0-8B47-F6B4C445C5C0}" type="slidenum">
              <a:rPr lang="fr-FR"/>
              <a:pPr/>
              <a:t>‹N°›</a:t>
            </a:fld>
            <a:endParaRPr lang="fr-FR"/>
          </a:p>
        </p:txBody>
      </p:sp>
    </p:spTree>
    <p:extLst>
      <p:ext uri="{BB962C8B-B14F-4D97-AF65-F5344CB8AC3E}">
        <p14:creationId xmlns:p14="http://schemas.microsoft.com/office/powerpoint/2010/main" val="396615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170B2773-FC38-44F6-A55F-63D4F4A2B20F}" type="datetimeFigureOut">
              <a:rPr lang="fr-FR"/>
              <a:pPr/>
              <a:t>24/05/2013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FF6B711A-C787-4957-B4B6-A3FD6798653C}" type="slidenum">
              <a:rPr lang="fr-FR"/>
              <a:pPr/>
              <a:t>‹N°›</a:t>
            </a:fld>
            <a:endParaRPr lang="fr-FR"/>
          </a:p>
        </p:txBody>
      </p:sp>
    </p:spTree>
    <p:extLst>
      <p:ext uri="{BB962C8B-B14F-4D97-AF65-F5344CB8AC3E}">
        <p14:creationId xmlns:p14="http://schemas.microsoft.com/office/powerpoint/2010/main" val="220895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F083D3A7-1785-44D5-84B6-DFB27B2ACAD0}" type="datetimeFigureOut">
              <a:rPr lang="fr-FR"/>
              <a:pPr/>
              <a:t>24/05/2013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2A68B522-82E8-4E09-B15C-3C89930814AA}" type="slidenum">
              <a:rPr lang="fr-FR"/>
              <a:pPr/>
              <a:t>‹N°›</a:t>
            </a:fld>
            <a:endParaRPr lang="fr-FR"/>
          </a:p>
        </p:txBody>
      </p:sp>
    </p:spTree>
    <p:extLst>
      <p:ext uri="{BB962C8B-B14F-4D97-AF65-F5344CB8AC3E}">
        <p14:creationId xmlns:p14="http://schemas.microsoft.com/office/powerpoint/2010/main" val="57958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150F98C-BE4E-46D5-984E-4E2BBCE9A4F4}" type="datetimeFigureOut">
              <a:rPr lang="fr-FR"/>
              <a:pPr/>
              <a:t>24/05/2013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88095CF-624D-4815-9C48-33AD30613143}"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jpg"/><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oleObject" Target="../embeddings/oleObject5.bin"/><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Microsoft_Excel_97-2003_Worksheet4.xls"/><Relationship Id="rId5" Type="http://schemas.openxmlformats.org/officeDocument/2006/relationships/oleObject" Target="../embeddings/oleObject6.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jpg"/><Relationship Id="rId5" Type="http://schemas.openxmlformats.org/officeDocument/2006/relationships/image" Target="../media/image18.png"/><Relationship Id="rId4" Type="http://schemas.openxmlformats.org/officeDocument/2006/relationships/oleObject" Target="../embeddings/Microsoft_Excel_97-2003_Worksheet6.xls"/></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jpg"/><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oleObject" Target="../embeddings/Microsoft_Excel_97-2003_Worksheet8.xls"/><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jpg"/><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jpg"/><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jpg"/><Relationship Id="rId5" Type="http://schemas.openxmlformats.org/officeDocument/2006/relationships/image" Target="../media/image27.emf"/><Relationship Id="rId4" Type="http://schemas.openxmlformats.org/officeDocument/2006/relationships/oleObject" Target="../embeddings/Microsoft_Excel_97-2003_Worksheet9.xls"/></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Excel_97-2003_Worksheet11.xls"/><Relationship Id="rId3" Type="http://schemas.openxmlformats.org/officeDocument/2006/relationships/notesSlide" Target="../notesSlides/notesSlide16.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5.png"/><Relationship Id="rId5" Type="http://schemas.openxmlformats.org/officeDocument/2006/relationships/oleObject" Target="../embeddings/Microsoft_Excel_97-2003_Worksheet10.xls"/><Relationship Id="rId10" Type="http://schemas.openxmlformats.org/officeDocument/2006/relationships/image" Target="../media/image1.jpg"/><Relationship Id="rId4" Type="http://schemas.openxmlformats.org/officeDocument/2006/relationships/oleObject" Target="../embeddings/oleObject15.bin"/><Relationship Id="rId9"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4.jpe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afef.asso.fr/bibliotheque/recommandations/recommandation/article.phtml?id=rc/org/afef/htm/Article/2013/20130402-133108-311" TargetMode="External"/><Relationship Id="rId3" Type="http://schemas.openxmlformats.org/officeDocument/2006/relationships/image" Target="../media/image2.png"/><Relationship Id="rId7" Type="http://schemas.openxmlformats.org/officeDocument/2006/relationships/hyperlink" Target="http://www.infectiologie.com/site/_actualite_detail.php?id_actualite=38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sfls.aei.fr/ckfinder/userfiles/files/Actus/doc/2013/2013-position-societes-savantes-IPantiVHC_et_coinfection.pdf" TargetMode="External"/><Relationship Id="rId11" Type="http://schemas.openxmlformats.org/officeDocument/2006/relationships/image" Target="../media/image1.jpg"/><Relationship Id="rId5" Type="http://schemas.openxmlformats.org/officeDocument/2006/relationships/image" Target="../media/image4.jpeg"/><Relationship Id="rId10" Type="http://schemas.openxmlformats.org/officeDocument/2006/relationships/image" Target="../media/image5.jpg"/><Relationship Id="rId4" Type="http://schemas.openxmlformats.org/officeDocument/2006/relationships/image" Target="../media/image3.jpeg"/><Relationship Id="rId9" Type="http://schemas.openxmlformats.org/officeDocument/2006/relationships/hyperlink" Target="http://www.snfmi.org/04_services/recommandations.asp"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0" y="0"/>
            <a:ext cx="1355725"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4338" name="Rectangle 17"/>
          <p:cNvSpPr>
            <a:spLocks noChangeArrowheads="1"/>
          </p:cNvSpPr>
          <p:nvPr/>
        </p:nvSpPr>
        <p:spPr bwMode="auto">
          <a:xfrm>
            <a:off x="3165475" y="6543675"/>
            <a:ext cx="455613" cy="111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4339" name="Rectangle 18"/>
          <p:cNvSpPr>
            <a:spLocks noChangeArrowheads="1"/>
          </p:cNvSpPr>
          <p:nvPr/>
        </p:nvSpPr>
        <p:spPr bwMode="auto">
          <a:xfrm>
            <a:off x="7042150" y="6532563"/>
            <a:ext cx="454025" cy="112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4340" name="Rectangle 19"/>
          <p:cNvSpPr>
            <a:spLocks noChangeArrowheads="1"/>
          </p:cNvSpPr>
          <p:nvPr/>
        </p:nvSpPr>
        <p:spPr bwMode="auto">
          <a:xfrm>
            <a:off x="8218488" y="6188075"/>
            <a:ext cx="331787" cy="242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5" name="ZoneTexte 14"/>
          <p:cNvSpPr txBox="1"/>
          <p:nvPr/>
        </p:nvSpPr>
        <p:spPr>
          <a:xfrm>
            <a:off x="385363" y="711200"/>
            <a:ext cx="615553" cy="5346699"/>
          </a:xfrm>
          <a:prstGeom prst="rect">
            <a:avLst/>
          </a:prstGeom>
          <a:noFill/>
        </p:spPr>
        <p:txBody>
          <a:bodyPr vert="vert270">
            <a:spAutoFit/>
          </a:bodyPr>
          <a:lstStyle/>
          <a:p>
            <a:pPr algn="ctr">
              <a:defRPr/>
            </a:pPr>
            <a:r>
              <a:rPr lang="fr-FR" sz="2800" dirty="0"/>
              <a:t>IP du VHC chez les patients VIH-VHC</a:t>
            </a:r>
            <a:endParaRPr lang="fr-FR" dirty="0"/>
          </a:p>
        </p:txBody>
      </p:sp>
      <p:sp>
        <p:nvSpPr>
          <p:cNvPr id="18" name="Rectangle 30"/>
          <p:cNvSpPr>
            <a:spLocks noGrp="1" noChangeArrowheads="1"/>
          </p:cNvSpPr>
          <p:nvPr>
            <p:ph type="ctrTitle"/>
          </p:nvPr>
        </p:nvSpPr>
        <p:spPr>
          <a:xfrm>
            <a:off x="1752600" y="5154613"/>
            <a:ext cx="7091363" cy="1443037"/>
          </a:xfrm>
          <a:solidFill>
            <a:schemeClr val="bg1">
              <a:lumMod val="85000"/>
            </a:schemeClr>
          </a:solidFill>
        </p:spPr>
        <p:txBody>
          <a:bodyPr/>
          <a:lstStyle/>
          <a:p>
            <a:pPr marL="85725" defTabSz="1189038"/>
            <a:r>
              <a:rPr lang="fr-FR" sz="1800" smtClean="0"/>
              <a:t>Prise de position de la Société de Pathologie Infectieuse de Langue Française (SPILF), l</a:t>
            </a:r>
            <a:r>
              <a:rPr lang="fr-FR" altLang="fr-FR" sz="1800" smtClean="0"/>
              <a:t>’</a:t>
            </a:r>
            <a:r>
              <a:rPr lang="fr-FR" sz="1800" smtClean="0"/>
              <a:t>Association Française pour l</a:t>
            </a:r>
            <a:r>
              <a:rPr lang="fr-FR" altLang="fr-FR" sz="1800" smtClean="0"/>
              <a:t>’</a:t>
            </a:r>
            <a:r>
              <a:rPr lang="fr-FR" sz="1800" smtClean="0"/>
              <a:t>Etude du Foie (AFEF), la Société Française de Lutte contre le Sida (SFLS) et la Société Nationale Française de Médecine Interne (SNFMI)</a:t>
            </a:r>
            <a:endParaRPr lang="fr-FR" sz="1800" smtClean="0">
              <a:solidFill>
                <a:srgbClr val="FF0000"/>
              </a:solidFill>
            </a:endParaRPr>
          </a:p>
        </p:txBody>
      </p:sp>
      <p:sp>
        <p:nvSpPr>
          <p:cNvPr id="14344" name="ZoneTexte 1"/>
          <p:cNvSpPr txBox="1">
            <a:spLocks noChangeArrowheads="1"/>
          </p:cNvSpPr>
          <p:nvPr/>
        </p:nvSpPr>
        <p:spPr bwMode="auto">
          <a:xfrm>
            <a:off x="1752600" y="787400"/>
            <a:ext cx="6997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3600" b="1" dirty="0">
                <a:solidFill>
                  <a:srgbClr val="FF0000"/>
                </a:solidFill>
              </a:rPr>
              <a:t>L</a:t>
            </a:r>
            <a:r>
              <a:rPr lang="fr-FR" altLang="fr-FR" sz="3600" b="1" dirty="0">
                <a:solidFill>
                  <a:srgbClr val="FF0000"/>
                </a:solidFill>
              </a:rPr>
              <a:t>’</a:t>
            </a:r>
            <a:r>
              <a:rPr lang="fr-FR" sz="3600" b="1" dirty="0">
                <a:solidFill>
                  <a:srgbClr val="FF0000"/>
                </a:solidFill>
              </a:rPr>
              <a:t>utilisation des inhibiteurs de protéase de première génération du VHC chez les patients </a:t>
            </a:r>
            <a:r>
              <a:rPr lang="fr-FR" sz="3600" b="1" dirty="0" err="1">
                <a:solidFill>
                  <a:srgbClr val="FF0000"/>
                </a:solidFill>
              </a:rPr>
              <a:t>co</a:t>
            </a:r>
            <a:r>
              <a:rPr lang="fr-FR" sz="3600" b="1" dirty="0">
                <a:solidFill>
                  <a:srgbClr val="FF0000"/>
                </a:solidFill>
              </a:rPr>
              <a:t>-infectés par le VHC et le VIH de génotype 1</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501008"/>
            <a:ext cx="6038853" cy="1296144"/>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120" y="3653408"/>
            <a:ext cx="6038853" cy="1296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5603"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Epidémiologie</a:t>
            </a:r>
          </a:p>
        </p:txBody>
      </p:sp>
      <p:sp>
        <p:nvSpPr>
          <p:cNvPr id="25604" name="ZoneTexte 2"/>
          <p:cNvSpPr txBox="1">
            <a:spLocks noChangeArrowheads="1"/>
          </p:cNvSpPr>
          <p:nvPr/>
        </p:nvSpPr>
        <p:spPr bwMode="auto">
          <a:xfrm>
            <a:off x="1089025" y="1039813"/>
            <a:ext cx="6492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Arial" pitchFamily="34" charset="0"/>
              </a:rPr>
              <a:t>Evolution des génotypes du VHC 2004-2012</a:t>
            </a:r>
          </a:p>
        </p:txBody>
      </p:sp>
      <p:sp>
        <p:nvSpPr>
          <p:cNvPr id="43" name="ZoneTexte 2"/>
          <p:cNvSpPr txBox="1">
            <a:spLocks noChangeArrowheads="1"/>
          </p:cNvSpPr>
          <p:nvPr/>
        </p:nvSpPr>
        <p:spPr bwMode="auto">
          <a:xfrm>
            <a:off x="1443038" y="4986338"/>
            <a:ext cx="6875462" cy="1600200"/>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 </a:t>
            </a:r>
            <a:r>
              <a:rPr lang="fr-FR" sz="1400" b="1"/>
              <a:t>Génotypes 1</a:t>
            </a:r>
            <a:r>
              <a:rPr lang="fr-FR" sz="1400"/>
              <a:t>: 58%</a:t>
            </a:r>
            <a:r>
              <a:rPr lang="fr-FR" sz="1400">
                <a:latin typeface="Wingdings" pitchFamily="2" charset="2"/>
                <a:sym typeface="Wingdings" pitchFamily="2" charset="2"/>
              </a:rPr>
              <a:t>		</a:t>
            </a:r>
            <a:r>
              <a:rPr lang="fr-FR" sz="1400">
                <a:sym typeface="Wingdings" pitchFamily="2" charset="2"/>
              </a:rPr>
              <a:t>prédominants et stables</a:t>
            </a:r>
          </a:p>
          <a:p>
            <a:pPr eaLnBrk="1" hangingPunct="1"/>
            <a:endParaRPr lang="fr-FR" sz="1400">
              <a:sym typeface="Wingdings" pitchFamily="2" charset="2"/>
            </a:endParaRPr>
          </a:p>
          <a:p>
            <a:pPr eaLnBrk="1" hangingPunct="1"/>
            <a:r>
              <a:rPr lang="fr-FR" sz="1400">
                <a:sym typeface="Wingdings" pitchFamily="2" charset="2"/>
              </a:rPr>
              <a:t>• </a:t>
            </a:r>
            <a:r>
              <a:rPr lang="fr-FR" sz="1400" b="1">
                <a:sym typeface="Wingdings" pitchFamily="2" charset="2"/>
              </a:rPr>
              <a:t>Génotypes 4</a:t>
            </a:r>
            <a:r>
              <a:rPr lang="fr-FR" sz="1400">
                <a:sym typeface="Wingdings" pitchFamily="2" charset="2"/>
              </a:rPr>
              <a:t> : 20%		en augmentation</a:t>
            </a:r>
          </a:p>
          <a:p>
            <a:pPr eaLnBrk="1" hangingPunct="1"/>
            <a:r>
              <a:rPr lang="fr-FR" sz="1400">
                <a:sym typeface="Wingdings" pitchFamily="2" charset="2"/>
              </a:rPr>
              <a:t>					prédominants dans les transmissions homosexuelles</a:t>
            </a:r>
          </a:p>
          <a:p>
            <a:pPr eaLnBrk="1" hangingPunct="1"/>
            <a:endParaRPr lang="fr-FR" sz="1400">
              <a:sym typeface="Wingdings" pitchFamily="2" charset="2"/>
            </a:endParaRPr>
          </a:p>
          <a:p>
            <a:pPr eaLnBrk="1" hangingPunct="1"/>
            <a:r>
              <a:rPr lang="fr-FR" sz="1400">
                <a:sym typeface="Wingdings" pitchFamily="2" charset="2"/>
              </a:rPr>
              <a:t>• </a:t>
            </a:r>
            <a:r>
              <a:rPr lang="fr-FR" sz="1400" b="1">
                <a:sym typeface="Wingdings" pitchFamily="2" charset="2"/>
              </a:rPr>
              <a:t>Génotypes 3 </a:t>
            </a:r>
            <a:r>
              <a:rPr lang="fr-FR" sz="1400">
                <a:sym typeface="Wingdings" pitchFamily="2" charset="2"/>
              </a:rPr>
              <a:t>: 18% 		en diminution</a:t>
            </a:r>
          </a:p>
          <a:p>
            <a:pPr eaLnBrk="1" hangingPunct="1"/>
            <a:r>
              <a:rPr lang="fr-FR" sz="1400">
                <a:sym typeface="Wingdings" pitchFamily="2" charset="2"/>
              </a:rPr>
              <a:t>					</a:t>
            </a:r>
            <a:r>
              <a:rPr lang="fr-FR" sz="1400">
                <a:latin typeface="Wingdings" pitchFamily="2" charset="2"/>
                <a:sym typeface="Wingdings" pitchFamily="2" charset="2"/>
              </a:rPr>
              <a:t> </a:t>
            </a:r>
            <a:r>
              <a:rPr lang="fr-FR" sz="1400">
                <a:sym typeface="Wingdings" pitchFamily="2" charset="2"/>
              </a:rPr>
              <a:t>meilleur accès et meilleure réponse au traitement</a:t>
            </a:r>
          </a:p>
        </p:txBody>
      </p:sp>
      <p:sp>
        <p:nvSpPr>
          <p:cNvPr id="25606" name="ZoneTexte 6"/>
          <p:cNvSpPr txBox="1">
            <a:spLocks noChangeArrowheads="1"/>
          </p:cNvSpPr>
          <p:nvPr/>
        </p:nvSpPr>
        <p:spPr bwMode="auto">
          <a:xfrm>
            <a:off x="4073525" y="4548188"/>
            <a:ext cx="1506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Actuellement</a:t>
            </a:r>
          </a:p>
        </p:txBody>
      </p:sp>
      <p:graphicFrame>
        <p:nvGraphicFramePr>
          <p:cNvPr id="25607" name="Espace réservé du graphique 3"/>
          <p:cNvGraphicFramePr>
            <a:graphicFrameLocks/>
          </p:cNvGraphicFramePr>
          <p:nvPr/>
        </p:nvGraphicFramePr>
        <p:xfrm>
          <a:off x="1557338" y="1524000"/>
          <a:ext cx="5592762" cy="2603500"/>
        </p:xfrm>
        <a:graphic>
          <a:graphicData uri="http://schemas.openxmlformats.org/presentationml/2006/ole">
            <mc:AlternateContent xmlns:mc="http://schemas.openxmlformats.org/markup-compatibility/2006">
              <mc:Choice xmlns:v="urn:schemas-microsoft-com:vml" Requires="v">
                <p:oleObj spid="_x0000_s25617" name="Graphique" r:id="rId4" imgW="8305800" imgH="4572000" progId="Excel.Chart.8">
                  <p:embed/>
                </p:oleObj>
              </mc:Choice>
              <mc:Fallback>
                <p:oleObj name="Graphique" r:id="rId4" imgW="8305800" imgH="4572000" progId="Excel.Chart.8">
                  <p:embed/>
                  <p:pic>
                    <p:nvPicPr>
                      <p:cNvPr id="0" name="Espace réservé du graphiqu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1524000"/>
                        <a:ext cx="559276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oneTexte 2"/>
          <p:cNvSpPr txBox="1">
            <a:spLocks noChangeArrowheads="1"/>
          </p:cNvSpPr>
          <p:nvPr/>
        </p:nvSpPr>
        <p:spPr bwMode="auto">
          <a:xfrm>
            <a:off x="1143000" y="1381125"/>
            <a:ext cx="387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a:t>Fibrose hépatique sévère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6628" name="ZoneTexte 2"/>
          <p:cNvSpPr txBox="1">
            <a:spLocks noChangeArrowheads="1"/>
          </p:cNvSpPr>
          <p:nvPr/>
        </p:nvSpPr>
        <p:spPr bwMode="auto">
          <a:xfrm>
            <a:off x="1143000" y="260648"/>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Facteurs associés à la fibrose hépatique </a:t>
            </a:r>
            <a:r>
              <a:rPr lang="fr-FR" dirty="0" smtClean="0">
                <a:solidFill>
                  <a:srgbClr val="FF0000"/>
                </a:solidFill>
                <a:latin typeface="Arial" pitchFamily="34" charset="0"/>
              </a:rPr>
              <a:t/>
            </a:r>
            <a:br>
              <a:rPr lang="fr-FR" dirty="0" smtClean="0">
                <a:solidFill>
                  <a:srgbClr val="FF0000"/>
                </a:solidFill>
                <a:latin typeface="Arial" pitchFamily="34" charset="0"/>
              </a:rPr>
            </a:br>
            <a:r>
              <a:rPr lang="fr-FR" dirty="0" smtClean="0">
                <a:solidFill>
                  <a:srgbClr val="FF0000"/>
                </a:solidFill>
                <a:latin typeface="Arial" pitchFamily="34" charset="0"/>
              </a:rPr>
              <a:t>et </a:t>
            </a:r>
            <a:r>
              <a:rPr lang="fr-FR" dirty="0">
                <a:solidFill>
                  <a:srgbClr val="FF0000"/>
                </a:solidFill>
                <a:latin typeface="Arial" pitchFamily="34" charset="0"/>
              </a:rPr>
              <a:t>son évolution</a:t>
            </a:r>
          </a:p>
        </p:txBody>
      </p:sp>
      <p:sp>
        <p:nvSpPr>
          <p:cNvPr id="4" name="Ellipse 3"/>
          <p:cNvSpPr>
            <a:spLocks noChangeArrowheads="1"/>
          </p:cNvSpPr>
          <p:nvPr/>
        </p:nvSpPr>
        <p:spPr bwMode="auto">
          <a:xfrm>
            <a:off x="4127500" y="3213100"/>
            <a:ext cx="1828800" cy="2540000"/>
          </a:xfrm>
          <a:prstGeom prst="ellipse">
            <a:avLst/>
          </a:prstGeom>
          <a:solidFill>
            <a:srgbClr val="F2DCD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fr-FR">
              <a:solidFill>
                <a:schemeClr val="lt1"/>
              </a:solidFill>
              <a:latin typeface="+mn-lt"/>
              <a:ea typeface="+mn-ea"/>
            </a:endParaRPr>
          </a:p>
        </p:txBody>
      </p:sp>
      <p:sp>
        <p:nvSpPr>
          <p:cNvPr id="26630" name="ZoneTexte 4"/>
          <p:cNvSpPr txBox="1">
            <a:spLocks noChangeArrowheads="1"/>
          </p:cNvSpPr>
          <p:nvPr/>
        </p:nvSpPr>
        <p:spPr bwMode="auto">
          <a:xfrm>
            <a:off x="4508500" y="4198938"/>
            <a:ext cx="1119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b="1"/>
              <a:t>Fibrose</a:t>
            </a:r>
          </a:p>
        </p:txBody>
      </p:sp>
      <p:sp>
        <p:nvSpPr>
          <p:cNvPr id="6" name="Flèche vers la droite 5"/>
          <p:cNvSpPr>
            <a:spLocks noChangeArrowheads="1"/>
          </p:cNvSpPr>
          <p:nvPr/>
        </p:nvSpPr>
        <p:spPr bwMode="auto">
          <a:xfrm rot="8269244">
            <a:off x="5702300" y="3048000"/>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6632" name="ZoneTexte 8"/>
          <p:cNvSpPr txBox="1">
            <a:spLocks noChangeArrowheads="1"/>
          </p:cNvSpPr>
          <p:nvPr/>
        </p:nvSpPr>
        <p:spPr bwMode="auto">
          <a:xfrm>
            <a:off x="6292850" y="2514600"/>
            <a:ext cx="231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Immunodépression</a:t>
            </a:r>
          </a:p>
        </p:txBody>
      </p:sp>
      <p:sp>
        <p:nvSpPr>
          <p:cNvPr id="26633" name="ZoneTexte 13"/>
          <p:cNvSpPr txBox="1">
            <a:spLocks noChangeArrowheads="1"/>
          </p:cNvSpPr>
          <p:nvPr/>
        </p:nvSpPr>
        <p:spPr bwMode="auto">
          <a:xfrm>
            <a:off x="827088" y="3522663"/>
            <a:ext cx="2654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Efficacité insuffisante ARV</a:t>
            </a:r>
          </a:p>
        </p:txBody>
      </p:sp>
      <p:sp>
        <p:nvSpPr>
          <p:cNvPr id="26634" name="ZoneTexte 9"/>
          <p:cNvSpPr txBox="1">
            <a:spLocks noChangeArrowheads="1"/>
          </p:cNvSpPr>
          <p:nvPr/>
        </p:nvSpPr>
        <p:spPr bwMode="auto">
          <a:xfrm>
            <a:off x="1400175" y="4700588"/>
            <a:ext cx="2019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Activation immune</a:t>
            </a:r>
          </a:p>
        </p:txBody>
      </p:sp>
      <p:sp>
        <p:nvSpPr>
          <p:cNvPr id="26635" name="ZoneTexte 10"/>
          <p:cNvSpPr txBox="1">
            <a:spLocks noChangeArrowheads="1"/>
          </p:cNvSpPr>
          <p:nvPr/>
        </p:nvSpPr>
        <p:spPr bwMode="auto">
          <a:xfrm flipH="1">
            <a:off x="1316038" y="6173788"/>
            <a:ext cx="2608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Inflammation chronique</a:t>
            </a:r>
          </a:p>
        </p:txBody>
      </p:sp>
      <p:sp>
        <p:nvSpPr>
          <p:cNvPr id="26636" name="ZoneTexte 11"/>
          <p:cNvSpPr txBox="1">
            <a:spLocks noChangeArrowheads="1"/>
          </p:cNvSpPr>
          <p:nvPr/>
        </p:nvSpPr>
        <p:spPr bwMode="auto">
          <a:xfrm>
            <a:off x="6997700" y="4951413"/>
            <a:ext cx="214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Comorbidité</a:t>
            </a:r>
          </a:p>
          <a:p>
            <a:pPr eaLnBrk="1" hangingPunct="1"/>
            <a:r>
              <a:rPr lang="fr-FR" sz="1200"/>
              <a:t>(VHB, insulino-résistance)</a:t>
            </a:r>
          </a:p>
        </p:txBody>
      </p:sp>
      <p:sp>
        <p:nvSpPr>
          <p:cNvPr id="26637" name="ZoneTexte 14"/>
          <p:cNvSpPr txBox="1">
            <a:spLocks noChangeArrowheads="1"/>
          </p:cNvSpPr>
          <p:nvPr/>
        </p:nvSpPr>
        <p:spPr bwMode="auto">
          <a:xfrm>
            <a:off x="6845300" y="3648075"/>
            <a:ext cx="161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Alcool</a:t>
            </a:r>
          </a:p>
        </p:txBody>
      </p:sp>
      <p:sp>
        <p:nvSpPr>
          <p:cNvPr id="26638" name="ZoneTexte 15"/>
          <p:cNvSpPr txBox="1">
            <a:spLocks noChangeArrowheads="1"/>
          </p:cNvSpPr>
          <p:nvPr/>
        </p:nvSpPr>
        <p:spPr bwMode="auto">
          <a:xfrm>
            <a:off x="1379538" y="2505075"/>
            <a:ext cx="283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Hépatotoxicité </a:t>
            </a:r>
            <a:r>
              <a:rPr lang="fr-FR" sz="1200"/>
              <a:t>(anciens) </a:t>
            </a:r>
            <a:r>
              <a:rPr lang="fr-FR" sz="1600"/>
              <a:t>ARV</a:t>
            </a:r>
          </a:p>
        </p:txBody>
      </p:sp>
      <p:sp>
        <p:nvSpPr>
          <p:cNvPr id="26639" name="ZoneTexte 17"/>
          <p:cNvSpPr txBox="1">
            <a:spLocks noChangeArrowheads="1"/>
          </p:cNvSpPr>
          <p:nvPr/>
        </p:nvSpPr>
        <p:spPr bwMode="auto">
          <a:xfrm>
            <a:off x="6146800" y="6338888"/>
            <a:ext cx="2789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Sd de restauration immune</a:t>
            </a:r>
          </a:p>
        </p:txBody>
      </p:sp>
      <p:sp>
        <p:nvSpPr>
          <p:cNvPr id="21" name="Flèche vers la droite 20"/>
          <p:cNvSpPr>
            <a:spLocks noChangeArrowheads="1"/>
          </p:cNvSpPr>
          <p:nvPr/>
        </p:nvSpPr>
        <p:spPr bwMode="auto">
          <a:xfrm rot="10196232">
            <a:off x="6075363" y="3883025"/>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2" name="Flèche vers la droite 21"/>
          <p:cNvSpPr>
            <a:spLocks noChangeArrowheads="1"/>
          </p:cNvSpPr>
          <p:nvPr/>
        </p:nvSpPr>
        <p:spPr bwMode="auto">
          <a:xfrm rot="-10450807">
            <a:off x="6153150" y="4997450"/>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3" name="Flèche vers la droite 22"/>
          <p:cNvSpPr>
            <a:spLocks noChangeArrowheads="1"/>
          </p:cNvSpPr>
          <p:nvPr/>
        </p:nvSpPr>
        <p:spPr bwMode="auto">
          <a:xfrm rot="-8331089">
            <a:off x="5795963" y="5929313"/>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4" name="Flèche vers la droite 23"/>
          <p:cNvSpPr>
            <a:spLocks noChangeArrowheads="1"/>
          </p:cNvSpPr>
          <p:nvPr/>
        </p:nvSpPr>
        <p:spPr bwMode="auto">
          <a:xfrm rot="-2997931">
            <a:off x="3790950" y="5934075"/>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5" name="Flèche vers la droite 24"/>
          <p:cNvSpPr>
            <a:spLocks noChangeArrowheads="1"/>
          </p:cNvSpPr>
          <p:nvPr/>
        </p:nvSpPr>
        <p:spPr bwMode="auto">
          <a:xfrm>
            <a:off x="3378200" y="4827588"/>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6" name="Flèche vers la droite 25"/>
          <p:cNvSpPr>
            <a:spLocks noChangeArrowheads="1"/>
          </p:cNvSpPr>
          <p:nvPr/>
        </p:nvSpPr>
        <p:spPr bwMode="auto">
          <a:xfrm rot="1206392">
            <a:off x="3436938" y="3749675"/>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7" name="Flèche vers la droite 26"/>
          <p:cNvSpPr>
            <a:spLocks noChangeArrowheads="1"/>
          </p:cNvSpPr>
          <p:nvPr/>
        </p:nvSpPr>
        <p:spPr bwMode="auto">
          <a:xfrm rot="2881137">
            <a:off x="3897313" y="2949575"/>
            <a:ext cx="596900" cy="165100"/>
          </a:xfrm>
          <a:prstGeom prst="rightArrow">
            <a:avLst>
              <a:gd name="adj1" fmla="val 50000"/>
              <a:gd name="adj2" fmla="val 4999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8" name="ZoneTexte 27"/>
          <p:cNvSpPr txBox="1">
            <a:spLocks noChangeArrowheads="1"/>
          </p:cNvSpPr>
          <p:nvPr/>
        </p:nvSpPr>
        <p:spPr bwMode="auto">
          <a:xfrm>
            <a:off x="4140200" y="1127125"/>
            <a:ext cx="4795838" cy="942975"/>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43% stade F3-F4 (cohorte HepaVIH)</a:t>
            </a:r>
          </a:p>
          <a:p>
            <a:pPr eaLnBrk="1" hangingPunct="1"/>
            <a:r>
              <a:rPr lang="fr-FR" sz="1400"/>
              <a:t>Progression plus rapide de la fibrose</a:t>
            </a:r>
          </a:p>
          <a:p>
            <a:pPr eaLnBrk="1" hangingPunct="1"/>
            <a:r>
              <a:rPr lang="fr-FR" sz="1400"/>
              <a:t>Non linéaire dans le temps</a:t>
            </a:r>
          </a:p>
          <a:p>
            <a:pPr eaLnBrk="1" hangingPunct="1"/>
            <a:r>
              <a:rPr lang="fr-FR" sz="1400"/>
              <a:t>Risque de cirrhose : 2-5 x fois &gt; mono-infectés, délai plus court</a:t>
            </a:r>
          </a:p>
        </p:txBody>
      </p:sp>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7651" name="ZoneTexte 2"/>
          <p:cNvSpPr txBox="1">
            <a:spLocks noChangeArrowheads="1"/>
          </p:cNvSpPr>
          <p:nvPr/>
        </p:nvSpPr>
        <p:spPr bwMode="auto">
          <a:xfrm>
            <a:off x="1089025" y="332656"/>
            <a:ext cx="691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Evènements hépatiques</a:t>
            </a:r>
          </a:p>
        </p:txBody>
      </p:sp>
      <p:sp>
        <p:nvSpPr>
          <p:cNvPr id="3" name="ZoneTexte 2"/>
          <p:cNvSpPr txBox="1">
            <a:spLocks noChangeArrowheads="1"/>
          </p:cNvSpPr>
          <p:nvPr/>
        </p:nvSpPr>
        <p:spPr bwMode="auto">
          <a:xfrm>
            <a:off x="5962650" y="2060575"/>
            <a:ext cx="2879725" cy="823913"/>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t>Hépatocarcinome</a:t>
            </a:r>
          </a:p>
          <a:p>
            <a:pPr eaLnBrk="1" hangingPunct="1">
              <a:lnSpc>
                <a:spcPct val="140000"/>
              </a:lnSpc>
              <a:buFont typeface="Wingdings" pitchFamily="2" charset="2"/>
              <a:buChar char="ì"/>
            </a:pPr>
            <a:r>
              <a:rPr lang="fr-FR" sz="1400">
                <a:sym typeface="Wingdings" pitchFamily="2" charset="2"/>
              </a:rPr>
              <a:t>progressive depuis 15 ans</a:t>
            </a:r>
          </a:p>
          <a:p>
            <a:pPr eaLnBrk="1" hangingPunct="1"/>
            <a:r>
              <a:rPr lang="fr-FR" sz="1400">
                <a:sym typeface="Wingdings" pitchFamily="2" charset="2"/>
              </a:rPr>
              <a:t>30-40% des DC d</a:t>
            </a:r>
            <a:r>
              <a:rPr lang="fr-FR" altLang="fr-FR" sz="1400">
                <a:sym typeface="Wingdings" pitchFamily="2" charset="2"/>
              </a:rPr>
              <a:t>’</a:t>
            </a:r>
            <a:r>
              <a:rPr lang="fr-FR" sz="1400">
                <a:sym typeface="Wingdings" pitchFamily="2" charset="2"/>
              </a:rPr>
              <a:t>origine hépatique</a:t>
            </a:r>
            <a:endParaRPr lang="fr-FR" sz="1400"/>
          </a:p>
        </p:txBody>
      </p:sp>
      <p:sp>
        <p:nvSpPr>
          <p:cNvPr id="27653" name="Text Box 61"/>
          <p:cNvSpPr txBox="1">
            <a:spLocks noChangeArrowheads="1"/>
          </p:cNvSpPr>
          <p:nvPr/>
        </p:nvSpPr>
        <p:spPr bwMode="auto">
          <a:xfrm>
            <a:off x="1081088" y="1179513"/>
            <a:ext cx="712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cs typeface="Arial" pitchFamily="34" charset="0"/>
              </a:rPr>
              <a:t>Patients développant un 1</a:t>
            </a:r>
            <a:r>
              <a:rPr lang="fr-FR" sz="1800" baseline="30000">
                <a:cs typeface="Arial" pitchFamily="34" charset="0"/>
              </a:rPr>
              <a:t>er</a:t>
            </a:r>
            <a:r>
              <a:rPr lang="fr-FR" sz="1800">
                <a:cs typeface="Arial" pitchFamily="34" charset="0"/>
              </a:rPr>
              <a:t> événement hépatique </a:t>
            </a:r>
          </a:p>
          <a:p>
            <a:pPr eaLnBrk="1" hangingPunct="1"/>
            <a:r>
              <a:rPr lang="fr-FR" sz="1400">
                <a:cs typeface="Arial" pitchFamily="34" charset="0"/>
              </a:rPr>
              <a:t>(HepaVIH, n=245, suivi 45 mois - 53 évènements chez 49 patients)</a:t>
            </a:r>
          </a:p>
        </p:txBody>
      </p:sp>
      <p:sp>
        <p:nvSpPr>
          <p:cNvPr id="27654" name="ZoneTexte 94"/>
          <p:cNvSpPr txBox="1">
            <a:spLocks noChangeArrowheads="1"/>
          </p:cNvSpPr>
          <p:nvPr/>
        </p:nvSpPr>
        <p:spPr bwMode="auto">
          <a:xfrm>
            <a:off x="7664450" y="6537325"/>
            <a:ext cx="143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sz="1200" i="1"/>
              <a:t>HepaVIH, Juin 2012</a:t>
            </a:r>
          </a:p>
        </p:txBody>
      </p:sp>
      <p:graphicFrame>
        <p:nvGraphicFramePr>
          <p:cNvPr id="49" name="Graphique 48"/>
          <p:cNvGraphicFramePr>
            <a:graphicFrameLocks/>
          </p:cNvGraphicFramePr>
          <p:nvPr/>
        </p:nvGraphicFramePr>
        <p:xfrm>
          <a:off x="753259" y="2885144"/>
          <a:ext cx="5594350" cy="3578964"/>
        </p:xfrm>
        <a:graphic>
          <a:graphicData uri="http://schemas.openxmlformats.org/drawingml/2006/chart">
            <c:chart xmlns:c="http://schemas.openxmlformats.org/drawingml/2006/chart" xmlns:r="http://schemas.openxmlformats.org/officeDocument/2006/relationships" r:id="rId2"/>
          </a:graphicData>
        </a:graphic>
      </p:graphicFrame>
      <p:sp>
        <p:nvSpPr>
          <p:cNvPr id="27656" name="ZoneTexte 7"/>
          <p:cNvSpPr txBox="1">
            <a:spLocks noChangeArrowheads="1"/>
          </p:cNvSpPr>
          <p:nvPr/>
        </p:nvSpPr>
        <p:spPr bwMode="auto">
          <a:xfrm>
            <a:off x="6532563" y="3273425"/>
            <a:ext cx="86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600">
                <a:latin typeface="Tahoma" pitchFamily="34" charset="0"/>
              </a:rPr>
              <a:t>43% </a:t>
            </a:r>
          </a:p>
          <a:p>
            <a:pPr algn="ctr" eaLnBrk="1" hangingPunct="1"/>
            <a:r>
              <a:rPr lang="en-US" sz="1600">
                <a:latin typeface="Tahoma" pitchFamily="34" charset="0"/>
              </a:rPr>
              <a:t>cancers</a:t>
            </a:r>
          </a:p>
        </p:txBody>
      </p:sp>
      <p:sp>
        <p:nvSpPr>
          <p:cNvPr id="27657" name="AutoShape 33"/>
          <p:cNvSpPr>
            <a:spLocks/>
          </p:cNvSpPr>
          <p:nvPr/>
        </p:nvSpPr>
        <p:spPr bwMode="auto">
          <a:xfrm>
            <a:off x="6145213" y="3241675"/>
            <a:ext cx="152400" cy="636588"/>
          </a:xfrm>
          <a:prstGeom prst="rightBrace">
            <a:avLst>
              <a:gd name="adj1" fmla="val 500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ZoneTexte 8"/>
          <p:cNvSpPr txBox="1">
            <a:spLocks noChangeArrowheads="1"/>
          </p:cNvSpPr>
          <p:nvPr/>
        </p:nvSpPr>
        <p:spPr bwMode="auto">
          <a:xfrm>
            <a:off x="6489700" y="4657725"/>
            <a:ext cx="1811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600">
                <a:latin typeface="Tahoma" pitchFamily="34" charset="0"/>
              </a:rPr>
              <a:t>57% </a:t>
            </a:r>
          </a:p>
          <a:p>
            <a:pPr algn="ctr" eaLnBrk="1" hangingPunct="1"/>
            <a:r>
              <a:rPr lang="en-US" sz="1600">
                <a:latin typeface="Tahoma" pitchFamily="34" charset="0"/>
              </a:rPr>
              <a:t>décompensations</a:t>
            </a:r>
          </a:p>
          <a:p>
            <a:pPr algn="ctr" eaLnBrk="1" hangingPunct="1"/>
            <a:r>
              <a:rPr lang="en-US" sz="1600">
                <a:latin typeface="Tahoma" pitchFamily="34" charset="0"/>
              </a:rPr>
              <a:t>hépatiques</a:t>
            </a:r>
          </a:p>
        </p:txBody>
      </p:sp>
      <p:sp>
        <p:nvSpPr>
          <p:cNvPr id="27659" name="AutoShape 33"/>
          <p:cNvSpPr>
            <a:spLocks/>
          </p:cNvSpPr>
          <p:nvPr/>
        </p:nvSpPr>
        <p:spPr bwMode="auto">
          <a:xfrm>
            <a:off x="6184900" y="4194175"/>
            <a:ext cx="152400" cy="1830388"/>
          </a:xfrm>
          <a:prstGeom prst="rightBrace">
            <a:avLst>
              <a:gd name="adj1" fmla="val 4998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2"/>
          <p:cNvSpPr txBox="1">
            <a:spLocks noChangeArrowheads="1"/>
          </p:cNvSpPr>
          <p:nvPr/>
        </p:nvSpPr>
        <p:spPr bwMode="auto">
          <a:xfrm>
            <a:off x="1089025" y="1381125"/>
            <a:ext cx="780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a:t>Effet bénéfique de la réponse au traitement anti VHC sur la morbidité</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8676" name="ZoneTexte 2"/>
          <p:cNvSpPr txBox="1">
            <a:spLocks noChangeArrowheads="1"/>
          </p:cNvSpPr>
          <p:nvPr/>
        </p:nvSpPr>
        <p:spPr bwMode="auto">
          <a:xfrm>
            <a:off x="1089025" y="332656"/>
            <a:ext cx="6911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dirty="0">
                <a:solidFill>
                  <a:srgbClr val="FF0000"/>
                </a:solidFill>
                <a:latin typeface="Arial" pitchFamily="34" charset="0"/>
              </a:rPr>
              <a:t>Facteurs associés à la survenue </a:t>
            </a:r>
            <a:r>
              <a:rPr lang="fr-FR" sz="2800" dirty="0" smtClean="0">
                <a:solidFill>
                  <a:srgbClr val="FF0000"/>
                </a:solidFill>
                <a:latin typeface="Arial" pitchFamily="34" charset="0"/>
              </a:rPr>
              <a:t/>
            </a:r>
            <a:br>
              <a:rPr lang="fr-FR" sz="2800" dirty="0" smtClean="0">
                <a:solidFill>
                  <a:srgbClr val="FF0000"/>
                </a:solidFill>
                <a:latin typeface="Arial" pitchFamily="34" charset="0"/>
              </a:rPr>
            </a:br>
            <a:r>
              <a:rPr lang="fr-FR" sz="2800" dirty="0" smtClean="0">
                <a:solidFill>
                  <a:srgbClr val="FF0000"/>
                </a:solidFill>
                <a:latin typeface="Arial" pitchFamily="34" charset="0"/>
              </a:rPr>
              <a:t>des </a:t>
            </a:r>
            <a:r>
              <a:rPr lang="fr-FR" sz="2800" dirty="0">
                <a:solidFill>
                  <a:srgbClr val="FF0000"/>
                </a:solidFill>
                <a:latin typeface="Arial" pitchFamily="34" charset="0"/>
              </a:rPr>
              <a:t>évènements hépatiques</a:t>
            </a:r>
          </a:p>
        </p:txBody>
      </p:sp>
      <p:sp>
        <p:nvSpPr>
          <p:cNvPr id="28677" name="ZoneTexte 94"/>
          <p:cNvSpPr txBox="1">
            <a:spLocks noChangeArrowheads="1"/>
          </p:cNvSpPr>
          <p:nvPr/>
        </p:nvSpPr>
        <p:spPr bwMode="auto">
          <a:xfrm>
            <a:off x="7316788" y="6515100"/>
            <a:ext cx="182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sz="1200" i="1"/>
              <a:t>Salmon et al. AASLD 2012</a:t>
            </a:r>
          </a:p>
        </p:txBody>
      </p:sp>
      <p:sp>
        <p:nvSpPr>
          <p:cNvPr id="28678" name="ZoneTexte 1"/>
          <p:cNvSpPr txBox="1">
            <a:spLocks noChangeArrowheads="1"/>
          </p:cNvSpPr>
          <p:nvPr/>
        </p:nvSpPr>
        <p:spPr bwMode="auto">
          <a:xfrm>
            <a:off x="3670300" y="1776413"/>
            <a:ext cx="4894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Evènements hépatiques chez les patients cirrhotiques (HepaVIH)</a:t>
            </a:r>
          </a:p>
        </p:txBody>
      </p:sp>
      <p:grpSp>
        <p:nvGrpSpPr>
          <p:cNvPr id="28679" name="Grouper 248"/>
          <p:cNvGrpSpPr>
            <a:grpSpLocks/>
          </p:cNvGrpSpPr>
          <p:nvPr/>
        </p:nvGrpSpPr>
        <p:grpSpPr bwMode="auto">
          <a:xfrm>
            <a:off x="1630363" y="2592388"/>
            <a:ext cx="1712912" cy="644525"/>
            <a:chOff x="1106820" y="2252155"/>
            <a:chExt cx="1712580" cy="645298"/>
          </a:xfrm>
        </p:grpSpPr>
        <p:sp>
          <p:nvSpPr>
            <p:cNvPr id="28758" name="ZoneTexte 195"/>
            <p:cNvSpPr txBox="1">
              <a:spLocks noChangeArrowheads="1"/>
            </p:cNvSpPr>
            <p:nvPr/>
          </p:nvSpPr>
          <p:spPr bwMode="auto">
            <a:xfrm>
              <a:off x="1396083" y="2430600"/>
              <a:ext cx="1423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Non RVS (n=101)</a:t>
              </a:r>
            </a:p>
          </p:txBody>
        </p:sp>
        <p:grpSp>
          <p:nvGrpSpPr>
            <p:cNvPr id="28759" name="Grouper 237"/>
            <p:cNvGrpSpPr>
              <a:grpSpLocks/>
            </p:cNvGrpSpPr>
            <p:nvPr/>
          </p:nvGrpSpPr>
          <p:grpSpPr bwMode="auto">
            <a:xfrm>
              <a:off x="1106820" y="2252155"/>
              <a:ext cx="1285876" cy="645298"/>
              <a:chOff x="7629525" y="2637977"/>
              <a:chExt cx="1285876" cy="645298"/>
            </a:xfrm>
          </p:grpSpPr>
          <p:cxnSp>
            <p:nvCxnSpPr>
              <p:cNvPr id="178" name="Connecteur droit 177"/>
              <p:cNvCxnSpPr>
                <a:cxnSpLocks noChangeShapeType="1"/>
              </p:cNvCxnSpPr>
              <p:nvPr/>
            </p:nvCxnSpPr>
            <p:spPr bwMode="auto">
              <a:xfrm>
                <a:off x="7629525" y="2788970"/>
                <a:ext cx="276172" cy="0"/>
              </a:xfrm>
              <a:prstGeom prst="line">
                <a:avLst/>
              </a:prstGeom>
              <a:noFill/>
              <a:ln w="38100">
                <a:solidFill>
                  <a:srgbClr val="0D811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79" name="Connecteur droit 178"/>
              <p:cNvCxnSpPr>
                <a:cxnSpLocks noChangeShapeType="1"/>
              </p:cNvCxnSpPr>
              <p:nvPr/>
            </p:nvCxnSpPr>
            <p:spPr bwMode="auto">
              <a:xfrm>
                <a:off x="7629525" y="2978109"/>
                <a:ext cx="276172" cy="0"/>
              </a:xfrm>
              <a:prstGeom prst="line">
                <a:avLst/>
              </a:prstGeom>
              <a:noFill/>
              <a:ln w="38100">
                <a:solidFill>
                  <a:srgbClr val="8064A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80" name="Connecteur droit 179"/>
              <p:cNvCxnSpPr>
                <a:cxnSpLocks noChangeShapeType="1"/>
              </p:cNvCxnSpPr>
              <p:nvPr/>
            </p:nvCxnSpPr>
            <p:spPr bwMode="auto">
              <a:xfrm>
                <a:off x="7634286" y="3159301"/>
                <a:ext cx="271410" cy="0"/>
              </a:xfrm>
              <a:prstGeom prst="line">
                <a:avLst/>
              </a:prstGeom>
              <a:noFill/>
              <a:ln w="381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763" name="ZoneTexte 26"/>
              <p:cNvSpPr txBox="1">
                <a:spLocks noChangeArrowheads="1"/>
              </p:cNvSpPr>
              <p:nvPr/>
            </p:nvSpPr>
            <p:spPr bwMode="auto">
              <a:xfrm>
                <a:off x="7918451" y="2637977"/>
                <a:ext cx="984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Naïfs (n=58)</a:t>
                </a:r>
              </a:p>
            </p:txBody>
          </p:sp>
          <p:sp>
            <p:nvSpPr>
              <p:cNvPr id="28764" name="ZoneTexte 196"/>
              <p:cNvSpPr txBox="1">
                <a:spLocks noChangeArrowheads="1"/>
              </p:cNvSpPr>
              <p:nvPr/>
            </p:nvSpPr>
            <p:spPr bwMode="auto">
              <a:xfrm>
                <a:off x="7931151" y="3006276"/>
                <a:ext cx="984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RVS (n=51)</a:t>
                </a:r>
              </a:p>
            </p:txBody>
          </p:sp>
        </p:grpSp>
      </p:grpSp>
      <p:sp>
        <p:nvSpPr>
          <p:cNvPr id="28680" name="Rectangle 61"/>
          <p:cNvSpPr>
            <a:spLocks noChangeArrowheads="1"/>
          </p:cNvSpPr>
          <p:nvPr/>
        </p:nvSpPr>
        <p:spPr bwMode="auto">
          <a:xfrm>
            <a:off x="5046663" y="5019675"/>
            <a:ext cx="125412" cy="122238"/>
          </a:xfrm>
          <a:prstGeom prst="rect">
            <a:avLst/>
          </a:prstGeom>
          <a:gradFill rotWithShape="1">
            <a:gsLst>
              <a:gs pos="0">
                <a:srgbClr val="004776"/>
              </a:gs>
              <a:gs pos="100000">
                <a:srgbClr val="0099FF"/>
              </a:gs>
            </a:gsLst>
            <a:lin ang="0" scaled="1"/>
          </a:gradFill>
          <a:ln w="9525">
            <a:solidFill>
              <a:schemeClr val="tx1"/>
            </a:solidFill>
            <a:round/>
            <a:headEnd/>
            <a:tailEnd/>
          </a:ln>
        </p:spPr>
        <p:txBody>
          <a:bodyPr wrap="none"/>
          <a:lstStyle/>
          <a:p>
            <a:endParaRPr lang="fr-FR" sz="1200"/>
          </a:p>
        </p:txBody>
      </p:sp>
      <p:sp>
        <p:nvSpPr>
          <p:cNvPr id="203" name="Rectangle 358"/>
          <p:cNvSpPr>
            <a:spLocks noChangeArrowheads="1"/>
          </p:cNvSpPr>
          <p:nvPr/>
        </p:nvSpPr>
        <p:spPr bwMode="auto">
          <a:xfrm>
            <a:off x="5046663" y="5203825"/>
            <a:ext cx="125412" cy="120650"/>
          </a:xfrm>
          <a:prstGeom prst="rect">
            <a:avLst/>
          </a:prstGeom>
          <a:gradFill rotWithShape="1">
            <a:gsLst>
              <a:gs pos="0">
                <a:schemeClr val="folHlink">
                  <a:gamma/>
                  <a:shade val="46275"/>
                  <a:invGamma/>
                </a:schemeClr>
              </a:gs>
              <a:gs pos="100000">
                <a:schemeClr val="folHlink"/>
              </a:gs>
            </a:gsLst>
            <a:lin ang="0" scaled="1"/>
          </a:gradFill>
          <a:ln w="9525">
            <a:solidFill>
              <a:schemeClr val="tx1"/>
            </a:solidFill>
            <a:round/>
            <a:headEnd/>
            <a:tailEnd/>
          </a:ln>
        </p:spPr>
        <p:txBody>
          <a:bodyPr wrap="none"/>
          <a:lstStyle/>
          <a:p>
            <a:pPr>
              <a:defRPr/>
            </a:pPr>
            <a:endParaRPr lang="fr-FR" sz="1200">
              <a:latin typeface="Calibri" charset="0"/>
              <a:ea typeface="ＭＳ Ｐゴシック" pitchFamily="34" charset="-128"/>
            </a:endParaRPr>
          </a:p>
        </p:txBody>
      </p:sp>
      <p:sp>
        <p:nvSpPr>
          <p:cNvPr id="28682" name="Rectangle 359"/>
          <p:cNvSpPr>
            <a:spLocks noChangeArrowheads="1"/>
          </p:cNvSpPr>
          <p:nvPr/>
        </p:nvSpPr>
        <p:spPr bwMode="auto">
          <a:xfrm>
            <a:off x="5046663" y="5387975"/>
            <a:ext cx="125412" cy="120650"/>
          </a:xfrm>
          <a:prstGeom prst="rect">
            <a:avLst/>
          </a:prstGeom>
          <a:gradFill rotWithShape="1">
            <a:gsLst>
              <a:gs pos="0">
                <a:srgbClr val="762F00"/>
              </a:gs>
              <a:gs pos="100000">
                <a:srgbClr val="FF6600"/>
              </a:gs>
            </a:gsLst>
            <a:lin ang="0" scaled="1"/>
          </a:gradFill>
          <a:ln w="9525">
            <a:solidFill>
              <a:schemeClr val="tx1"/>
            </a:solidFill>
            <a:round/>
            <a:headEnd/>
            <a:tailEnd/>
          </a:ln>
        </p:spPr>
        <p:txBody>
          <a:bodyPr wrap="none"/>
          <a:lstStyle/>
          <a:p>
            <a:endParaRPr lang="en-US" sz="1200"/>
          </a:p>
        </p:txBody>
      </p:sp>
      <p:sp>
        <p:nvSpPr>
          <p:cNvPr id="28683" name="ZoneTexte 360"/>
          <p:cNvSpPr txBox="1">
            <a:spLocks noChangeArrowheads="1"/>
          </p:cNvSpPr>
          <p:nvPr/>
        </p:nvSpPr>
        <p:spPr bwMode="auto">
          <a:xfrm>
            <a:off x="5157788" y="4929188"/>
            <a:ext cx="2646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solidFill>
                  <a:srgbClr val="333399"/>
                </a:solidFill>
              </a:rPr>
              <a:t>Décompensation (n = 18)</a:t>
            </a:r>
          </a:p>
          <a:p>
            <a:pPr eaLnBrk="1" hangingPunct="1"/>
            <a:r>
              <a:rPr lang="fr-FR" sz="1200">
                <a:solidFill>
                  <a:srgbClr val="333399"/>
                </a:solidFill>
              </a:rPr>
              <a:t>Aggravation du score de Child-Pugh (n = 7)</a:t>
            </a:r>
          </a:p>
          <a:p>
            <a:pPr eaLnBrk="1" hangingPunct="1"/>
            <a:r>
              <a:rPr lang="fr-FR" sz="1200">
                <a:solidFill>
                  <a:srgbClr val="333399"/>
                </a:solidFill>
              </a:rPr>
              <a:t>Carcinome hépatocellulaire (n = 10)</a:t>
            </a:r>
          </a:p>
        </p:txBody>
      </p:sp>
      <p:sp>
        <p:nvSpPr>
          <p:cNvPr id="28684" name="ZoneTexte 4"/>
          <p:cNvSpPr txBox="1">
            <a:spLocks noChangeArrowheads="1"/>
          </p:cNvSpPr>
          <p:nvPr/>
        </p:nvSpPr>
        <p:spPr bwMode="auto">
          <a:xfrm>
            <a:off x="736600" y="6515100"/>
            <a:ext cx="388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      Incidence à 5 ans	</a:t>
            </a:r>
            <a:r>
              <a:rPr lang="fr-FR" sz="1400"/>
              <a:t>4%		20%		   40%</a:t>
            </a:r>
          </a:p>
        </p:txBody>
      </p:sp>
      <p:grpSp>
        <p:nvGrpSpPr>
          <p:cNvPr id="28685" name="Grouper 249"/>
          <p:cNvGrpSpPr>
            <a:grpSpLocks/>
          </p:cNvGrpSpPr>
          <p:nvPr/>
        </p:nvGrpSpPr>
        <p:grpSpPr bwMode="auto">
          <a:xfrm>
            <a:off x="3856038" y="2039938"/>
            <a:ext cx="5170487" cy="2327275"/>
            <a:chOff x="3425621" y="2039791"/>
            <a:chExt cx="5169616" cy="2327249"/>
          </a:xfrm>
        </p:grpSpPr>
        <p:grpSp>
          <p:nvGrpSpPr>
            <p:cNvPr id="28730" name="Grouper 247"/>
            <p:cNvGrpSpPr>
              <a:grpSpLocks/>
            </p:cNvGrpSpPr>
            <p:nvPr/>
          </p:nvGrpSpPr>
          <p:grpSpPr bwMode="auto">
            <a:xfrm>
              <a:off x="3544928" y="2039791"/>
              <a:ext cx="5050309" cy="2327249"/>
              <a:chOff x="3125637" y="2044700"/>
              <a:chExt cx="5558085" cy="2561239"/>
            </a:xfrm>
          </p:grpSpPr>
          <p:grpSp>
            <p:nvGrpSpPr>
              <p:cNvPr id="119" name="Grouper 118"/>
              <p:cNvGrpSpPr/>
              <p:nvPr/>
            </p:nvGrpSpPr>
            <p:grpSpPr>
              <a:xfrm>
                <a:off x="3505200" y="2111744"/>
                <a:ext cx="3749102" cy="2358160"/>
                <a:chOff x="395288" y="1341438"/>
                <a:chExt cx="8497887" cy="5345112"/>
              </a:xfrm>
              <a:noFill/>
            </p:grpSpPr>
            <p:pic>
              <p:nvPicPr>
                <p:cNvPr id="120" name="Picture 2" descr="C:\Users\ml3\AppData\Local\Temp\Courbe incidence cumulée selon TRT VH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497887" cy="5345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21" name="Grouper 120"/>
                <p:cNvGrpSpPr/>
                <p:nvPr/>
              </p:nvGrpSpPr>
              <p:grpSpPr>
                <a:xfrm>
                  <a:off x="971550" y="1341438"/>
                  <a:ext cx="7921625" cy="4651375"/>
                  <a:chOff x="971550" y="1341438"/>
                  <a:chExt cx="7921625" cy="4651375"/>
                </a:xfrm>
                <a:grpFill/>
              </p:grpSpPr>
              <p:cxnSp>
                <p:nvCxnSpPr>
                  <p:cNvPr id="122" name="Connecteur droit avec flèche 121"/>
                  <p:cNvCxnSpPr>
                    <a:cxnSpLocks noChangeShapeType="1"/>
                  </p:cNvCxnSpPr>
                  <p:nvPr/>
                </p:nvCxnSpPr>
                <p:spPr bwMode="auto">
                  <a:xfrm flipV="1">
                    <a:off x="971550" y="1341438"/>
                    <a:ext cx="0" cy="4651375"/>
                  </a:xfrm>
                  <a:prstGeom prst="straightConnector1">
                    <a:avLst/>
                  </a:prstGeom>
                  <a:grpFill/>
                  <a:ln w="38100">
                    <a:solidFill>
                      <a:schemeClr val="tx1"/>
                    </a:solidFill>
                    <a:round/>
                    <a:headEnd/>
                    <a:tailEnd type="arrow" w="med" len="med"/>
                  </a:ln>
                  <a:effectLst>
                    <a:outerShdw blurRad="40000" dist="20000" dir="5400000" rotWithShape="0">
                      <a:srgbClr val="000000">
                        <a:alpha val="37999"/>
                      </a:srgbClr>
                    </a:outerShdw>
                  </a:effectLst>
                  <a:extLst/>
                </p:spPr>
              </p:cxnSp>
              <p:cxnSp>
                <p:nvCxnSpPr>
                  <p:cNvPr id="123" name="Connecteur droit avec flèche 122"/>
                  <p:cNvCxnSpPr>
                    <a:cxnSpLocks noChangeShapeType="1"/>
                  </p:cNvCxnSpPr>
                  <p:nvPr/>
                </p:nvCxnSpPr>
                <p:spPr bwMode="auto">
                  <a:xfrm flipV="1">
                    <a:off x="971550" y="5905500"/>
                    <a:ext cx="7921625" cy="28575"/>
                  </a:xfrm>
                  <a:prstGeom prst="straightConnector1">
                    <a:avLst/>
                  </a:prstGeom>
                  <a:grpFill/>
                  <a:ln w="38100">
                    <a:solidFill>
                      <a:schemeClr val="tx1"/>
                    </a:solidFill>
                    <a:round/>
                    <a:headEnd/>
                    <a:tailEnd type="arrow" w="med" len="med"/>
                  </a:ln>
                  <a:effectLst>
                    <a:outerShdw blurRad="40000" dist="20000" dir="5400000" rotWithShape="0">
                      <a:srgbClr val="000000">
                        <a:alpha val="37999"/>
                      </a:srgbClr>
                    </a:outerShdw>
                  </a:effectLst>
                  <a:extLst/>
                </p:spPr>
              </p:cxnSp>
              <p:cxnSp>
                <p:nvCxnSpPr>
                  <p:cNvPr id="124" name="Connecteur droit 123"/>
                  <p:cNvCxnSpPr>
                    <a:cxnSpLocks noChangeShapeType="1"/>
                  </p:cNvCxnSpPr>
                  <p:nvPr/>
                </p:nvCxnSpPr>
                <p:spPr bwMode="auto">
                  <a:xfrm>
                    <a:off x="2916238" y="5661025"/>
                    <a:ext cx="3636962" cy="0"/>
                  </a:xfrm>
                  <a:prstGeom prst="line">
                    <a:avLst/>
                  </a:prstGeom>
                  <a:grpFill/>
                  <a:ln w="38100">
                    <a:solidFill>
                      <a:schemeClr val="accent1"/>
                    </a:solidFill>
                    <a:round/>
                    <a:headEnd/>
                    <a:tailEnd/>
                  </a:ln>
                  <a:effectLst>
                    <a:outerShdw blurRad="40000" dist="20000" dir="5400000" rotWithShape="0">
                      <a:srgbClr val="000000">
                        <a:alpha val="37999"/>
                      </a:srgbClr>
                    </a:outerShdw>
                  </a:effectLst>
                  <a:extLst/>
                </p:spPr>
              </p:cxnSp>
              <p:cxnSp>
                <p:nvCxnSpPr>
                  <p:cNvPr id="125" name="Connecteur droit 124"/>
                  <p:cNvCxnSpPr>
                    <a:cxnSpLocks noChangeShapeType="1"/>
                  </p:cNvCxnSpPr>
                  <p:nvPr/>
                </p:nvCxnSpPr>
                <p:spPr bwMode="auto">
                  <a:xfrm>
                    <a:off x="971550" y="5876925"/>
                    <a:ext cx="1944688" cy="0"/>
                  </a:xfrm>
                  <a:prstGeom prst="line">
                    <a:avLst/>
                  </a:prstGeom>
                  <a:grpFill/>
                  <a:ln w="38100">
                    <a:solidFill>
                      <a:schemeClr val="accent1"/>
                    </a:solidFill>
                    <a:round/>
                    <a:headEnd/>
                    <a:tailEnd/>
                  </a:ln>
                  <a:effectLst>
                    <a:outerShdw blurRad="40000" dist="20000" dir="5400000" rotWithShape="0">
                      <a:srgbClr val="000000">
                        <a:alpha val="37999"/>
                      </a:srgbClr>
                    </a:outerShdw>
                  </a:effectLst>
                  <a:extLst/>
                </p:spPr>
              </p:cxnSp>
              <p:cxnSp>
                <p:nvCxnSpPr>
                  <p:cNvPr id="126" name="Connecteur droit 125"/>
                  <p:cNvCxnSpPr>
                    <a:cxnSpLocks noChangeShapeType="1"/>
                  </p:cNvCxnSpPr>
                  <p:nvPr/>
                </p:nvCxnSpPr>
                <p:spPr bwMode="auto">
                  <a:xfrm flipH="1">
                    <a:off x="2916238" y="5661025"/>
                    <a:ext cx="0" cy="244475"/>
                  </a:xfrm>
                  <a:prstGeom prst="line">
                    <a:avLst/>
                  </a:prstGeom>
                  <a:grpFill/>
                  <a:ln w="38100">
                    <a:solidFill>
                      <a:schemeClr val="accent1"/>
                    </a:solidFill>
                    <a:round/>
                    <a:headEnd/>
                    <a:tailEnd/>
                  </a:ln>
                  <a:effectLst>
                    <a:outerShdw blurRad="40000" dist="20000" dir="5400000" rotWithShape="0">
                      <a:srgbClr val="000000">
                        <a:alpha val="37999"/>
                      </a:srgbClr>
                    </a:outerShdw>
                  </a:effectLst>
                  <a:extLst/>
                </p:spPr>
              </p:cxnSp>
              <p:cxnSp>
                <p:nvCxnSpPr>
                  <p:cNvPr id="127" name="Connecteur droit 126"/>
                  <p:cNvCxnSpPr>
                    <a:cxnSpLocks noChangeShapeType="1"/>
                  </p:cNvCxnSpPr>
                  <p:nvPr/>
                </p:nvCxnSpPr>
                <p:spPr bwMode="auto">
                  <a:xfrm>
                    <a:off x="4903788" y="4581525"/>
                    <a:ext cx="1900237" cy="23813"/>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28" name="Connecteur droit 127"/>
                  <p:cNvCxnSpPr>
                    <a:cxnSpLocks noChangeShapeType="1"/>
                  </p:cNvCxnSpPr>
                  <p:nvPr/>
                </p:nvCxnSpPr>
                <p:spPr bwMode="auto">
                  <a:xfrm>
                    <a:off x="4211638" y="5013325"/>
                    <a:ext cx="647700"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29" name="Connecteur droit 128"/>
                  <p:cNvCxnSpPr>
                    <a:cxnSpLocks noChangeShapeType="1"/>
                  </p:cNvCxnSpPr>
                  <p:nvPr/>
                </p:nvCxnSpPr>
                <p:spPr bwMode="auto">
                  <a:xfrm>
                    <a:off x="3563938" y="5102225"/>
                    <a:ext cx="647700"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0" name="Connecteur droit 129"/>
                  <p:cNvCxnSpPr>
                    <a:cxnSpLocks noChangeShapeType="1"/>
                  </p:cNvCxnSpPr>
                  <p:nvPr/>
                </p:nvCxnSpPr>
                <p:spPr bwMode="auto">
                  <a:xfrm>
                    <a:off x="2916238" y="5516563"/>
                    <a:ext cx="647700"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1" name="Connecteur droit 130"/>
                  <p:cNvCxnSpPr>
                    <a:cxnSpLocks noChangeShapeType="1"/>
                  </p:cNvCxnSpPr>
                  <p:nvPr/>
                </p:nvCxnSpPr>
                <p:spPr bwMode="auto">
                  <a:xfrm>
                    <a:off x="2268538" y="5589588"/>
                    <a:ext cx="647700"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2" name="Connecteur droit 131"/>
                  <p:cNvCxnSpPr>
                    <a:cxnSpLocks noChangeShapeType="1"/>
                  </p:cNvCxnSpPr>
                  <p:nvPr/>
                </p:nvCxnSpPr>
                <p:spPr bwMode="auto">
                  <a:xfrm>
                    <a:off x="1628775" y="5680075"/>
                    <a:ext cx="639763"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3" name="Connecteur droit 132"/>
                  <p:cNvCxnSpPr>
                    <a:cxnSpLocks noChangeShapeType="1"/>
                  </p:cNvCxnSpPr>
                  <p:nvPr/>
                </p:nvCxnSpPr>
                <p:spPr bwMode="auto">
                  <a:xfrm>
                    <a:off x="6804025" y="4292600"/>
                    <a:ext cx="720725" cy="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4" name="Connecteur droit 133"/>
                  <p:cNvCxnSpPr>
                    <a:cxnSpLocks noChangeShapeType="1"/>
                  </p:cNvCxnSpPr>
                  <p:nvPr/>
                </p:nvCxnSpPr>
                <p:spPr bwMode="auto">
                  <a:xfrm flipV="1">
                    <a:off x="6804025" y="4292600"/>
                    <a:ext cx="0" cy="288925"/>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5" name="Connecteur droit 134"/>
                  <p:cNvCxnSpPr>
                    <a:cxnSpLocks noChangeShapeType="1"/>
                  </p:cNvCxnSpPr>
                  <p:nvPr/>
                </p:nvCxnSpPr>
                <p:spPr bwMode="auto">
                  <a:xfrm flipV="1">
                    <a:off x="4903788" y="4598988"/>
                    <a:ext cx="0" cy="414337"/>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6" name="Connecteur droit 135"/>
                  <p:cNvCxnSpPr>
                    <a:cxnSpLocks noChangeShapeType="1"/>
                  </p:cNvCxnSpPr>
                  <p:nvPr/>
                </p:nvCxnSpPr>
                <p:spPr bwMode="auto">
                  <a:xfrm flipV="1">
                    <a:off x="4211638" y="5013325"/>
                    <a:ext cx="0" cy="80963"/>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7" name="Connecteur droit 136"/>
                  <p:cNvCxnSpPr>
                    <a:cxnSpLocks noChangeShapeType="1"/>
                  </p:cNvCxnSpPr>
                  <p:nvPr/>
                </p:nvCxnSpPr>
                <p:spPr bwMode="auto">
                  <a:xfrm flipV="1">
                    <a:off x="3563938" y="5094288"/>
                    <a:ext cx="0" cy="427037"/>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8" name="Connecteur droit 137"/>
                  <p:cNvCxnSpPr>
                    <a:cxnSpLocks noChangeShapeType="1"/>
                  </p:cNvCxnSpPr>
                  <p:nvPr/>
                </p:nvCxnSpPr>
                <p:spPr bwMode="auto">
                  <a:xfrm flipV="1">
                    <a:off x="2916238" y="5521325"/>
                    <a:ext cx="0" cy="7620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39" name="Connecteur droit 138"/>
                  <p:cNvCxnSpPr>
                    <a:cxnSpLocks noChangeShapeType="1"/>
                  </p:cNvCxnSpPr>
                  <p:nvPr/>
                </p:nvCxnSpPr>
                <p:spPr bwMode="auto">
                  <a:xfrm flipV="1">
                    <a:off x="2268538" y="5605463"/>
                    <a:ext cx="0" cy="127000"/>
                  </a:xfrm>
                  <a:prstGeom prst="line">
                    <a:avLst/>
                  </a:prstGeom>
                  <a:grpFill/>
                  <a:ln w="38100">
                    <a:solidFill>
                      <a:srgbClr val="8064A2"/>
                    </a:solidFill>
                    <a:round/>
                    <a:headEnd/>
                    <a:tailEnd/>
                  </a:ln>
                  <a:effectLst>
                    <a:outerShdw blurRad="40000" dist="23000" dir="5400000" rotWithShape="0">
                      <a:srgbClr val="000000">
                        <a:alpha val="34999"/>
                      </a:srgbClr>
                    </a:outerShdw>
                  </a:effectLst>
                  <a:extLst/>
                </p:spPr>
              </p:cxnSp>
              <p:cxnSp>
                <p:nvCxnSpPr>
                  <p:cNvPr id="140" name="Connecteur droit 139"/>
                  <p:cNvCxnSpPr>
                    <a:cxnSpLocks noChangeShapeType="1"/>
                  </p:cNvCxnSpPr>
                  <p:nvPr/>
                </p:nvCxnSpPr>
                <p:spPr bwMode="auto">
                  <a:xfrm>
                    <a:off x="6804025" y="1989138"/>
                    <a:ext cx="1296988"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1" name="Connecteur droit 140"/>
                  <p:cNvCxnSpPr>
                    <a:cxnSpLocks noChangeShapeType="1"/>
                  </p:cNvCxnSpPr>
                  <p:nvPr/>
                </p:nvCxnSpPr>
                <p:spPr bwMode="auto">
                  <a:xfrm>
                    <a:off x="6156325" y="3068638"/>
                    <a:ext cx="647700"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2" name="Connecteur droit 141"/>
                  <p:cNvCxnSpPr>
                    <a:cxnSpLocks noChangeShapeType="1"/>
                  </p:cNvCxnSpPr>
                  <p:nvPr/>
                </p:nvCxnSpPr>
                <p:spPr bwMode="auto">
                  <a:xfrm>
                    <a:off x="4859338" y="3789363"/>
                    <a:ext cx="1296987"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3" name="Connecteur droit 142"/>
                  <p:cNvCxnSpPr>
                    <a:cxnSpLocks noChangeShapeType="1"/>
                  </p:cNvCxnSpPr>
                  <p:nvPr/>
                </p:nvCxnSpPr>
                <p:spPr bwMode="auto">
                  <a:xfrm>
                    <a:off x="4211638" y="4005263"/>
                    <a:ext cx="647700" cy="9525"/>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4" name="Connecteur droit 143"/>
                  <p:cNvCxnSpPr>
                    <a:cxnSpLocks noChangeShapeType="1"/>
                  </p:cNvCxnSpPr>
                  <p:nvPr/>
                </p:nvCxnSpPr>
                <p:spPr bwMode="auto">
                  <a:xfrm>
                    <a:off x="3563938" y="4365625"/>
                    <a:ext cx="647700"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5" name="Connecteur droit 144"/>
                  <p:cNvCxnSpPr>
                    <a:cxnSpLocks noChangeShapeType="1"/>
                  </p:cNvCxnSpPr>
                  <p:nvPr/>
                </p:nvCxnSpPr>
                <p:spPr bwMode="auto">
                  <a:xfrm>
                    <a:off x="2916238" y="4754563"/>
                    <a:ext cx="647700"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6" name="Connecteur droit 145"/>
                  <p:cNvCxnSpPr>
                    <a:cxnSpLocks noChangeShapeType="1"/>
                  </p:cNvCxnSpPr>
                  <p:nvPr/>
                </p:nvCxnSpPr>
                <p:spPr bwMode="auto">
                  <a:xfrm>
                    <a:off x="2268538" y="4949825"/>
                    <a:ext cx="647700"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7" name="Connecteur droit 146"/>
                  <p:cNvCxnSpPr>
                    <a:cxnSpLocks noChangeShapeType="1"/>
                  </p:cNvCxnSpPr>
                  <p:nvPr/>
                </p:nvCxnSpPr>
                <p:spPr bwMode="auto">
                  <a:xfrm>
                    <a:off x="1619250" y="5268913"/>
                    <a:ext cx="649288"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8" name="Connecteur droit 147"/>
                  <p:cNvCxnSpPr>
                    <a:cxnSpLocks noChangeShapeType="1"/>
                  </p:cNvCxnSpPr>
                  <p:nvPr/>
                </p:nvCxnSpPr>
                <p:spPr bwMode="auto">
                  <a:xfrm flipV="1">
                    <a:off x="6804025" y="1989138"/>
                    <a:ext cx="0" cy="107950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49" name="Connecteur droit 148"/>
                  <p:cNvCxnSpPr>
                    <a:cxnSpLocks noChangeShapeType="1"/>
                  </p:cNvCxnSpPr>
                  <p:nvPr/>
                </p:nvCxnSpPr>
                <p:spPr bwMode="auto">
                  <a:xfrm flipV="1">
                    <a:off x="6156325" y="3068638"/>
                    <a:ext cx="0" cy="720725"/>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0" name="Connecteur droit 149"/>
                  <p:cNvCxnSpPr>
                    <a:cxnSpLocks noChangeShapeType="1"/>
                  </p:cNvCxnSpPr>
                  <p:nvPr/>
                </p:nvCxnSpPr>
                <p:spPr bwMode="auto">
                  <a:xfrm flipV="1">
                    <a:off x="4859338" y="3789363"/>
                    <a:ext cx="0" cy="21590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1" name="Connecteur droit 150"/>
                  <p:cNvCxnSpPr>
                    <a:cxnSpLocks noChangeShapeType="1"/>
                  </p:cNvCxnSpPr>
                  <p:nvPr/>
                </p:nvCxnSpPr>
                <p:spPr bwMode="auto">
                  <a:xfrm flipV="1">
                    <a:off x="4211638" y="4005263"/>
                    <a:ext cx="0" cy="360362"/>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2" name="Connecteur droit 151"/>
                  <p:cNvCxnSpPr>
                    <a:cxnSpLocks noChangeShapeType="1"/>
                  </p:cNvCxnSpPr>
                  <p:nvPr/>
                </p:nvCxnSpPr>
                <p:spPr bwMode="auto">
                  <a:xfrm flipV="1">
                    <a:off x="3563938" y="4365625"/>
                    <a:ext cx="0" cy="388938"/>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3" name="Connecteur droit 152"/>
                  <p:cNvCxnSpPr>
                    <a:cxnSpLocks noChangeShapeType="1"/>
                  </p:cNvCxnSpPr>
                  <p:nvPr/>
                </p:nvCxnSpPr>
                <p:spPr bwMode="auto">
                  <a:xfrm flipV="1">
                    <a:off x="2916238" y="4789488"/>
                    <a:ext cx="0" cy="15240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4" name="Connecteur droit 153"/>
                  <p:cNvCxnSpPr>
                    <a:cxnSpLocks noChangeShapeType="1"/>
                  </p:cNvCxnSpPr>
                  <p:nvPr/>
                </p:nvCxnSpPr>
                <p:spPr bwMode="auto">
                  <a:xfrm flipV="1">
                    <a:off x="2268538" y="4949825"/>
                    <a:ext cx="0" cy="27940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5" name="Connecteur droit 154"/>
                  <p:cNvCxnSpPr>
                    <a:cxnSpLocks noChangeShapeType="1"/>
                  </p:cNvCxnSpPr>
                  <p:nvPr/>
                </p:nvCxnSpPr>
                <p:spPr bwMode="auto">
                  <a:xfrm flipV="1">
                    <a:off x="1619250" y="5268913"/>
                    <a:ext cx="0" cy="608012"/>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cxnSp>
                <p:nvCxnSpPr>
                  <p:cNvPr id="156" name="Connecteur droit 155"/>
                  <p:cNvCxnSpPr>
                    <a:cxnSpLocks noChangeShapeType="1"/>
                  </p:cNvCxnSpPr>
                  <p:nvPr/>
                </p:nvCxnSpPr>
                <p:spPr bwMode="auto">
                  <a:xfrm>
                    <a:off x="971550" y="5876925"/>
                    <a:ext cx="657225" cy="0"/>
                  </a:xfrm>
                  <a:prstGeom prst="line">
                    <a:avLst/>
                  </a:prstGeom>
                  <a:grpFill/>
                  <a:ln w="38100">
                    <a:solidFill>
                      <a:srgbClr val="0D8110"/>
                    </a:solidFill>
                    <a:round/>
                    <a:headEnd/>
                    <a:tailEnd/>
                  </a:ln>
                  <a:effectLst>
                    <a:outerShdw blurRad="40000" dist="23000" dir="5400000" rotWithShape="0">
                      <a:srgbClr val="000000">
                        <a:alpha val="34999"/>
                      </a:srgbClr>
                    </a:outerShdw>
                  </a:effectLst>
                  <a:extLst/>
                </p:spPr>
              </p:cxnSp>
            </p:grpSp>
          </p:grpSp>
          <p:sp>
            <p:nvSpPr>
              <p:cNvPr id="28733" name="ZoneTexte 27"/>
              <p:cNvSpPr txBox="1">
                <a:spLocks noChangeArrowheads="1"/>
              </p:cNvSpPr>
              <p:nvPr/>
            </p:nvSpPr>
            <p:spPr bwMode="auto">
              <a:xfrm>
                <a:off x="4338002" y="2607199"/>
                <a:ext cx="866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P=0,0001</a:t>
                </a:r>
              </a:p>
            </p:txBody>
          </p:sp>
          <p:sp>
            <p:nvSpPr>
              <p:cNvPr id="28734" name="ZoneTexte 165"/>
              <p:cNvSpPr txBox="1">
                <a:spLocks noChangeArrowheads="1"/>
              </p:cNvSpPr>
              <p:nvPr/>
            </p:nvSpPr>
            <p:spPr bwMode="auto">
              <a:xfrm>
                <a:off x="4834096" y="4328940"/>
                <a:ext cx="904064"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Suivi (mois)</a:t>
                </a:r>
              </a:p>
            </p:txBody>
          </p:sp>
          <p:sp>
            <p:nvSpPr>
              <p:cNvPr id="201" name="Rectangle 200"/>
              <p:cNvSpPr/>
              <p:nvPr/>
            </p:nvSpPr>
            <p:spPr>
              <a:xfrm>
                <a:off x="5911522" y="3659014"/>
                <a:ext cx="1722363" cy="2166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44" name="Rectangle 243"/>
              <p:cNvSpPr/>
              <p:nvPr/>
            </p:nvSpPr>
            <p:spPr>
              <a:xfrm>
                <a:off x="3471215" y="2044700"/>
                <a:ext cx="401768" cy="20458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 name="ZoneTexte 4"/>
              <p:cNvSpPr txBox="1"/>
              <p:nvPr/>
            </p:nvSpPr>
            <p:spPr>
              <a:xfrm>
                <a:off x="3294787" y="3580395"/>
                <a:ext cx="447186" cy="288271"/>
              </a:xfrm>
              <a:prstGeom prst="rect">
                <a:avLst/>
              </a:prstGeom>
              <a:solidFill>
                <a:schemeClr val="bg1"/>
              </a:solidFill>
            </p:spPr>
            <p:txBody>
              <a:bodyPr>
                <a:spAutoFit/>
              </a:bodyPr>
              <a:lstStyle/>
              <a:p>
                <a:pPr algn="r">
                  <a:defRPr/>
                </a:pPr>
                <a:r>
                  <a:rPr lang="fr-FR" sz="1050" dirty="0">
                    <a:latin typeface="Calibri" charset="0"/>
                    <a:ea typeface="MS PGothic" charset="0"/>
                    <a:cs typeface="MS PGothic" charset="0"/>
                  </a:rPr>
                  <a:t>10 -</a:t>
                </a:r>
              </a:p>
            </p:txBody>
          </p:sp>
          <p:sp>
            <p:nvSpPr>
              <p:cNvPr id="159" name="ZoneTexte 158"/>
              <p:cNvSpPr txBox="1"/>
              <p:nvPr/>
            </p:nvSpPr>
            <p:spPr>
              <a:xfrm>
                <a:off x="3294787" y="2853604"/>
                <a:ext cx="447186" cy="288271"/>
              </a:xfrm>
              <a:prstGeom prst="rect">
                <a:avLst/>
              </a:prstGeom>
              <a:solidFill>
                <a:schemeClr val="bg1"/>
              </a:solidFill>
            </p:spPr>
            <p:txBody>
              <a:bodyPr>
                <a:spAutoFit/>
              </a:bodyPr>
              <a:lstStyle/>
              <a:p>
                <a:pPr algn="r">
                  <a:defRPr/>
                </a:pPr>
                <a:r>
                  <a:rPr lang="fr-FR" sz="1050" dirty="0">
                    <a:latin typeface="Calibri" charset="0"/>
                    <a:ea typeface="MS PGothic" charset="0"/>
                    <a:cs typeface="MS PGothic" charset="0"/>
                  </a:rPr>
                  <a:t>30 -</a:t>
                </a:r>
              </a:p>
            </p:txBody>
          </p:sp>
          <p:sp>
            <p:nvSpPr>
              <p:cNvPr id="160" name="ZoneTexte 159"/>
              <p:cNvSpPr txBox="1"/>
              <p:nvPr/>
            </p:nvSpPr>
            <p:spPr>
              <a:xfrm>
                <a:off x="3300027" y="2418578"/>
                <a:ext cx="441946" cy="288270"/>
              </a:xfrm>
              <a:prstGeom prst="rect">
                <a:avLst/>
              </a:prstGeom>
              <a:solidFill>
                <a:schemeClr val="bg1"/>
              </a:solidFill>
            </p:spPr>
            <p:txBody>
              <a:bodyPr>
                <a:spAutoFit/>
              </a:bodyPr>
              <a:lstStyle/>
              <a:p>
                <a:pPr algn="r">
                  <a:defRPr/>
                </a:pPr>
                <a:r>
                  <a:rPr lang="fr-FR" sz="1050" dirty="0">
                    <a:latin typeface="Calibri" charset="0"/>
                    <a:ea typeface="MS PGothic" charset="0"/>
                    <a:cs typeface="MS PGothic" charset="0"/>
                  </a:rPr>
                  <a:t>40 -</a:t>
                </a:r>
              </a:p>
            </p:txBody>
          </p:sp>
          <p:sp>
            <p:nvSpPr>
              <p:cNvPr id="161" name="ZoneTexte 160"/>
              <p:cNvSpPr txBox="1"/>
              <p:nvPr/>
            </p:nvSpPr>
            <p:spPr>
              <a:xfrm>
                <a:off x="3263345" y="2095365"/>
                <a:ext cx="478628" cy="288271"/>
              </a:xfrm>
              <a:prstGeom prst="rect">
                <a:avLst/>
              </a:prstGeom>
              <a:solidFill>
                <a:schemeClr val="bg1"/>
              </a:solidFill>
            </p:spPr>
            <p:txBody>
              <a:bodyPr>
                <a:spAutoFit/>
              </a:bodyPr>
              <a:lstStyle/>
              <a:p>
                <a:pPr algn="r">
                  <a:defRPr/>
                </a:pPr>
                <a:r>
                  <a:rPr lang="fr-FR" sz="1050" dirty="0">
                    <a:latin typeface="Calibri" charset="0"/>
                    <a:ea typeface="MS PGothic" charset="0"/>
                    <a:cs typeface="MS PGothic" charset="0"/>
                  </a:rPr>
                  <a:t>50 -</a:t>
                </a:r>
              </a:p>
            </p:txBody>
          </p:sp>
          <p:sp>
            <p:nvSpPr>
              <p:cNvPr id="158" name="ZoneTexte 157"/>
              <p:cNvSpPr txBox="1"/>
              <p:nvPr/>
            </p:nvSpPr>
            <p:spPr>
              <a:xfrm>
                <a:off x="3294787" y="3227482"/>
                <a:ext cx="447186" cy="288271"/>
              </a:xfrm>
              <a:prstGeom prst="rect">
                <a:avLst/>
              </a:prstGeom>
              <a:solidFill>
                <a:schemeClr val="bg1"/>
              </a:solidFill>
            </p:spPr>
            <p:txBody>
              <a:bodyPr>
                <a:spAutoFit/>
              </a:bodyPr>
              <a:lstStyle/>
              <a:p>
                <a:pPr algn="r">
                  <a:defRPr/>
                </a:pPr>
                <a:r>
                  <a:rPr lang="fr-FR" sz="1050" dirty="0">
                    <a:latin typeface="Calibri" charset="0"/>
                    <a:ea typeface="MS PGothic" charset="0"/>
                    <a:cs typeface="MS PGothic" charset="0"/>
                  </a:rPr>
                  <a:t>20 -</a:t>
                </a:r>
              </a:p>
            </p:txBody>
          </p:sp>
          <p:sp>
            <p:nvSpPr>
              <p:cNvPr id="28742" name="ZoneTexte 161"/>
              <p:cNvSpPr txBox="1">
                <a:spLocks noChangeArrowheads="1"/>
              </p:cNvSpPr>
              <p:nvPr/>
            </p:nvSpPr>
            <p:spPr bwMode="auto">
              <a:xfrm>
                <a:off x="3419303" y="3979635"/>
                <a:ext cx="33124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100"/>
                  <a:t>0 -</a:t>
                </a:r>
              </a:p>
            </p:txBody>
          </p:sp>
          <p:cxnSp>
            <p:nvCxnSpPr>
              <p:cNvPr id="246" name="Connecteur droit avec flèche 245"/>
              <p:cNvCxnSpPr>
                <a:cxnSpLocks noChangeShapeType="1"/>
              </p:cNvCxnSpPr>
              <p:nvPr/>
            </p:nvCxnSpPr>
            <p:spPr bwMode="auto">
              <a:xfrm flipV="1">
                <a:off x="3759441" y="2111090"/>
                <a:ext cx="0" cy="202662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7" name="Rectangle 246"/>
              <p:cNvSpPr/>
              <p:nvPr/>
            </p:nvSpPr>
            <p:spPr>
              <a:xfrm>
                <a:off x="5204059" y="4240796"/>
                <a:ext cx="137999" cy="873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8745" name="ZoneTexte 8"/>
              <p:cNvSpPr txBox="1">
                <a:spLocks noChangeArrowheads="1"/>
              </p:cNvSpPr>
              <p:nvPr/>
            </p:nvSpPr>
            <p:spPr bwMode="auto">
              <a:xfrm>
                <a:off x="3663950" y="4161876"/>
                <a:ext cx="266700"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6</a:t>
                </a:r>
              </a:p>
            </p:txBody>
          </p:sp>
          <p:sp>
            <p:nvSpPr>
              <p:cNvPr id="28746" name="ZoneTexte 167"/>
              <p:cNvSpPr txBox="1">
                <a:spLocks noChangeArrowheads="1"/>
              </p:cNvSpPr>
              <p:nvPr/>
            </p:nvSpPr>
            <p:spPr bwMode="auto">
              <a:xfrm>
                <a:off x="3972007"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12</a:t>
                </a:r>
              </a:p>
            </p:txBody>
          </p:sp>
          <p:sp>
            <p:nvSpPr>
              <p:cNvPr id="28747" name="ZoneTexte 168"/>
              <p:cNvSpPr txBox="1">
                <a:spLocks noChangeArrowheads="1"/>
              </p:cNvSpPr>
              <p:nvPr/>
            </p:nvSpPr>
            <p:spPr bwMode="auto">
              <a:xfrm>
                <a:off x="4292600"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18</a:t>
                </a:r>
              </a:p>
            </p:txBody>
          </p:sp>
          <p:sp>
            <p:nvSpPr>
              <p:cNvPr id="28748" name="ZoneTexte 169"/>
              <p:cNvSpPr txBox="1">
                <a:spLocks noChangeArrowheads="1"/>
              </p:cNvSpPr>
              <p:nvPr/>
            </p:nvSpPr>
            <p:spPr bwMode="auto">
              <a:xfrm>
                <a:off x="4613192"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24</a:t>
                </a:r>
              </a:p>
            </p:txBody>
          </p:sp>
          <p:sp>
            <p:nvSpPr>
              <p:cNvPr id="28749" name="ZoneTexte 170"/>
              <p:cNvSpPr txBox="1">
                <a:spLocks noChangeArrowheads="1"/>
              </p:cNvSpPr>
              <p:nvPr/>
            </p:nvSpPr>
            <p:spPr bwMode="auto">
              <a:xfrm>
                <a:off x="4946485"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30</a:t>
                </a:r>
              </a:p>
            </p:txBody>
          </p:sp>
          <p:sp>
            <p:nvSpPr>
              <p:cNvPr id="28750" name="ZoneTexte 171"/>
              <p:cNvSpPr txBox="1">
                <a:spLocks noChangeArrowheads="1"/>
              </p:cNvSpPr>
              <p:nvPr/>
            </p:nvSpPr>
            <p:spPr bwMode="auto">
              <a:xfrm>
                <a:off x="5286128"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36</a:t>
                </a:r>
              </a:p>
            </p:txBody>
          </p:sp>
          <p:sp>
            <p:nvSpPr>
              <p:cNvPr id="28751" name="ZoneTexte 172"/>
              <p:cNvSpPr txBox="1">
                <a:spLocks noChangeArrowheads="1"/>
              </p:cNvSpPr>
              <p:nvPr/>
            </p:nvSpPr>
            <p:spPr bwMode="auto">
              <a:xfrm>
                <a:off x="5606721"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42</a:t>
                </a:r>
              </a:p>
            </p:txBody>
          </p:sp>
          <p:sp>
            <p:nvSpPr>
              <p:cNvPr id="28752" name="ZoneTexte 173"/>
              <p:cNvSpPr txBox="1">
                <a:spLocks noChangeArrowheads="1"/>
              </p:cNvSpPr>
              <p:nvPr/>
            </p:nvSpPr>
            <p:spPr bwMode="auto">
              <a:xfrm>
                <a:off x="5940014"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48</a:t>
                </a:r>
              </a:p>
            </p:txBody>
          </p:sp>
          <p:sp>
            <p:nvSpPr>
              <p:cNvPr id="28753" name="ZoneTexte 174"/>
              <p:cNvSpPr txBox="1">
                <a:spLocks noChangeArrowheads="1"/>
              </p:cNvSpPr>
              <p:nvPr/>
            </p:nvSpPr>
            <p:spPr bwMode="auto">
              <a:xfrm>
                <a:off x="6254257"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54</a:t>
                </a:r>
              </a:p>
            </p:txBody>
          </p:sp>
          <p:sp>
            <p:nvSpPr>
              <p:cNvPr id="28754" name="ZoneTexte 175"/>
              <p:cNvSpPr txBox="1">
                <a:spLocks noChangeArrowheads="1"/>
              </p:cNvSpPr>
              <p:nvPr/>
            </p:nvSpPr>
            <p:spPr bwMode="auto">
              <a:xfrm>
                <a:off x="6581200"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60</a:t>
                </a:r>
              </a:p>
            </p:txBody>
          </p:sp>
          <p:sp>
            <p:nvSpPr>
              <p:cNvPr id="28755" name="ZoneTexte 176"/>
              <p:cNvSpPr txBox="1">
                <a:spLocks noChangeArrowheads="1"/>
              </p:cNvSpPr>
              <p:nvPr/>
            </p:nvSpPr>
            <p:spPr bwMode="auto">
              <a:xfrm>
                <a:off x="6901793" y="4161876"/>
                <a:ext cx="320593" cy="237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800"/>
                  <a:t>66</a:t>
                </a:r>
              </a:p>
            </p:txBody>
          </p:sp>
          <p:sp>
            <p:nvSpPr>
              <p:cNvPr id="28756" name="ZoneTexte 3"/>
              <p:cNvSpPr txBox="1">
                <a:spLocks noChangeArrowheads="1"/>
              </p:cNvSpPr>
              <p:nvPr/>
            </p:nvSpPr>
            <p:spPr bwMode="auto">
              <a:xfrm rot="-5400000">
                <a:off x="2585368" y="3024647"/>
                <a:ext cx="1357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Incidence cumulée</a:t>
                </a:r>
              </a:p>
            </p:txBody>
          </p:sp>
          <p:sp>
            <p:nvSpPr>
              <p:cNvPr id="28757" name="ZoneTexte 257"/>
              <p:cNvSpPr txBox="1">
                <a:spLocks noChangeArrowheads="1"/>
              </p:cNvSpPr>
              <p:nvPr/>
            </p:nvSpPr>
            <p:spPr bwMode="auto">
              <a:xfrm>
                <a:off x="7930067" y="3586697"/>
                <a:ext cx="753655" cy="3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P=0,02</a:t>
                </a:r>
              </a:p>
            </p:txBody>
          </p:sp>
        </p:grpSp>
        <p:sp>
          <p:nvSpPr>
            <p:cNvPr id="30" name="Rectangle 29"/>
            <p:cNvSpPr/>
            <p:nvPr/>
          </p:nvSpPr>
          <p:spPr>
            <a:xfrm>
              <a:off x="3425621" y="4143205"/>
              <a:ext cx="1722147" cy="21748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grpSp>
        <p:nvGrpSpPr>
          <p:cNvPr id="28686" name="Grouper 1"/>
          <p:cNvGrpSpPr>
            <a:grpSpLocks/>
          </p:cNvGrpSpPr>
          <p:nvPr/>
        </p:nvGrpSpPr>
        <p:grpSpPr bwMode="auto">
          <a:xfrm>
            <a:off x="1447800" y="4233863"/>
            <a:ext cx="3132138" cy="2289175"/>
            <a:chOff x="1368899" y="2431576"/>
            <a:chExt cx="3329831" cy="2291473"/>
          </a:xfrm>
        </p:grpSpPr>
        <p:sp>
          <p:nvSpPr>
            <p:cNvPr id="28701" name="ZoneTexte 361"/>
            <p:cNvSpPr txBox="1">
              <a:spLocks noChangeArrowheads="1"/>
            </p:cNvSpPr>
            <p:nvPr/>
          </p:nvSpPr>
          <p:spPr bwMode="auto">
            <a:xfrm>
              <a:off x="2199589" y="3854382"/>
              <a:ext cx="389495" cy="23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solidFill>
                    <a:srgbClr val="333399"/>
                  </a:solidFill>
                </a:rPr>
                <a:t>4 %</a:t>
              </a:r>
            </a:p>
          </p:txBody>
        </p:sp>
        <p:sp>
          <p:nvSpPr>
            <p:cNvPr id="28702" name="Rectangle 368"/>
            <p:cNvSpPr>
              <a:spLocks noChangeArrowheads="1"/>
            </p:cNvSpPr>
            <p:nvPr/>
          </p:nvSpPr>
          <p:spPr bwMode="auto">
            <a:xfrm>
              <a:off x="2200975" y="3397047"/>
              <a:ext cx="830275" cy="2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r-FR" sz="1200"/>
                <a:t>p = 0,0037</a:t>
              </a:r>
            </a:p>
          </p:txBody>
        </p:sp>
        <p:sp>
          <p:nvSpPr>
            <p:cNvPr id="28703" name="Rectangle 369"/>
            <p:cNvSpPr>
              <a:spLocks noChangeArrowheads="1"/>
            </p:cNvSpPr>
            <p:nvPr/>
          </p:nvSpPr>
          <p:spPr bwMode="auto">
            <a:xfrm>
              <a:off x="3144910" y="2721868"/>
              <a:ext cx="705526" cy="2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r-FR" sz="1200"/>
                <a:t>p = 0,0113</a:t>
              </a:r>
            </a:p>
          </p:txBody>
        </p:sp>
        <p:sp>
          <p:nvSpPr>
            <p:cNvPr id="28704" name="ZoneTexte 370"/>
            <p:cNvSpPr txBox="1">
              <a:spLocks noChangeArrowheads="1"/>
            </p:cNvSpPr>
            <p:nvPr/>
          </p:nvSpPr>
          <p:spPr bwMode="auto">
            <a:xfrm>
              <a:off x="2177411" y="4333367"/>
              <a:ext cx="433850" cy="234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b="1">
                  <a:solidFill>
                    <a:srgbClr val="333399"/>
                  </a:solidFill>
                </a:rPr>
                <a:t>RVS</a:t>
              </a:r>
            </a:p>
          </p:txBody>
        </p:sp>
        <p:sp>
          <p:nvSpPr>
            <p:cNvPr id="28705" name="ZoneTexte 371"/>
            <p:cNvSpPr txBox="1">
              <a:spLocks noChangeArrowheads="1"/>
            </p:cNvSpPr>
            <p:nvPr/>
          </p:nvSpPr>
          <p:spPr bwMode="auto">
            <a:xfrm>
              <a:off x="3090852" y="4333367"/>
              <a:ext cx="478205" cy="389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b="1">
                  <a:solidFill>
                    <a:srgbClr val="333399"/>
                  </a:solidFill>
                </a:rPr>
                <a:t>Sans</a:t>
              </a:r>
            </a:p>
            <a:p>
              <a:pPr eaLnBrk="1" hangingPunct="1"/>
              <a:r>
                <a:rPr lang="fr-FR" sz="1200" b="1">
                  <a:solidFill>
                    <a:srgbClr val="333399"/>
                  </a:solidFill>
                </a:rPr>
                <a:t>RVS</a:t>
              </a:r>
            </a:p>
          </p:txBody>
        </p:sp>
        <p:sp>
          <p:nvSpPr>
            <p:cNvPr id="28706" name="ZoneTexte 372"/>
            <p:cNvSpPr txBox="1">
              <a:spLocks noChangeArrowheads="1"/>
            </p:cNvSpPr>
            <p:nvPr/>
          </p:nvSpPr>
          <p:spPr bwMode="auto">
            <a:xfrm>
              <a:off x="3972413" y="4333367"/>
              <a:ext cx="558599" cy="389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200" b="1">
                  <a:solidFill>
                    <a:srgbClr val="333399"/>
                  </a:solidFill>
                </a:rPr>
                <a:t>Non</a:t>
              </a:r>
            </a:p>
            <a:p>
              <a:pPr algn="ctr" eaLnBrk="1" hangingPunct="1"/>
              <a:r>
                <a:rPr lang="fr-FR" sz="1200" b="1">
                  <a:solidFill>
                    <a:srgbClr val="333399"/>
                  </a:solidFill>
                </a:rPr>
                <a:t>traités</a:t>
              </a:r>
            </a:p>
          </p:txBody>
        </p:sp>
        <p:grpSp>
          <p:nvGrpSpPr>
            <p:cNvPr id="28707" name="Group 101"/>
            <p:cNvGrpSpPr>
              <a:grpSpLocks/>
            </p:cNvGrpSpPr>
            <p:nvPr/>
          </p:nvGrpSpPr>
          <p:grpSpPr bwMode="auto">
            <a:xfrm>
              <a:off x="1866924" y="2748930"/>
              <a:ext cx="62375" cy="1054036"/>
              <a:chOff x="567" y="1064"/>
              <a:chExt cx="2001" cy="779"/>
            </a:xfrm>
          </p:grpSpPr>
          <p:sp>
            <p:nvSpPr>
              <p:cNvPr id="28727" name="Line 24"/>
              <p:cNvSpPr>
                <a:spLocks noChangeShapeType="1"/>
              </p:cNvSpPr>
              <p:nvPr/>
            </p:nvSpPr>
            <p:spPr bwMode="auto">
              <a:xfrm>
                <a:off x="567" y="1843"/>
                <a:ext cx="2001"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28728" name="Line 25"/>
              <p:cNvSpPr>
                <a:spLocks noChangeShapeType="1"/>
              </p:cNvSpPr>
              <p:nvPr/>
            </p:nvSpPr>
            <p:spPr bwMode="auto">
              <a:xfrm>
                <a:off x="567" y="1453"/>
                <a:ext cx="2001"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28729" name="Line 26"/>
              <p:cNvSpPr>
                <a:spLocks noChangeShapeType="1"/>
              </p:cNvSpPr>
              <p:nvPr/>
            </p:nvSpPr>
            <p:spPr bwMode="auto">
              <a:xfrm>
                <a:off x="567" y="1064"/>
                <a:ext cx="2001"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fr-FR"/>
              </a:p>
            </p:txBody>
          </p:sp>
        </p:grpSp>
        <p:sp>
          <p:nvSpPr>
            <p:cNvPr id="28708" name="Line 75"/>
            <p:cNvSpPr>
              <a:spLocks noChangeShapeType="1"/>
            </p:cNvSpPr>
            <p:nvPr/>
          </p:nvSpPr>
          <p:spPr bwMode="auto">
            <a:xfrm>
              <a:off x="1930685" y="2748930"/>
              <a:ext cx="0" cy="1580378"/>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28709" name="Line 76"/>
            <p:cNvSpPr>
              <a:spLocks noChangeShapeType="1"/>
            </p:cNvSpPr>
            <p:nvPr/>
          </p:nvSpPr>
          <p:spPr bwMode="auto">
            <a:xfrm>
              <a:off x="1925140" y="4329308"/>
              <a:ext cx="277359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28710" name="Rectangle 77"/>
            <p:cNvSpPr>
              <a:spLocks noChangeArrowheads="1"/>
            </p:cNvSpPr>
            <p:nvPr/>
          </p:nvSpPr>
          <p:spPr bwMode="auto">
            <a:xfrm>
              <a:off x="1750492" y="4260301"/>
              <a:ext cx="73463" cy="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r>
                <a:rPr lang="fr-FR" sz="1200"/>
                <a:t>0</a:t>
              </a:r>
            </a:p>
          </p:txBody>
        </p:sp>
        <p:sp>
          <p:nvSpPr>
            <p:cNvPr id="28711" name="Rectangle 78"/>
            <p:cNvSpPr>
              <a:spLocks noChangeArrowheads="1"/>
            </p:cNvSpPr>
            <p:nvPr/>
          </p:nvSpPr>
          <p:spPr bwMode="auto">
            <a:xfrm>
              <a:off x="1677028" y="3733960"/>
              <a:ext cx="146927" cy="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r>
                <a:rPr lang="fr-FR" sz="1200"/>
                <a:t>10</a:t>
              </a:r>
            </a:p>
          </p:txBody>
        </p:sp>
        <p:sp>
          <p:nvSpPr>
            <p:cNvPr id="28712" name="Rectangle 79"/>
            <p:cNvSpPr>
              <a:spLocks noChangeArrowheads="1"/>
            </p:cNvSpPr>
            <p:nvPr/>
          </p:nvSpPr>
          <p:spPr bwMode="auto">
            <a:xfrm>
              <a:off x="1677028" y="3206265"/>
              <a:ext cx="146927" cy="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r>
                <a:rPr lang="fr-FR" sz="1200"/>
                <a:t>20</a:t>
              </a:r>
            </a:p>
          </p:txBody>
        </p:sp>
        <p:sp>
          <p:nvSpPr>
            <p:cNvPr id="28713" name="Rectangle 80"/>
            <p:cNvSpPr>
              <a:spLocks noChangeArrowheads="1"/>
            </p:cNvSpPr>
            <p:nvPr/>
          </p:nvSpPr>
          <p:spPr bwMode="auto">
            <a:xfrm>
              <a:off x="1677028" y="2679923"/>
              <a:ext cx="146927" cy="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r>
                <a:rPr lang="fr-FR" sz="1200"/>
                <a:t>30</a:t>
              </a:r>
            </a:p>
          </p:txBody>
        </p:sp>
        <p:grpSp>
          <p:nvGrpSpPr>
            <p:cNvPr id="28714" name="Group 92"/>
            <p:cNvGrpSpPr>
              <a:grpSpLocks/>
            </p:cNvGrpSpPr>
            <p:nvPr/>
          </p:nvGrpSpPr>
          <p:grpSpPr bwMode="auto">
            <a:xfrm>
              <a:off x="3011844" y="3556708"/>
              <a:ext cx="636221" cy="780718"/>
              <a:chOff x="1378" y="1778"/>
              <a:chExt cx="459" cy="460"/>
            </a:xfrm>
          </p:grpSpPr>
          <p:sp>
            <p:nvSpPr>
              <p:cNvPr id="28724" name="Rectangle 107"/>
              <p:cNvSpPr>
                <a:spLocks noChangeArrowheads="1"/>
              </p:cNvSpPr>
              <p:nvPr/>
            </p:nvSpPr>
            <p:spPr bwMode="auto">
              <a:xfrm>
                <a:off x="1378" y="1778"/>
                <a:ext cx="459" cy="92"/>
              </a:xfrm>
              <a:prstGeom prst="rect">
                <a:avLst/>
              </a:prstGeom>
              <a:gradFill rotWithShape="1">
                <a:gsLst>
                  <a:gs pos="0">
                    <a:srgbClr val="762F00"/>
                  </a:gs>
                  <a:gs pos="100000">
                    <a:srgbClr val="FF6600"/>
                  </a:gs>
                </a:gsLst>
                <a:lin ang="0" scaled="1"/>
              </a:gradFill>
              <a:ln w="9525">
                <a:solidFill>
                  <a:srgbClr val="000000"/>
                </a:solidFill>
                <a:miter lim="800000"/>
                <a:headEnd/>
                <a:tailEnd/>
              </a:ln>
            </p:spPr>
            <p:txBody>
              <a:bodyPr wrap="none"/>
              <a:lstStyle/>
              <a:p>
                <a:endParaRPr lang="en-US"/>
              </a:p>
            </p:txBody>
          </p:sp>
          <p:sp>
            <p:nvSpPr>
              <p:cNvPr id="28725" name="Rectangle 108"/>
              <p:cNvSpPr>
                <a:spLocks noChangeArrowheads="1"/>
              </p:cNvSpPr>
              <p:nvPr/>
            </p:nvSpPr>
            <p:spPr bwMode="auto">
              <a:xfrm>
                <a:off x="1378" y="2120"/>
                <a:ext cx="458" cy="118"/>
              </a:xfrm>
              <a:prstGeom prst="rect">
                <a:avLst/>
              </a:prstGeom>
              <a:gradFill rotWithShape="1">
                <a:gsLst>
                  <a:gs pos="0">
                    <a:srgbClr val="004776"/>
                  </a:gs>
                  <a:gs pos="100000">
                    <a:srgbClr val="0099FF"/>
                  </a:gs>
                </a:gsLst>
                <a:lin ang="0" scaled="1"/>
              </a:gradFill>
              <a:ln w="19050">
                <a:solidFill>
                  <a:srgbClr val="000000"/>
                </a:solidFill>
                <a:miter lim="800000"/>
                <a:headEnd/>
                <a:tailEnd/>
              </a:ln>
            </p:spPr>
            <p:txBody>
              <a:bodyPr wrap="none" anchor="ctr"/>
              <a:lstStyle/>
              <a:p>
                <a:endParaRPr lang="en-US"/>
              </a:p>
            </p:txBody>
          </p:sp>
          <p:sp>
            <p:nvSpPr>
              <p:cNvPr id="28726" name="Rectangle 109"/>
              <p:cNvSpPr>
                <a:spLocks noChangeArrowheads="1"/>
              </p:cNvSpPr>
              <p:nvPr/>
            </p:nvSpPr>
            <p:spPr bwMode="auto">
              <a:xfrm>
                <a:off x="1378" y="1870"/>
                <a:ext cx="458" cy="250"/>
              </a:xfrm>
              <a:prstGeom prst="rect">
                <a:avLst/>
              </a:prstGeom>
              <a:solidFill>
                <a:srgbClr val="660066"/>
              </a:solidFill>
              <a:ln w="9525">
                <a:solidFill>
                  <a:schemeClr val="tx1"/>
                </a:solidFill>
                <a:miter lim="800000"/>
                <a:headEnd/>
                <a:tailEnd/>
              </a:ln>
            </p:spPr>
            <p:txBody>
              <a:bodyPr wrap="none"/>
              <a:lstStyle/>
              <a:p>
                <a:endParaRPr lang="en-US"/>
              </a:p>
            </p:txBody>
          </p:sp>
        </p:grpSp>
        <p:grpSp>
          <p:nvGrpSpPr>
            <p:cNvPr id="28715" name="Group 94"/>
            <p:cNvGrpSpPr>
              <a:grpSpLocks/>
            </p:cNvGrpSpPr>
            <p:nvPr/>
          </p:nvGrpSpPr>
          <p:grpSpPr bwMode="auto">
            <a:xfrm>
              <a:off x="2076225" y="4108758"/>
              <a:ext cx="636221" cy="228668"/>
              <a:chOff x="703" y="2093"/>
              <a:chExt cx="459" cy="145"/>
            </a:xfrm>
          </p:grpSpPr>
          <p:sp>
            <p:nvSpPr>
              <p:cNvPr id="28722" name="Rectangle 112"/>
              <p:cNvSpPr>
                <a:spLocks noChangeArrowheads="1"/>
              </p:cNvSpPr>
              <p:nvPr/>
            </p:nvSpPr>
            <p:spPr bwMode="auto">
              <a:xfrm>
                <a:off x="703" y="2093"/>
                <a:ext cx="459" cy="67"/>
              </a:xfrm>
              <a:prstGeom prst="rect">
                <a:avLst/>
              </a:prstGeom>
              <a:gradFill rotWithShape="1">
                <a:gsLst>
                  <a:gs pos="0">
                    <a:srgbClr val="762F00"/>
                  </a:gs>
                  <a:gs pos="100000">
                    <a:srgbClr val="FF6600"/>
                  </a:gs>
                </a:gsLst>
                <a:lin ang="0" scaled="1"/>
              </a:gradFill>
              <a:ln w="9525">
                <a:solidFill>
                  <a:srgbClr val="000000"/>
                </a:solidFill>
                <a:miter lim="800000"/>
                <a:headEnd/>
                <a:tailEnd/>
              </a:ln>
            </p:spPr>
            <p:txBody>
              <a:bodyPr wrap="none"/>
              <a:lstStyle/>
              <a:p>
                <a:endParaRPr lang="en-US"/>
              </a:p>
            </p:txBody>
          </p:sp>
          <p:sp>
            <p:nvSpPr>
              <p:cNvPr id="229" name="Rectangle 113"/>
              <p:cNvSpPr>
                <a:spLocks noChangeArrowheads="1"/>
              </p:cNvSpPr>
              <p:nvPr/>
            </p:nvSpPr>
            <p:spPr bwMode="auto">
              <a:xfrm>
                <a:off x="703" y="2160"/>
                <a:ext cx="458" cy="78"/>
              </a:xfrm>
              <a:prstGeom prst="rect">
                <a:avLst/>
              </a:prstGeom>
              <a:gradFill rotWithShape="1">
                <a:gsLst>
                  <a:gs pos="0">
                    <a:schemeClr val="folHlink">
                      <a:gamma/>
                      <a:shade val="46275"/>
                      <a:invGamma/>
                    </a:schemeClr>
                  </a:gs>
                  <a:gs pos="100000">
                    <a:schemeClr val="folHlink"/>
                  </a:gs>
                </a:gsLst>
                <a:lin ang="0" scaled="1"/>
              </a:gradFill>
              <a:ln w="19050" algn="ctr">
                <a:solidFill>
                  <a:schemeClr val="tx1"/>
                </a:solidFill>
                <a:miter lim="800000"/>
                <a:headEnd/>
                <a:tailEnd/>
              </a:ln>
              <a:effectLst/>
              <a:extLst/>
            </p:spPr>
            <p:txBody>
              <a:bodyPr wrap="none" anchor="ctr"/>
              <a:lstStyle/>
              <a:p>
                <a:pPr>
                  <a:defRPr/>
                </a:pPr>
                <a:endParaRPr lang="fr-FR">
                  <a:latin typeface="Calibri" charset="0"/>
                  <a:ea typeface="ＭＳ Ｐゴシック" pitchFamily="34" charset="-128"/>
                </a:endParaRPr>
              </a:p>
            </p:txBody>
          </p:sp>
        </p:grpSp>
        <p:grpSp>
          <p:nvGrpSpPr>
            <p:cNvPr id="28716" name="Group 93"/>
            <p:cNvGrpSpPr>
              <a:grpSpLocks/>
            </p:cNvGrpSpPr>
            <p:nvPr/>
          </p:nvGrpSpPr>
          <p:grpSpPr bwMode="auto">
            <a:xfrm>
              <a:off x="3898949" y="2697513"/>
              <a:ext cx="634835" cy="1630442"/>
              <a:chOff x="2018" y="1190"/>
              <a:chExt cx="458" cy="1041"/>
            </a:xfrm>
          </p:grpSpPr>
          <p:sp>
            <p:nvSpPr>
              <p:cNvPr id="28720" name="Rectangle 170"/>
              <p:cNvSpPr>
                <a:spLocks noChangeArrowheads="1"/>
              </p:cNvSpPr>
              <p:nvPr/>
            </p:nvSpPr>
            <p:spPr bwMode="auto">
              <a:xfrm>
                <a:off x="2018" y="1190"/>
                <a:ext cx="458" cy="488"/>
              </a:xfrm>
              <a:prstGeom prst="rect">
                <a:avLst/>
              </a:prstGeom>
              <a:gradFill rotWithShape="1">
                <a:gsLst>
                  <a:gs pos="0">
                    <a:srgbClr val="762F00"/>
                  </a:gs>
                  <a:gs pos="100000">
                    <a:srgbClr val="FF6600"/>
                  </a:gs>
                </a:gsLst>
                <a:lin ang="0" scaled="1"/>
              </a:gradFill>
              <a:ln w="9525">
                <a:solidFill>
                  <a:srgbClr val="000000"/>
                </a:solidFill>
                <a:miter lim="800000"/>
                <a:headEnd/>
                <a:tailEnd/>
              </a:ln>
            </p:spPr>
            <p:txBody>
              <a:bodyPr wrap="none"/>
              <a:lstStyle/>
              <a:p>
                <a:endParaRPr lang="en-US"/>
              </a:p>
            </p:txBody>
          </p:sp>
          <p:sp>
            <p:nvSpPr>
              <p:cNvPr id="28721" name="Rectangle 171"/>
              <p:cNvSpPr>
                <a:spLocks noChangeArrowheads="1"/>
              </p:cNvSpPr>
              <p:nvPr/>
            </p:nvSpPr>
            <p:spPr bwMode="auto">
              <a:xfrm>
                <a:off x="2018" y="1679"/>
                <a:ext cx="458" cy="552"/>
              </a:xfrm>
              <a:prstGeom prst="rect">
                <a:avLst/>
              </a:prstGeom>
              <a:gradFill rotWithShape="1">
                <a:gsLst>
                  <a:gs pos="0">
                    <a:srgbClr val="004776"/>
                  </a:gs>
                  <a:gs pos="100000">
                    <a:srgbClr val="0099FF"/>
                  </a:gs>
                </a:gsLst>
                <a:lin ang="0" scaled="1"/>
              </a:gradFill>
              <a:ln w="9525">
                <a:solidFill>
                  <a:srgbClr val="000000"/>
                </a:solidFill>
                <a:miter lim="800000"/>
                <a:headEnd/>
                <a:tailEnd/>
              </a:ln>
            </p:spPr>
            <p:txBody>
              <a:bodyPr wrap="none"/>
              <a:lstStyle/>
              <a:p>
                <a:endParaRPr lang="en-US"/>
              </a:p>
            </p:txBody>
          </p:sp>
        </p:grpSp>
        <p:sp>
          <p:nvSpPr>
            <p:cNvPr id="28717" name="Rectangle 89"/>
            <p:cNvSpPr>
              <a:spLocks noChangeArrowheads="1"/>
            </p:cNvSpPr>
            <p:nvPr/>
          </p:nvSpPr>
          <p:spPr bwMode="auto">
            <a:xfrm>
              <a:off x="1368899" y="2590260"/>
              <a:ext cx="318803" cy="28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fr-FR" b="1"/>
                <a:t>%</a:t>
              </a:r>
            </a:p>
          </p:txBody>
        </p:sp>
        <p:sp>
          <p:nvSpPr>
            <p:cNvPr id="28718" name="ZoneTexte 363"/>
            <p:cNvSpPr txBox="1">
              <a:spLocks noChangeArrowheads="1"/>
            </p:cNvSpPr>
            <p:nvPr/>
          </p:nvSpPr>
          <p:spPr bwMode="auto">
            <a:xfrm>
              <a:off x="4052321" y="2431576"/>
              <a:ext cx="462958" cy="23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solidFill>
                    <a:srgbClr val="333399"/>
                  </a:solidFill>
                </a:rPr>
                <a:t>32 %</a:t>
              </a:r>
            </a:p>
          </p:txBody>
        </p:sp>
        <p:sp>
          <p:nvSpPr>
            <p:cNvPr id="28719" name="ZoneTexte 362"/>
            <p:cNvSpPr txBox="1">
              <a:spLocks noChangeArrowheads="1"/>
            </p:cNvSpPr>
            <p:nvPr/>
          </p:nvSpPr>
          <p:spPr bwMode="auto">
            <a:xfrm>
              <a:off x="3097782" y="3268506"/>
              <a:ext cx="462958" cy="23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solidFill>
                    <a:srgbClr val="333399"/>
                  </a:solidFill>
                </a:rPr>
                <a:t>15 %</a:t>
              </a:r>
            </a:p>
          </p:txBody>
        </p:sp>
      </p:grpSp>
      <p:sp>
        <p:nvSpPr>
          <p:cNvPr id="251" name="Ellipse 250"/>
          <p:cNvSpPr>
            <a:spLocks noChangeArrowheads="1"/>
          </p:cNvSpPr>
          <p:nvPr/>
        </p:nvSpPr>
        <p:spPr bwMode="auto">
          <a:xfrm>
            <a:off x="2112963" y="6153150"/>
            <a:ext cx="596900" cy="298450"/>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253" name="Ellipse 252"/>
          <p:cNvSpPr>
            <a:spLocks noChangeArrowheads="1"/>
          </p:cNvSpPr>
          <p:nvPr/>
        </p:nvSpPr>
        <p:spPr bwMode="auto">
          <a:xfrm>
            <a:off x="1876425" y="2965450"/>
            <a:ext cx="1027113" cy="319088"/>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28689" name="ZoneTexte 251"/>
          <p:cNvSpPr txBox="1">
            <a:spLocks noChangeArrowheads="1"/>
          </p:cNvSpPr>
          <p:nvPr/>
        </p:nvSpPr>
        <p:spPr bwMode="auto">
          <a:xfrm>
            <a:off x="7407275" y="2162175"/>
            <a:ext cx="70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18 evts</a:t>
            </a:r>
          </a:p>
        </p:txBody>
      </p:sp>
      <p:sp>
        <p:nvSpPr>
          <p:cNvPr id="28690" name="ZoneTexte 254"/>
          <p:cNvSpPr txBox="1">
            <a:spLocks noChangeArrowheads="1"/>
          </p:cNvSpPr>
          <p:nvPr/>
        </p:nvSpPr>
        <p:spPr bwMode="auto">
          <a:xfrm>
            <a:off x="7185025" y="3127375"/>
            <a:ext cx="70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13 evts</a:t>
            </a:r>
          </a:p>
        </p:txBody>
      </p:sp>
      <p:sp>
        <p:nvSpPr>
          <p:cNvPr id="28691" name="ZoneTexte 255"/>
          <p:cNvSpPr txBox="1">
            <a:spLocks noChangeArrowheads="1"/>
          </p:cNvSpPr>
          <p:nvPr/>
        </p:nvSpPr>
        <p:spPr bwMode="auto">
          <a:xfrm>
            <a:off x="6789738" y="3611563"/>
            <a:ext cx="546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1 evt</a:t>
            </a:r>
          </a:p>
        </p:txBody>
      </p:sp>
      <p:sp>
        <p:nvSpPr>
          <p:cNvPr id="254" name="Ellipse 253"/>
          <p:cNvSpPr>
            <a:spLocks noChangeArrowheads="1"/>
          </p:cNvSpPr>
          <p:nvPr/>
        </p:nvSpPr>
        <p:spPr bwMode="auto">
          <a:xfrm>
            <a:off x="6700838" y="3635375"/>
            <a:ext cx="804862" cy="290513"/>
          </a:xfrm>
          <a:prstGeom prst="ellipse">
            <a:avLst/>
          </a:prstGeom>
          <a:noFill/>
          <a:ln w="9525">
            <a:solidFill>
              <a:srgbClr val="C0504D"/>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28693" name="AutoShape 33"/>
          <p:cNvSpPr>
            <a:spLocks/>
          </p:cNvSpPr>
          <p:nvPr/>
        </p:nvSpPr>
        <p:spPr bwMode="auto">
          <a:xfrm>
            <a:off x="8089900" y="3313113"/>
            <a:ext cx="152400" cy="636587"/>
          </a:xfrm>
          <a:prstGeom prst="rightBrace">
            <a:avLst>
              <a:gd name="adj1" fmla="val 500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4" name="Text Box 61"/>
          <p:cNvSpPr txBox="1">
            <a:spLocks noChangeArrowheads="1"/>
          </p:cNvSpPr>
          <p:nvPr/>
        </p:nvSpPr>
        <p:spPr bwMode="auto">
          <a:xfrm>
            <a:off x="687388" y="3895725"/>
            <a:ext cx="3856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cs typeface="Arial" pitchFamily="34" charset="0"/>
              </a:rPr>
              <a:t>Patients développant un 1</a:t>
            </a:r>
            <a:r>
              <a:rPr lang="fr-FR" sz="1400" baseline="30000">
                <a:cs typeface="Arial" pitchFamily="34" charset="0"/>
              </a:rPr>
              <a:t>er</a:t>
            </a:r>
            <a:r>
              <a:rPr lang="fr-FR" sz="1400">
                <a:cs typeface="Arial" pitchFamily="34" charset="0"/>
              </a:rPr>
              <a:t> événement hépatique </a:t>
            </a:r>
          </a:p>
          <a:p>
            <a:pPr algn="ctr" eaLnBrk="1" hangingPunct="1"/>
            <a:r>
              <a:rPr lang="fr-FR" sz="1400">
                <a:cs typeface="Arial" pitchFamily="34" charset="0"/>
              </a:rPr>
              <a:t>(HepaVIH, n=245, suivi 45 mois)</a:t>
            </a:r>
          </a:p>
        </p:txBody>
      </p:sp>
      <p:pic>
        <p:nvPicPr>
          <p:cNvPr id="157" name="Image 1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9699" name="ZoneTexte 2"/>
          <p:cNvSpPr txBox="1">
            <a:spLocks noChangeArrowheads="1"/>
          </p:cNvSpPr>
          <p:nvPr/>
        </p:nvSpPr>
        <p:spPr bwMode="auto">
          <a:xfrm>
            <a:off x="1089025" y="455613"/>
            <a:ext cx="6911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Facteurs associés à la survenue des évènements hépatiques</a:t>
            </a:r>
          </a:p>
        </p:txBody>
      </p:sp>
      <p:sp>
        <p:nvSpPr>
          <p:cNvPr id="9" name="ZoneTexte 8"/>
          <p:cNvSpPr txBox="1"/>
          <p:nvPr/>
        </p:nvSpPr>
        <p:spPr>
          <a:xfrm>
            <a:off x="990600" y="3460750"/>
            <a:ext cx="1716088" cy="36830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a:t>
            </a:r>
            <a:r>
              <a:rPr lang="fr-FR" sz="1800" i="1"/>
              <a:t>Elastométrie</a:t>
            </a:r>
            <a:endParaRPr lang="fr-FR" sz="1800" i="1">
              <a:sym typeface="Wingdings" pitchFamily="2" charset="2"/>
            </a:endParaRPr>
          </a:p>
        </p:txBody>
      </p:sp>
      <p:sp>
        <p:nvSpPr>
          <p:cNvPr id="29701" name="ZoneTexte 5"/>
          <p:cNvSpPr txBox="1">
            <a:spLocks noChangeArrowheads="1"/>
          </p:cNvSpPr>
          <p:nvPr/>
        </p:nvSpPr>
        <p:spPr bwMode="auto">
          <a:xfrm>
            <a:off x="990600" y="1565275"/>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a:t>
            </a:r>
            <a:r>
              <a:rPr lang="fr-FR" sz="1800" i="1"/>
              <a:t>Stade de Fibrose</a:t>
            </a:r>
          </a:p>
        </p:txBody>
      </p:sp>
      <p:sp>
        <p:nvSpPr>
          <p:cNvPr id="29702" name="ZoneTexte 9"/>
          <p:cNvSpPr txBox="1">
            <a:spLocks noChangeArrowheads="1"/>
          </p:cNvSpPr>
          <p:nvPr/>
        </p:nvSpPr>
        <p:spPr bwMode="auto">
          <a:xfrm rot="-5400000">
            <a:off x="2258220" y="2536031"/>
            <a:ext cx="2239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a:t>Incidence</a:t>
            </a:r>
          </a:p>
          <a:p>
            <a:pPr algn="ctr" eaLnBrk="1" hangingPunct="1"/>
            <a:r>
              <a:rPr lang="en-US" sz="1200"/>
              <a:t>(/1000 personnes-années)</a:t>
            </a:r>
          </a:p>
        </p:txBody>
      </p:sp>
      <p:graphicFrame>
        <p:nvGraphicFramePr>
          <p:cNvPr id="29703" name="Espace réservé du contenu 4"/>
          <p:cNvGraphicFramePr>
            <a:graphicFrameLocks/>
          </p:cNvGraphicFramePr>
          <p:nvPr/>
        </p:nvGraphicFramePr>
        <p:xfrm>
          <a:off x="3606800" y="1909763"/>
          <a:ext cx="4673600" cy="1798637"/>
        </p:xfrm>
        <a:graphic>
          <a:graphicData uri="http://schemas.openxmlformats.org/presentationml/2006/ole">
            <mc:AlternateContent xmlns:mc="http://schemas.openxmlformats.org/markup-compatibility/2006">
              <mc:Choice xmlns:v="urn:schemas-microsoft-com:vml" Requires="v">
                <p:oleObj spid="_x0000_s29767" r:id="rId3" imgW="7773074" imgH="3310415" progId="Excel.Chart.8">
                  <p:embed/>
                </p:oleObj>
              </mc:Choice>
              <mc:Fallback>
                <p:oleObj r:id="rId3" imgW="7773074" imgH="3310415" progId="Excel.Chart.8">
                  <p:embed/>
                  <p:pic>
                    <p:nvPicPr>
                      <p:cNvPr id="0" name="Espace réservé du contenu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1909763"/>
                        <a:ext cx="46736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ZoneTexte 54"/>
          <p:cNvSpPr txBox="1">
            <a:spLocks noChangeArrowheads="1"/>
          </p:cNvSpPr>
          <p:nvPr/>
        </p:nvSpPr>
        <p:spPr bwMode="auto">
          <a:xfrm>
            <a:off x="4576763" y="2892425"/>
            <a:ext cx="560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solidFill>
                  <a:schemeClr val="accent1"/>
                </a:solidFill>
                <a:sym typeface="Wingdings" pitchFamily="2" charset="2"/>
              </a:rPr>
              <a:t>3-10</a:t>
            </a:r>
          </a:p>
        </p:txBody>
      </p:sp>
      <p:sp>
        <p:nvSpPr>
          <p:cNvPr id="29705" name="ZoneTexte 55"/>
          <p:cNvSpPr txBox="1">
            <a:spLocks noChangeArrowheads="1"/>
          </p:cNvSpPr>
          <p:nvPr/>
        </p:nvSpPr>
        <p:spPr bwMode="auto">
          <a:xfrm>
            <a:off x="6784975" y="1651000"/>
            <a:ext cx="53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solidFill>
                  <a:schemeClr val="accent1"/>
                </a:solidFill>
                <a:sym typeface="Wingdings" pitchFamily="2" charset="2"/>
              </a:rPr>
              <a:t>&gt; 40</a:t>
            </a:r>
          </a:p>
        </p:txBody>
      </p:sp>
      <p:sp>
        <p:nvSpPr>
          <p:cNvPr id="53" name="Flèche vers la droite 52"/>
          <p:cNvSpPr>
            <a:spLocks noChangeArrowheads="1"/>
          </p:cNvSpPr>
          <p:nvPr/>
        </p:nvSpPr>
        <p:spPr bwMode="auto">
          <a:xfrm rot="-1960958">
            <a:off x="4911725" y="2319338"/>
            <a:ext cx="2019300" cy="212725"/>
          </a:xfrm>
          <a:prstGeom prst="rightArrow">
            <a:avLst>
              <a:gd name="adj1" fmla="val 50000"/>
              <a:gd name="adj2" fmla="val 5001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grpSp>
        <p:nvGrpSpPr>
          <p:cNvPr id="29707" name="Grouper 3"/>
          <p:cNvGrpSpPr>
            <a:grpSpLocks/>
          </p:cNvGrpSpPr>
          <p:nvPr/>
        </p:nvGrpSpPr>
        <p:grpSpPr bwMode="auto">
          <a:xfrm>
            <a:off x="3298825" y="5648325"/>
            <a:ext cx="2325688" cy="38100"/>
            <a:chOff x="2219605" y="5916648"/>
            <a:chExt cx="4333595" cy="71213"/>
          </a:xfrm>
        </p:grpSpPr>
        <p:cxnSp>
          <p:nvCxnSpPr>
            <p:cNvPr id="281" name="Connecteur en angle 280"/>
            <p:cNvCxnSpPr>
              <a:cxnSpLocks noChangeShapeType="1"/>
            </p:cNvCxnSpPr>
            <p:nvPr/>
          </p:nvCxnSpPr>
          <p:spPr bwMode="auto">
            <a:xfrm flipV="1">
              <a:off x="2678109" y="5916648"/>
              <a:ext cx="437797" cy="71213"/>
            </a:xfrm>
            <a:prstGeom prst="bentConnector3">
              <a:avLst>
                <a:gd name="adj1" fmla="val 50000"/>
              </a:avLst>
            </a:prstGeom>
            <a:noFill/>
            <a:ln w="38100">
              <a:solidFill>
                <a:srgbClr val="C0504D"/>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2" name="Connecteur droit 281"/>
            <p:cNvCxnSpPr>
              <a:cxnSpLocks noChangeShapeType="1"/>
            </p:cNvCxnSpPr>
            <p:nvPr/>
          </p:nvCxnSpPr>
          <p:spPr bwMode="auto">
            <a:xfrm>
              <a:off x="2219605" y="5987861"/>
              <a:ext cx="458504" cy="0"/>
            </a:xfrm>
            <a:prstGeom prst="line">
              <a:avLst/>
            </a:prstGeom>
            <a:noFill/>
            <a:ln w="38100">
              <a:solidFill>
                <a:srgbClr val="C0504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3" name="Connecteur droit 282"/>
            <p:cNvCxnSpPr>
              <a:cxnSpLocks noChangeShapeType="1"/>
            </p:cNvCxnSpPr>
            <p:nvPr/>
          </p:nvCxnSpPr>
          <p:spPr bwMode="auto">
            <a:xfrm>
              <a:off x="3115906" y="5916648"/>
              <a:ext cx="3437294" cy="0"/>
            </a:xfrm>
            <a:prstGeom prst="line">
              <a:avLst/>
            </a:prstGeom>
            <a:noFill/>
            <a:ln w="38100">
              <a:solidFill>
                <a:srgbClr val="C0504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9708" name="Grouper 7"/>
          <p:cNvGrpSpPr>
            <a:grpSpLocks/>
          </p:cNvGrpSpPr>
          <p:nvPr/>
        </p:nvGrpSpPr>
        <p:grpSpPr bwMode="auto">
          <a:xfrm>
            <a:off x="3665538" y="5667375"/>
            <a:ext cx="1771650" cy="19050"/>
            <a:chOff x="2903538" y="5954375"/>
            <a:chExt cx="3299060" cy="33486"/>
          </a:xfrm>
        </p:grpSpPr>
        <p:cxnSp>
          <p:nvCxnSpPr>
            <p:cNvPr id="279" name="Connecteur en angle 278"/>
            <p:cNvCxnSpPr>
              <a:cxnSpLocks noChangeShapeType="1"/>
            </p:cNvCxnSpPr>
            <p:nvPr/>
          </p:nvCxnSpPr>
          <p:spPr bwMode="auto">
            <a:xfrm flipV="1">
              <a:off x="2903538" y="5954375"/>
              <a:ext cx="212843" cy="33486"/>
            </a:xfrm>
            <a:prstGeom prst="bentConnector3">
              <a:avLst>
                <a:gd name="adj1" fmla="val 50000"/>
              </a:avLst>
            </a:prstGeom>
            <a:noFill/>
            <a:ln w="38100">
              <a:solidFill>
                <a:srgbClr val="008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0" name="Connecteur droit 279"/>
            <p:cNvCxnSpPr>
              <a:cxnSpLocks noChangeShapeType="1"/>
            </p:cNvCxnSpPr>
            <p:nvPr/>
          </p:nvCxnSpPr>
          <p:spPr bwMode="auto">
            <a:xfrm>
              <a:off x="3116381" y="5954375"/>
              <a:ext cx="3086217" cy="0"/>
            </a:xfrm>
            <a:prstGeom prst="line">
              <a:avLst/>
            </a:prstGeom>
            <a:noFill/>
            <a:ln w="38100">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240" name="Connecteur droit 239"/>
          <p:cNvCxnSpPr>
            <a:cxnSpLocks noChangeShapeType="1"/>
          </p:cNvCxnSpPr>
          <p:nvPr/>
        </p:nvCxnSpPr>
        <p:spPr bwMode="auto">
          <a:xfrm>
            <a:off x="3722688" y="5686425"/>
            <a:ext cx="1693862" cy="0"/>
          </a:xfrm>
          <a:prstGeom prst="line">
            <a:avLst/>
          </a:prstGeom>
          <a:noFill/>
          <a:ln w="19050">
            <a:solidFill>
              <a:srgbClr val="66006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1" name="Connecteur droit avec flèche 240"/>
          <p:cNvCxnSpPr>
            <a:cxnSpLocks noChangeShapeType="1"/>
          </p:cNvCxnSpPr>
          <p:nvPr/>
        </p:nvCxnSpPr>
        <p:spPr bwMode="auto">
          <a:xfrm flipV="1">
            <a:off x="3044825" y="3935413"/>
            <a:ext cx="11113" cy="1782762"/>
          </a:xfrm>
          <a:prstGeom prst="straightConnector1">
            <a:avLst/>
          </a:prstGeom>
          <a:noFill/>
          <a:ln w="190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2" name="Connecteur droit avec flèche 241"/>
          <p:cNvCxnSpPr>
            <a:cxnSpLocks noChangeShapeType="1"/>
          </p:cNvCxnSpPr>
          <p:nvPr/>
        </p:nvCxnSpPr>
        <p:spPr bwMode="auto">
          <a:xfrm>
            <a:off x="3057525" y="5721350"/>
            <a:ext cx="2943225" cy="0"/>
          </a:xfrm>
          <a:prstGeom prst="straightConnector1">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9712" name="Grouper 13"/>
          <p:cNvGrpSpPr>
            <a:grpSpLocks/>
          </p:cNvGrpSpPr>
          <p:nvPr/>
        </p:nvGrpSpPr>
        <p:grpSpPr bwMode="auto">
          <a:xfrm>
            <a:off x="2722563" y="3981450"/>
            <a:ext cx="366712" cy="1925638"/>
            <a:chOff x="1195384" y="2814909"/>
            <a:chExt cx="682886" cy="3584501"/>
          </a:xfrm>
        </p:grpSpPr>
        <p:sp>
          <p:nvSpPr>
            <p:cNvPr id="29754" name="ZoneTexte 14"/>
            <p:cNvSpPr txBox="1">
              <a:spLocks noChangeArrowheads="1"/>
            </p:cNvSpPr>
            <p:nvPr/>
          </p:nvSpPr>
          <p:spPr bwMode="auto">
            <a:xfrm>
              <a:off x="1195384" y="2814909"/>
              <a:ext cx="682886" cy="5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40</a:t>
              </a:r>
            </a:p>
          </p:txBody>
        </p:sp>
        <p:sp>
          <p:nvSpPr>
            <p:cNvPr id="29755" name="ZoneTexte 15"/>
            <p:cNvSpPr txBox="1">
              <a:spLocks noChangeArrowheads="1"/>
            </p:cNvSpPr>
            <p:nvPr/>
          </p:nvSpPr>
          <p:spPr bwMode="auto">
            <a:xfrm>
              <a:off x="1195384" y="3538069"/>
              <a:ext cx="682886" cy="5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30</a:t>
              </a:r>
            </a:p>
          </p:txBody>
        </p:sp>
        <p:sp>
          <p:nvSpPr>
            <p:cNvPr id="29756" name="ZoneTexte 16"/>
            <p:cNvSpPr txBox="1">
              <a:spLocks noChangeArrowheads="1"/>
            </p:cNvSpPr>
            <p:nvPr/>
          </p:nvSpPr>
          <p:spPr bwMode="auto">
            <a:xfrm>
              <a:off x="1195384" y="4289767"/>
              <a:ext cx="682886" cy="5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20</a:t>
              </a:r>
            </a:p>
          </p:txBody>
        </p:sp>
        <p:sp>
          <p:nvSpPr>
            <p:cNvPr id="29757" name="ZoneTexte 17"/>
            <p:cNvSpPr txBox="1">
              <a:spLocks noChangeArrowheads="1"/>
            </p:cNvSpPr>
            <p:nvPr/>
          </p:nvSpPr>
          <p:spPr bwMode="auto">
            <a:xfrm>
              <a:off x="1195384" y="5031755"/>
              <a:ext cx="682886" cy="5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10</a:t>
              </a:r>
            </a:p>
          </p:txBody>
        </p:sp>
        <p:sp>
          <p:nvSpPr>
            <p:cNvPr id="29758" name="ZoneTexte 18"/>
            <p:cNvSpPr txBox="1">
              <a:spLocks noChangeArrowheads="1"/>
            </p:cNvSpPr>
            <p:nvPr/>
          </p:nvSpPr>
          <p:spPr bwMode="auto">
            <a:xfrm>
              <a:off x="1351444" y="5826260"/>
              <a:ext cx="513409" cy="5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0</a:t>
              </a:r>
            </a:p>
          </p:txBody>
        </p:sp>
      </p:grpSp>
      <p:grpSp>
        <p:nvGrpSpPr>
          <p:cNvPr id="29713" name="Grouper 19"/>
          <p:cNvGrpSpPr>
            <a:grpSpLocks/>
          </p:cNvGrpSpPr>
          <p:nvPr/>
        </p:nvGrpSpPr>
        <p:grpSpPr bwMode="auto">
          <a:xfrm>
            <a:off x="2928938" y="5722938"/>
            <a:ext cx="2890837" cy="307975"/>
            <a:chOff x="1530999" y="6056361"/>
            <a:chExt cx="5383833" cy="573248"/>
          </a:xfrm>
        </p:grpSpPr>
        <p:sp>
          <p:nvSpPr>
            <p:cNvPr id="29742" name="ZoneTexte 20"/>
            <p:cNvSpPr txBox="1">
              <a:spLocks noChangeArrowheads="1"/>
            </p:cNvSpPr>
            <p:nvPr/>
          </p:nvSpPr>
          <p:spPr bwMode="auto">
            <a:xfrm>
              <a:off x="1530999" y="6056361"/>
              <a:ext cx="513320"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0</a:t>
              </a:r>
            </a:p>
          </p:txBody>
        </p:sp>
        <p:sp>
          <p:nvSpPr>
            <p:cNvPr id="29743" name="ZoneTexte 21"/>
            <p:cNvSpPr txBox="1">
              <a:spLocks noChangeArrowheads="1"/>
            </p:cNvSpPr>
            <p:nvPr/>
          </p:nvSpPr>
          <p:spPr bwMode="auto">
            <a:xfrm>
              <a:off x="1968048" y="6056361"/>
              <a:ext cx="513320"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6</a:t>
              </a:r>
            </a:p>
          </p:txBody>
        </p:sp>
        <p:sp>
          <p:nvSpPr>
            <p:cNvPr id="29744" name="ZoneTexte 22"/>
            <p:cNvSpPr txBox="1">
              <a:spLocks noChangeArrowheads="1"/>
            </p:cNvSpPr>
            <p:nvPr/>
          </p:nvSpPr>
          <p:spPr bwMode="auto">
            <a:xfrm>
              <a:off x="2336951"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12</a:t>
              </a:r>
            </a:p>
          </p:txBody>
        </p:sp>
        <p:sp>
          <p:nvSpPr>
            <p:cNvPr id="29745" name="ZoneTexte 23"/>
            <p:cNvSpPr txBox="1">
              <a:spLocks noChangeArrowheads="1"/>
            </p:cNvSpPr>
            <p:nvPr/>
          </p:nvSpPr>
          <p:spPr bwMode="auto">
            <a:xfrm>
              <a:off x="2752104"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18</a:t>
              </a:r>
            </a:p>
          </p:txBody>
        </p:sp>
        <p:sp>
          <p:nvSpPr>
            <p:cNvPr id="29746" name="ZoneTexte 24"/>
            <p:cNvSpPr txBox="1">
              <a:spLocks noChangeArrowheads="1"/>
            </p:cNvSpPr>
            <p:nvPr/>
          </p:nvSpPr>
          <p:spPr bwMode="auto">
            <a:xfrm>
              <a:off x="3194626"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24</a:t>
              </a:r>
            </a:p>
          </p:txBody>
        </p:sp>
        <p:sp>
          <p:nvSpPr>
            <p:cNvPr id="29747" name="ZoneTexte 25"/>
            <p:cNvSpPr txBox="1">
              <a:spLocks noChangeArrowheads="1"/>
            </p:cNvSpPr>
            <p:nvPr/>
          </p:nvSpPr>
          <p:spPr bwMode="auto">
            <a:xfrm>
              <a:off x="3631674"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30</a:t>
              </a:r>
            </a:p>
          </p:txBody>
        </p:sp>
        <p:sp>
          <p:nvSpPr>
            <p:cNvPr id="29748" name="ZoneTexte 26"/>
            <p:cNvSpPr txBox="1">
              <a:spLocks noChangeArrowheads="1"/>
            </p:cNvSpPr>
            <p:nvPr/>
          </p:nvSpPr>
          <p:spPr bwMode="auto">
            <a:xfrm>
              <a:off x="4063248"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36</a:t>
              </a:r>
            </a:p>
          </p:txBody>
        </p:sp>
        <p:sp>
          <p:nvSpPr>
            <p:cNvPr id="29749" name="ZoneTexte 27"/>
            <p:cNvSpPr txBox="1">
              <a:spLocks noChangeArrowheads="1"/>
            </p:cNvSpPr>
            <p:nvPr/>
          </p:nvSpPr>
          <p:spPr bwMode="auto">
            <a:xfrm>
              <a:off x="4500295"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42</a:t>
              </a:r>
            </a:p>
          </p:txBody>
        </p:sp>
        <p:sp>
          <p:nvSpPr>
            <p:cNvPr id="29750" name="ZoneTexte 28"/>
            <p:cNvSpPr txBox="1">
              <a:spLocks noChangeArrowheads="1"/>
            </p:cNvSpPr>
            <p:nvPr/>
          </p:nvSpPr>
          <p:spPr bwMode="auto">
            <a:xfrm>
              <a:off x="4931870"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48</a:t>
              </a:r>
            </a:p>
          </p:txBody>
        </p:sp>
        <p:sp>
          <p:nvSpPr>
            <p:cNvPr id="29751" name="ZoneTexte 29"/>
            <p:cNvSpPr txBox="1">
              <a:spLocks noChangeArrowheads="1"/>
            </p:cNvSpPr>
            <p:nvPr/>
          </p:nvSpPr>
          <p:spPr bwMode="auto">
            <a:xfrm>
              <a:off x="5352495"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54</a:t>
              </a:r>
            </a:p>
          </p:txBody>
        </p:sp>
        <p:sp>
          <p:nvSpPr>
            <p:cNvPr id="29752" name="ZoneTexte 30"/>
            <p:cNvSpPr txBox="1">
              <a:spLocks noChangeArrowheads="1"/>
            </p:cNvSpPr>
            <p:nvPr/>
          </p:nvSpPr>
          <p:spPr bwMode="auto">
            <a:xfrm>
              <a:off x="5805966"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60</a:t>
              </a:r>
            </a:p>
          </p:txBody>
        </p:sp>
        <p:sp>
          <p:nvSpPr>
            <p:cNvPr id="29753" name="ZoneTexte 31"/>
            <p:cNvSpPr txBox="1">
              <a:spLocks noChangeArrowheads="1"/>
            </p:cNvSpPr>
            <p:nvPr/>
          </p:nvSpPr>
          <p:spPr bwMode="auto">
            <a:xfrm>
              <a:off x="6232065" y="6056361"/>
              <a:ext cx="682767" cy="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solidFill>
                    <a:srgbClr val="000000"/>
                  </a:solidFill>
                </a:rPr>
                <a:t>66</a:t>
              </a:r>
            </a:p>
          </p:txBody>
        </p:sp>
      </p:grpSp>
      <p:grpSp>
        <p:nvGrpSpPr>
          <p:cNvPr id="29714" name="Grouper 32"/>
          <p:cNvGrpSpPr>
            <a:grpSpLocks/>
          </p:cNvGrpSpPr>
          <p:nvPr/>
        </p:nvGrpSpPr>
        <p:grpSpPr bwMode="auto">
          <a:xfrm>
            <a:off x="3068638" y="5121275"/>
            <a:ext cx="2555875" cy="565150"/>
            <a:chOff x="1792301" y="4937475"/>
            <a:chExt cx="4760899" cy="1050386"/>
          </a:xfrm>
        </p:grpSpPr>
        <p:cxnSp>
          <p:nvCxnSpPr>
            <p:cNvPr id="254" name="Connecteur droit 253"/>
            <p:cNvCxnSpPr>
              <a:cxnSpLocks noChangeShapeType="1"/>
            </p:cNvCxnSpPr>
            <p:nvPr/>
          </p:nvCxnSpPr>
          <p:spPr bwMode="auto">
            <a:xfrm>
              <a:off x="1792301" y="5987861"/>
              <a:ext cx="425820" cy="0"/>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5" name="Connecteur droit 254"/>
            <p:cNvCxnSpPr>
              <a:cxnSpLocks noChangeShapeType="1"/>
            </p:cNvCxnSpPr>
            <p:nvPr/>
          </p:nvCxnSpPr>
          <p:spPr bwMode="auto">
            <a:xfrm flipV="1">
              <a:off x="2218121" y="5860989"/>
              <a:ext cx="898952" cy="126872"/>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6" name="Connecteur droit 255"/>
            <p:cNvCxnSpPr>
              <a:cxnSpLocks noChangeShapeType="1"/>
            </p:cNvCxnSpPr>
            <p:nvPr/>
          </p:nvCxnSpPr>
          <p:spPr bwMode="auto">
            <a:xfrm flipV="1">
              <a:off x="3117073" y="5607245"/>
              <a:ext cx="437648" cy="253745"/>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7" name="Connecteur droit 256"/>
            <p:cNvCxnSpPr>
              <a:cxnSpLocks noChangeShapeType="1"/>
            </p:cNvCxnSpPr>
            <p:nvPr/>
          </p:nvCxnSpPr>
          <p:spPr bwMode="auto">
            <a:xfrm flipV="1">
              <a:off x="3554721" y="5323994"/>
              <a:ext cx="425820" cy="283250"/>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8" name="Connecteur droit 257"/>
            <p:cNvCxnSpPr>
              <a:cxnSpLocks noChangeShapeType="1"/>
            </p:cNvCxnSpPr>
            <p:nvPr/>
          </p:nvCxnSpPr>
          <p:spPr bwMode="auto">
            <a:xfrm flipV="1">
              <a:off x="3980540" y="5191220"/>
              <a:ext cx="476089" cy="132774"/>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9" name="Connecteur droit 258"/>
            <p:cNvCxnSpPr>
              <a:cxnSpLocks noChangeShapeType="1"/>
            </p:cNvCxnSpPr>
            <p:nvPr/>
          </p:nvCxnSpPr>
          <p:spPr bwMode="auto">
            <a:xfrm flipV="1">
              <a:off x="4456629" y="5117458"/>
              <a:ext cx="381464" cy="73762"/>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0" name="Connecteur droit 259"/>
            <p:cNvCxnSpPr>
              <a:cxnSpLocks noChangeShapeType="1"/>
            </p:cNvCxnSpPr>
            <p:nvPr/>
          </p:nvCxnSpPr>
          <p:spPr bwMode="auto">
            <a:xfrm flipV="1">
              <a:off x="4838094" y="4937475"/>
              <a:ext cx="413991" cy="179983"/>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1" name="Connecteur droit 260"/>
            <p:cNvCxnSpPr>
              <a:cxnSpLocks noChangeShapeType="1"/>
            </p:cNvCxnSpPr>
            <p:nvPr/>
          </p:nvCxnSpPr>
          <p:spPr bwMode="auto">
            <a:xfrm>
              <a:off x="5252085" y="4937475"/>
              <a:ext cx="1301115" cy="0"/>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247" name="Connecteur droit 246"/>
          <p:cNvCxnSpPr>
            <a:cxnSpLocks noChangeShapeType="1"/>
          </p:cNvCxnSpPr>
          <p:nvPr/>
        </p:nvCxnSpPr>
        <p:spPr bwMode="auto">
          <a:xfrm>
            <a:off x="5851525" y="5022850"/>
            <a:ext cx="252413" cy="0"/>
          </a:xfrm>
          <a:prstGeom prst="line">
            <a:avLst/>
          </a:prstGeom>
          <a:noFill/>
          <a:ln w="381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8" name="Connecteur droit 247"/>
          <p:cNvCxnSpPr>
            <a:cxnSpLocks noChangeShapeType="1"/>
          </p:cNvCxnSpPr>
          <p:nvPr/>
        </p:nvCxnSpPr>
        <p:spPr bwMode="auto">
          <a:xfrm>
            <a:off x="5851525" y="4344988"/>
            <a:ext cx="252413" cy="0"/>
          </a:xfrm>
          <a:prstGeom prst="line">
            <a:avLst/>
          </a:prstGeom>
          <a:noFill/>
          <a:ln w="38100">
            <a:solidFill>
              <a:srgbClr val="66006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9" name="Connecteur droit 248"/>
          <p:cNvCxnSpPr>
            <a:cxnSpLocks noChangeShapeType="1"/>
          </p:cNvCxnSpPr>
          <p:nvPr/>
        </p:nvCxnSpPr>
        <p:spPr bwMode="auto">
          <a:xfrm>
            <a:off x="5851525" y="4575175"/>
            <a:ext cx="252413" cy="0"/>
          </a:xfrm>
          <a:prstGeom prst="line">
            <a:avLst/>
          </a:prstGeom>
          <a:noFill/>
          <a:ln w="38100">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0" name="Connecteur droit 249"/>
          <p:cNvCxnSpPr>
            <a:cxnSpLocks noChangeShapeType="1"/>
          </p:cNvCxnSpPr>
          <p:nvPr/>
        </p:nvCxnSpPr>
        <p:spPr bwMode="auto">
          <a:xfrm>
            <a:off x="5851525" y="4805363"/>
            <a:ext cx="252413" cy="0"/>
          </a:xfrm>
          <a:prstGeom prst="line">
            <a:avLst/>
          </a:prstGeom>
          <a:noFill/>
          <a:ln w="38100">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19" name="ZoneTexte 46"/>
          <p:cNvSpPr txBox="1">
            <a:spLocks noChangeArrowheads="1"/>
          </p:cNvSpPr>
          <p:nvPr/>
        </p:nvSpPr>
        <p:spPr bwMode="auto">
          <a:xfrm>
            <a:off x="3265488" y="4403725"/>
            <a:ext cx="1966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600">
                <a:solidFill>
                  <a:srgbClr val="000000"/>
                </a:solidFill>
              </a:rPr>
              <a:t>p &lt; 10</a:t>
            </a:r>
            <a:r>
              <a:rPr lang="en-US" sz="1600" baseline="30000">
                <a:solidFill>
                  <a:srgbClr val="000000"/>
                </a:solidFill>
              </a:rPr>
              <a:t>-4</a:t>
            </a:r>
            <a:r>
              <a:rPr lang="en-US" sz="1600">
                <a:solidFill>
                  <a:srgbClr val="000000"/>
                </a:solidFill>
              </a:rPr>
              <a:t> (logrank test)</a:t>
            </a:r>
          </a:p>
        </p:txBody>
      </p:sp>
      <p:sp>
        <p:nvSpPr>
          <p:cNvPr id="29720" name="ZoneTexte 47"/>
          <p:cNvSpPr txBox="1">
            <a:spLocks noChangeArrowheads="1"/>
          </p:cNvSpPr>
          <p:nvPr/>
        </p:nvSpPr>
        <p:spPr bwMode="auto">
          <a:xfrm>
            <a:off x="3475038" y="5919788"/>
            <a:ext cx="200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t>Suivi prospectif (months)</a:t>
            </a:r>
          </a:p>
        </p:txBody>
      </p:sp>
      <p:sp>
        <p:nvSpPr>
          <p:cNvPr id="29721" name="ZoneTexte 48"/>
          <p:cNvSpPr txBox="1">
            <a:spLocks noChangeArrowheads="1"/>
          </p:cNvSpPr>
          <p:nvPr/>
        </p:nvSpPr>
        <p:spPr bwMode="auto">
          <a:xfrm rot="-5400000">
            <a:off x="1616869" y="4742656"/>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400">
                <a:solidFill>
                  <a:srgbClr val="000000"/>
                </a:solidFill>
              </a:rPr>
              <a:t>ncidence cumulée (%)</a:t>
            </a:r>
          </a:p>
        </p:txBody>
      </p:sp>
      <p:sp>
        <p:nvSpPr>
          <p:cNvPr id="29722" name="ZoneTexte 41"/>
          <p:cNvSpPr txBox="1">
            <a:spLocks noChangeArrowheads="1"/>
          </p:cNvSpPr>
          <p:nvPr/>
        </p:nvSpPr>
        <p:spPr bwMode="auto">
          <a:xfrm>
            <a:off x="5851525" y="3979863"/>
            <a:ext cx="26495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ja-JP" sz="1400" b="1">
                <a:solidFill>
                  <a:srgbClr val="000000"/>
                </a:solidFill>
                <a:cs typeface="Arial" pitchFamily="34" charset="0"/>
              </a:rPr>
              <a:t>Fibroscan</a:t>
            </a:r>
            <a:r>
              <a:rPr lang="en-US" altLang="ja-JP" sz="1400" b="1" baseline="30000">
                <a:solidFill>
                  <a:srgbClr val="000000"/>
                </a:solidFill>
                <a:cs typeface="Arial" pitchFamily="34" charset="0"/>
              </a:rPr>
              <a:t>®</a:t>
            </a:r>
            <a:r>
              <a:rPr lang="en-US" altLang="ja-JP" sz="1400" b="1">
                <a:solidFill>
                  <a:srgbClr val="000000"/>
                </a:solidFill>
                <a:cs typeface="Arial" pitchFamily="34" charset="0"/>
              </a:rPr>
              <a:t> (exprimé en quartiles)</a:t>
            </a:r>
          </a:p>
          <a:p>
            <a:pPr eaLnBrk="1" hangingPunct="1"/>
            <a:r>
              <a:rPr lang="en-US" sz="1400">
                <a:solidFill>
                  <a:srgbClr val="000000"/>
                </a:solidFill>
                <a:cs typeface="Arial" pitchFamily="34" charset="0"/>
              </a:rPr>
              <a:t>        2.7 – 5.3 kPa</a:t>
            </a:r>
          </a:p>
          <a:p>
            <a:pPr eaLnBrk="1" hangingPunct="1"/>
            <a:r>
              <a:rPr lang="en-US" sz="1400">
                <a:solidFill>
                  <a:srgbClr val="000000"/>
                </a:solidFill>
                <a:cs typeface="Arial" pitchFamily="34" charset="0"/>
              </a:rPr>
              <a:t>        5.5 – 6.7 kPa</a:t>
            </a:r>
          </a:p>
          <a:p>
            <a:pPr eaLnBrk="1" hangingPunct="1"/>
            <a:r>
              <a:rPr lang="en-US" sz="1400">
                <a:solidFill>
                  <a:srgbClr val="000000"/>
                </a:solidFill>
                <a:cs typeface="Arial" pitchFamily="34" charset="0"/>
              </a:rPr>
              <a:t>        6.8 – 10.0 kPa</a:t>
            </a:r>
          </a:p>
          <a:p>
            <a:pPr eaLnBrk="1" hangingPunct="1"/>
            <a:r>
              <a:rPr lang="en-US" sz="1400">
                <a:solidFill>
                  <a:srgbClr val="000000"/>
                </a:solidFill>
              </a:rPr>
              <a:t>        &gt; 10.0 kPa</a:t>
            </a:r>
            <a:endParaRPr lang="en-US" sz="1400">
              <a:solidFill>
                <a:srgbClr val="000000"/>
              </a:solidFill>
              <a:cs typeface="Arial" pitchFamily="34" charset="0"/>
            </a:endParaRPr>
          </a:p>
        </p:txBody>
      </p:sp>
      <p:sp>
        <p:nvSpPr>
          <p:cNvPr id="57" name="Ellipse 56"/>
          <p:cNvSpPr>
            <a:spLocks noChangeArrowheads="1"/>
          </p:cNvSpPr>
          <p:nvPr/>
        </p:nvSpPr>
        <p:spPr bwMode="auto">
          <a:xfrm>
            <a:off x="6142038" y="4881563"/>
            <a:ext cx="1058862" cy="241300"/>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287" name="ZoneTexte 286"/>
          <p:cNvSpPr txBox="1"/>
          <p:nvPr/>
        </p:nvSpPr>
        <p:spPr>
          <a:xfrm>
            <a:off x="990600" y="6229350"/>
            <a:ext cx="3919538" cy="36830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a:t>
            </a:r>
            <a:r>
              <a:rPr lang="fr-FR" sz="1800" i="1"/>
              <a:t>MELD chez les patients cirrhotiques</a:t>
            </a:r>
            <a:endParaRPr lang="fr-FR" sz="1800" i="1">
              <a:sym typeface="Wingdings" pitchFamily="2" charset="2"/>
            </a:endParaRPr>
          </a:p>
        </p:txBody>
      </p:sp>
      <p:sp>
        <p:nvSpPr>
          <p:cNvPr id="29725" name="ZoneTexte 5"/>
          <p:cNvSpPr txBox="1">
            <a:spLocks noChangeArrowheads="1"/>
          </p:cNvSpPr>
          <p:nvPr/>
        </p:nvSpPr>
        <p:spPr bwMode="auto">
          <a:xfrm>
            <a:off x="6784975" y="5984875"/>
            <a:ext cx="2354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200" i="1"/>
              <a:t>Limketkai et al. JAMA 2012</a:t>
            </a:r>
          </a:p>
          <a:p>
            <a:pPr eaLnBrk="1" hangingPunct="1"/>
            <a:r>
              <a:rPr lang="en-US" sz="1200" i="1"/>
              <a:t>Cohorte HepaVIH</a:t>
            </a:r>
          </a:p>
          <a:p>
            <a:pPr eaLnBrk="1" hangingPunct="1"/>
            <a:r>
              <a:rPr lang="en-US" sz="1200" i="1"/>
              <a:t>Merchante et al. Hepatology 2012</a:t>
            </a:r>
          </a:p>
          <a:p>
            <a:pPr eaLnBrk="1" hangingPunct="1"/>
            <a:r>
              <a:rPr lang="en-US" sz="1200" i="1"/>
              <a:t>Tuma et al. AIDS 2012</a:t>
            </a:r>
          </a:p>
        </p:txBody>
      </p:sp>
      <p:sp>
        <p:nvSpPr>
          <p:cNvPr id="58" name="ZoneTexte 57"/>
          <p:cNvSpPr txBox="1"/>
          <p:nvPr/>
        </p:nvSpPr>
        <p:spPr>
          <a:xfrm>
            <a:off x="7977188" y="4741863"/>
            <a:ext cx="922337" cy="523875"/>
          </a:xfrm>
          <a:prstGeom prst="rect">
            <a:avLst/>
          </a:prstGeom>
          <a:solidFill>
            <a:schemeClr val="accent2">
              <a:lumMod val="20000"/>
              <a:lumOff val="80000"/>
            </a:schemeClr>
          </a:solidFill>
          <a:ln>
            <a:solidFill>
              <a:schemeClr val="accent2"/>
            </a:solidFill>
          </a:ln>
        </p:spPr>
        <p:txBody>
          <a:bodyPr>
            <a:spAutoFit/>
          </a:bodyPr>
          <a:lstStyle/>
          <a:p>
            <a:pPr>
              <a:defRPr/>
            </a:pPr>
            <a:r>
              <a:rPr lang="fr-FR" sz="1400" dirty="0">
                <a:latin typeface="Calibri" charset="0"/>
                <a:ea typeface="MS PGothic" charset="0"/>
                <a:cs typeface="MS PGothic" charset="0"/>
              </a:rPr>
              <a:t>VPN 99%</a:t>
            </a:r>
          </a:p>
          <a:p>
            <a:pPr>
              <a:defRPr/>
            </a:pPr>
            <a:r>
              <a:rPr lang="fr-FR" sz="1400" dirty="0">
                <a:latin typeface="Calibri" charset="0"/>
                <a:ea typeface="MS PGothic" charset="0"/>
                <a:cs typeface="MS PGothic" charset="0"/>
              </a:rPr>
              <a:t>VPP 9%</a:t>
            </a:r>
          </a:p>
        </p:txBody>
      </p:sp>
      <p:cxnSp>
        <p:nvCxnSpPr>
          <p:cNvPr id="289" name="Connecteur droit avec flèche 288"/>
          <p:cNvCxnSpPr>
            <a:cxnSpLocks noChangeShapeType="1"/>
          </p:cNvCxnSpPr>
          <p:nvPr/>
        </p:nvCxnSpPr>
        <p:spPr bwMode="auto">
          <a:xfrm>
            <a:off x="7200900" y="5002213"/>
            <a:ext cx="738188" cy="0"/>
          </a:xfrm>
          <a:prstGeom prst="straightConnector1">
            <a:avLst/>
          </a:prstGeom>
          <a:noFill/>
          <a:ln w="25400">
            <a:solidFill>
              <a:srgbClr val="C0504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9" name="Imag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oneTexte 2"/>
          <p:cNvSpPr txBox="1">
            <a:spLocks noChangeArrowheads="1"/>
          </p:cNvSpPr>
          <p:nvPr/>
        </p:nvSpPr>
        <p:spPr bwMode="auto">
          <a:xfrm>
            <a:off x="1130300" y="1581150"/>
            <a:ext cx="455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a:t>Causes de mortalité chez les patients VIH</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0724" name="ZoneTexte 2"/>
          <p:cNvSpPr txBox="1">
            <a:spLocks noChangeArrowheads="1"/>
          </p:cNvSpPr>
          <p:nvPr/>
        </p:nvSpPr>
        <p:spPr bwMode="auto">
          <a:xfrm>
            <a:off x="1089025" y="332656"/>
            <a:ext cx="6911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dirty="0">
                <a:solidFill>
                  <a:srgbClr val="FF0000"/>
                </a:solidFill>
                <a:latin typeface="Arial" pitchFamily="34" charset="0"/>
              </a:rPr>
              <a:t>Facteurs associés </a:t>
            </a:r>
            <a:r>
              <a:rPr lang="fr-FR" sz="2800" dirty="0" smtClean="0">
                <a:solidFill>
                  <a:srgbClr val="FF0000"/>
                </a:solidFill>
                <a:latin typeface="Arial" pitchFamily="34" charset="0"/>
              </a:rPr>
              <a:t/>
            </a:r>
            <a:br>
              <a:rPr lang="fr-FR" sz="2800" dirty="0" smtClean="0">
                <a:solidFill>
                  <a:srgbClr val="FF0000"/>
                </a:solidFill>
                <a:latin typeface="Arial" pitchFamily="34" charset="0"/>
              </a:rPr>
            </a:br>
            <a:r>
              <a:rPr lang="fr-FR" sz="2800" dirty="0" smtClean="0">
                <a:solidFill>
                  <a:srgbClr val="FF0000"/>
                </a:solidFill>
                <a:latin typeface="Arial" pitchFamily="34" charset="0"/>
              </a:rPr>
              <a:t>à </a:t>
            </a:r>
            <a:r>
              <a:rPr lang="fr-FR" sz="2800" dirty="0">
                <a:solidFill>
                  <a:srgbClr val="FF0000"/>
                </a:solidFill>
                <a:latin typeface="Arial" pitchFamily="34" charset="0"/>
              </a:rPr>
              <a:t>la fibrose hépatique et son évolution</a:t>
            </a:r>
          </a:p>
        </p:txBody>
      </p:sp>
      <p:sp>
        <p:nvSpPr>
          <p:cNvPr id="30725" name="ZoneTexte 2"/>
          <p:cNvSpPr txBox="1">
            <a:spLocks noChangeArrowheads="1"/>
          </p:cNvSpPr>
          <p:nvPr/>
        </p:nvSpPr>
        <p:spPr bwMode="auto">
          <a:xfrm>
            <a:off x="7404100" y="6550025"/>
            <a:ext cx="1677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i="1"/>
              <a:t>Ruppik et al. CROI 2011</a:t>
            </a:r>
          </a:p>
        </p:txBody>
      </p:sp>
      <p:grpSp>
        <p:nvGrpSpPr>
          <p:cNvPr id="30726" name="Group 10"/>
          <p:cNvGrpSpPr>
            <a:grpSpLocks/>
          </p:cNvGrpSpPr>
          <p:nvPr/>
        </p:nvGrpSpPr>
        <p:grpSpPr bwMode="auto">
          <a:xfrm>
            <a:off x="1747838" y="2566988"/>
            <a:ext cx="6481762" cy="3952875"/>
            <a:chOff x="295" y="1207"/>
            <a:chExt cx="4663" cy="2844"/>
          </a:xfrm>
        </p:grpSpPr>
        <p:pic>
          <p:nvPicPr>
            <p:cNvPr id="307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207"/>
              <a:ext cx="3418" cy="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 y="1344"/>
              <a:ext cx="1240"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Oval 8"/>
            <p:cNvSpPr>
              <a:spLocks noChangeArrowheads="1"/>
            </p:cNvSpPr>
            <p:nvPr/>
          </p:nvSpPr>
          <p:spPr bwMode="auto">
            <a:xfrm>
              <a:off x="1973" y="2115"/>
              <a:ext cx="624" cy="7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30727" name="ZoneTexte 2"/>
          <p:cNvSpPr txBox="1">
            <a:spLocks noChangeArrowheads="1"/>
          </p:cNvSpPr>
          <p:nvPr/>
        </p:nvSpPr>
        <p:spPr bwMode="auto">
          <a:xfrm>
            <a:off x="2060575" y="2201863"/>
            <a:ext cx="2509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i="1"/>
              <a:t>Cohorte Suisse (2005-2009)</a:t>
            </a:r>
          </a:p>
        </p:txBody>
      </p:sp>
      <p:sp>
        <p:nvSpPr>
          <p:cNvPr id="30728" name="ZoneTexte 3"/>
          <p:cNvSpPr txBox="1">
            <a:spLocks noChangeArrowheads="1"/>
          </p:cNvSpPr>
          <p:nvPr/>
        </p:nvSpPr>
        <p:spPr bwMode="auto">
          <a:xfrm>
            <a:off x="3014663" y="2933700"/>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bg1"/>
                </a:solidFill>
              </a:rPr>
              <a:t>16%</a:t>
            </a:r>
          </a:p>
        </p:txBody>
      </p:sp>
      <p:sp>
        <p:nvSpPr>
          <p:cNvPr id="30729" name="ZoneTexte 26"/>
          <p:cNvSpPr txBox="1">
            <a:spLocks noChangeArrowheads="1"/>
          </p:cNvSpPr>
          <p:nvPr/>
        </p:nvSpPr>
        <p:spPr bwMode="auto">
          <a:xfrm>
            <a:off x="2959100" y="3225800"/>
            <a:ext cx="53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19%</a:t>
            </a:r>
          </a:p>
          <a:p>
            <a:pPr algn="ctr" eaLnBrk="1" hangingPunct="1"/>
            <a:r>
              <a:rPr lang="fr-FR" sz="1200"/>
              <a:t>(2,8%</a:t>
            </a:r>
          </a:p>
          <a:p>
            <a:pPr algn="ctr" eaLnBrk="1" hangingPunct="1"/>
            <a:r>
              <a:rPr lang="fr-FR" sz="1200"/>
              <a:t> CHC)</a:t>
            </a:r>
          </a:p>
        </p:txBody>
      </p:sp>
      <p:sp>
        <p:nvSpPr>
          <p:cNvPr id="30730" name="ZoneTexte 27"/>
          <p:cNvSpPr txBox="1">
            <a:spLocks noChangeArrowheads="1"/>
          </p:cNvSpPr>
          <p:nvPr/>
        </p:nvSpPr>
        <p:spPr bwMode="auto">
          <a:xfrm>
            <a:off x="3027363" y="4178300"/>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bg1"/>
                </a:solidFill>
              </a:rPr>
              <a:t>15%</a:t>
            </a:r>
          </a:p>
        </p:txBody>
      </p:sp>
      <p:sp>
        <p:nvSpPr>
          <p:cNvPr id="2" name="ZoneTexte 1"/>
          <p:cNvSpPr txBox="1">
            <a:spLocks noChangeArrowheads="1"/>
          </p:cNvSpPr>
          <p:nvPr/>
        </p:nvSpPr>
        <p:spPr bwMode="auto">
          <a:xfrm>
            <a:off x="5911850" y="1530350"/>
            <a:ext cx="1492250" cy="646113"/>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dépendantes </a:t>
            </a:r>
          </a:p>
          <a:p>
            <a:pPr eaLnBrk="1" hangingPunct="1"/>
            <a:r>
              <a:rPr lang="fr-FR" sz="1800"/>
              <a:t>du statut VHC</a:t>
            </a:r>
          </a:p>
        </p:txBody>
      </p:sp>
      <p:sp>
        <p:nvSpPr>
          <p:cNvPr id="30732" name="ZoneTexte 2"/>
          <p:cNvSpPr txBox="1">
            <a:spLocks noChangeArrowheads="1"/>
          </p:cNvSpPr>
          <p:nvPr/>
        </p:nvSpPr>
        <p:spPr bwMode="auto">
          <a:xfrm>
            <a:off x="5168900" y="5872163"/>
            <a:ext cx="11938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600" b="1"/>
              <a:t>HCV -</a:t>
            </a:r>
          </a:p>
        </p:txBody>
      </p:sp>
      <p:sp>
        <p:nvSpPr>
          <p:cNvPr id="30733" name="ZoneTexte 27"/>
          <p:cNvSpPr txBox="1">
            <a:spLocks noChangeArrowheads="1"/>
          </p:cNvSpPr>
          <p:nvPr/>
        </p:nvSpPr>
        <p:spPr bwMode="auto">
          <a:xfrm>
            <a:off x="4271963" y="4181475"/>
            <a:ext cx="49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bg1"/>
                </a:solidFill>
              </a:rPr>
              <a:t>27%</a:t>
            </a:r>
          </a:p>
        </p:txBody>
      </p:sp>
      <p:sp>
        <p:nvSpPr>
          <p:cNvPr id="30734" name="ZoneTexte 27"/>
          <p:cNvSpPr txBox="1">
            <a:spLocks noChangeArrowheads="1"/>
          </p:cNvSpPr>
          <p:nvPr/>
        </p:nvSpPr>
        <p:spPr bwMode="auto">
          <a:xfrm>
            <a:off x="5516563" y="4197350"/>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bg1"/>
                </a:solidFill>
              </a:rPr>
              <a:t>5%</a:t>
            </a:r>
          </a:p>
        </p:txBody>
      </p:sp>
      <p:sp>
        <p:nvSpPr>
          <p:cNvPr id="30735" name="ZoneTexte 3"/>
          <p:cNvSpPr txBox="1">
            <a:spLocks noChangeArrowheads="1"/>
          </p:cNvSpPr>
          <p:nvPr/>
        </p:nvSpPr>
        <p:spPr bwMode="auto">
          <a:xfrm>
            <a:off x="5919788" y="61722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fr-FR" sz="1800"/>
          </a:p>
        </p:txBody>
      </p:sp>
      <p:sp>
        <p:nvSpPr>
          <p:cNvPr id="5" name="Rectangle 4"/>
          <p:cNvSpPr/>
          <p:nvPr/>
        </p:nvSpPr>
        <p:spPr>
          <a:xfrm>
            <a:off x="3027363" y="6210300"/>
            <a:ext cx="3078162" cy="3317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oneTexte 2"/>
          <p:cNvSpPr txBox="1">
            <a:spLocks noChangeArrowheads="1"/>
          </p:cNvSpPr>
          <p:nvPr/>
        </p:nvSpPr>
        <p:spPr bwMode="auto">
          <a:xfrm>
            <a:off x="1130300" y="1581150"/>
            <a:ext cx="530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a:t>Mortalité d</a:t>
            </a:r>
            <a:r>
              <a:rPr lang="fr-FR" altLang="fr-FR" sz="2000"/>
              <a:t>’</a:t>
            </a:r>
            <a:r>
              <a:rPr lang="fr-FR" sz="2000"/>
              <a:t>origine hépatique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2772" name="ZoneTexte 2"/>
          <p:cNvSpPr txBox="1">
            <a:spLocks noChangeArrowheads="1"/>
          </p:cNvSpPr>
          <p:nvPr/>
        </p:nvSpPr>
        <p:spPr bwMode="auto">
          <a:xfrm>
            <a:off x="1089025" y="332656"/>
            <a:ext cx="6911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dirty="0">
                <a:solidFill>
                  <a:srgbClr val="FF0000"/>
                </a:solidFill>
                <a:latin typeface="Arial" pitchFamily="34" charset="0"/>
              </a:rPr>
              <a:t>Facteurs associés </a:t>
            </a:r>
            <a:r>
              <a:rPr lang="fr-FR" sz="2800" dirty="0" smtClean="0">
                <a:solidFill>
                  <a:srgbClr val="FF0000"/>
                </a:solidFill>
                <a:latin typeface="Arial" pitchFamily="34" charset="0"/>
              </a:rPr>
              <a:t/>
            </a:r>
            <a:br>
              <a:rPr lang="fr-FR" sz="2800" dirty="0" smtClean="0">
                <a:solidFill>
                  <a:srgbClr val="FF0000"/>
                </a:solidFill>
                <a:latin typeface="Arial" pitchFamily="34" charset="0"/>
              </a:rPr>
            </a:br>
            <a:r>
              <a:rPr lang="fr-FR" sz="2800" dirty="0" smtClean="0">
                <a:solidFill>
                  <a:srgbClr val="FF0000"/>
                </a:solidFill>
                <a:latin typeface="Arial" pitchFamily="34" charset="0"/>
              </a:rPr>
              <a:t>à </a:t>
            </a:r>
            <a:r>
              <a:rPr lang="fr-FR" sz="2800" dirty="0">
                <a:solidFill>
                  <a:srgbClr val="FF0000"/>
                </a:solidFill>
                <a:latin typeface="Arial" pitchFamily="34" charset="0"/>
              </a:rPr>
              <a:t>la fibrose hépatique et son évolution</a:t>
            </a:r>
          </a:p>
        </p:txBody>
      </p:sp>
      <p:sp>
        <p:nvSpPr>
          <p:cNvPr id="2" name="ZoneTexte 1"/>
          <p:cNvSpPr txBox="1">
            <a:spLocks noChangeArrowheads="1"/>
          </p:cNvSpPr>
          <p:nvPr/>
        </p:nvSpPr>
        <p:spPr bwMode="auto">
          <a:xfrm>
            <a:off x="4762500" y="1401763"/>
            <a:ext cx="3695700" cy="646112"/>
          </a:xfrm>
          <a:prstGeom prst="rect">
            <a:avLst/>
          </a:prstGeom>
          <a:solidFill>
            <a:srgbClr val="FDEADA"/>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Population VIH : 3</a:t>
            </a:r>
            <a:r>
              <a:rPr lang="fr-FR" sz="1800" baseline="30000"/>
              <a:t>ème</a:t>
            </a:r>
            <a:r>
              <a:rPr lang="fr-FR" sz="1800"/>
              <a:t> cause DC </a:t>
            </a:r>
          </a:p>
          <a:p>
            <a:pPr eaLnBrk="1" hangingPunct="1"/>
            <a:r>
              <a:rPr lang="fr-FR" sz="1800"/>
              <a:t>• Population VIH-VHC : 1</a:t>
            </a:r>
            <a:r>
              <a:rPr lang="fr-FR" sz="1800" baseline="30000"/>
              <a:t>ère</a:t>
            </a:r>
            <a:r>
              <a:rPr lang="fr-FR" sz="1800"/>
              <a:t> cause DC</a:t>
            </a:r>
          </a:p>
        </p:txBody>
      </p:sp>
      <p:sp>
        <p:nvSpPr>
          <p:cNvPr id="7" name="ZoneTexte 6"/>
          <p:cNvSpPr txBox="1">
            <a:spLocks noChangeArrowheads="1"/>
          </p:cNvSpPr>
          <p:nvPr/>
        </p:nvSpPr>
        <p:spPr bwMode="auto">
          <a:xfrm>
            <a:off x="1571625" y="5772150"/>
            <a:ext cx="5324475" cy="585788"/>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Patients cirrhotiques : &gt; 50% DC liés au VHC</a:t>
            </a:r>
          </a:p>
          <a:p>
            <a:pPr eaLnBrk="1" hangingPunct="1"/>
            <a:r>
              <a:rPr lang="fr-FR" sz="1600"/>
              <a:t>Patients non cirrhotiques : 60% DC non liés au VHC ni au VIH</a:t>
            </a:r>
          </a:p>
        </p:txBody>
      </p:sp>
      <p:sp>
        <p:nvSpPr>
          <p:cNvPr id="32775" name="ZoneTexte 2"/>
          <p:cNvSpPr txBox="1">
            <a:spLocks noChangeArrowheads="1"/>
          </p:cNvSpPr>
          <p:nvPr/>
        </p:nvSpPr>
        <p:spPr bwMode="auto">
          <a:xfrm>
            <a:off x="5065713" y="6524625"/>
            <a:ext cx="4016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i="1"/>
              <a:t>Etude Mortavic 2010 / Cohorte HepaVIH 2012</a:t>
            </a:r>
          </a:p>
        </p:txBody>
      </p:sp>
      <p:grpSp>
        <p:nvGrpSpPr>
          <p:cNvPr id="32776" name="Grouper 3"/>
          <p:cNvGrpSpPr>
            <a:grpSpLocks/>
          </p:cNvGrpSpPr>
          <p:nvPr/>
        </p:nvGrpSpPr>
        <p:grpSpPr bwMode="auto">
          <a:xfrm>
            <a:off x="515938" y="2759075"/>
            <a:ext cx="5440362" cy="2686050"/>
            <a:chOff x="1089025" y="2178734"/>
            <a:chExt cx="5441156" cy="2685366"/>
          </a:xfrm>
        </p:grpSpPr>
        <p:graphicFrame>
          <p:nvGraphicFramePr>
            <p:cNvPr id="32793" name="Espace réservé du contenu 3"/>
            <p:cNvGraphicFramePr>
              <a:graphicFrameLocks/>
            </p:cNvGraphicFramePr>
            <p:nvPr/>
          </p:nvGraphicFramePr>
          <p:xfrm>
            <a:off x="1038225" y="2127934"/>
            <a:ext cx="5451475" cy="2786966"/>
          </p:xfrm>
          <a:graphic>
            <a:graphicData uri="http://schemas.openxmlformats.org/presentationml/2006/ole">
              <mc:AlternateContent xmlns:mc="http://schemas.openxmlformats.org/markup-compatibility/2006">
                <mc:Choice xmlns:v="urn:schemas-microsoft-com:vml" Requires="v">
                  <p:oleObj spid="_x0000_s32800" name="Graphique" r:id="rId3" imgW="5449374" imgH="2785642" progId="Excel.Chart.8">
                    <p:embed/>
                  </p:oleObj>
                </mc:Choice>
                <mc:Fallback>
                  <p:oleObj name="Graphique" r:id="rId3" imgW="5449374" imgH="2785642" progId="Excel.Chart.8">
                    <p:embed/>
                    <p:pic>
                      <p:nvPicPr>
                        <p:cNvPr id="0" name="Espace réservé du contenu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2127934"/>
                          <a:ext cx="5451475" cy="27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94" name="ZoneTexte 7"/>
            <p:cNvSpPr txBox="1">
              <a:spLocks noChangeArrowheads="1"/>
            </p:cNvSpPr>
            <p:nvPr/>
          </p:nvSpPr>
          <p:spPr bwMode="auto">
            <a:xfrm>
              <a:off x="5814218" y="2216834"/>
              <a:ext cx="715963" cy="238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lnSpc>
                  <a:spcPct val="65000"/>
                </a:lnSpc>
              </a:pPr>
              <a:r>
                <a:rPr lang="en-US" sz="1200">
                  <a:solidFill>
                    <a:srgbClr val="000000"/>
                  </a:solidFill>
                </a:rPr>
                <a:t>43 %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12 %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8 %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5 %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4 %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4 %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4 %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2 %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6 %</a:t>
              </a:r>
            </a:p>
            <a:p>
              <a:pPr algn="r" eaLnBrk="1" hangingPunct="1">
                <a:lnSpc>
                  <a:spcPct val="65000"/>
                </a:lnSpc>
              </a:pPr>
              <a:endParaRPr lang="en-US" sz="1200">
                <a:solidFill>
                  <a:srgbClr val="000000"/>
                </a:solidFill>
              </a:endParaRPr>
            </a:p>
            <a:p>
              <a:pPr algn="r" eaLnBrk="1" hangingPunct="1">
                <a:lnSpc>
                  <a:spcPct val="65000"/>
                </a:lnSpc>
              </a:pPr>
              <a:r>
                <a:rPr lang="en-US" sz="1200">
                  <a:solidFill>
                    <a:srgbClr val="000000"/>
                  </a:solidFill>
                </a:rPr>
                <a:t>7 %</a:t>
              </a:r>
            </a:p>
          </p:txBody>
        </p:sp>
      </p:grpSp>
      <p:sp>
        <p:nvSpPr>
          <p:cNvPr id="32777" name="ZoneTexte 4"/>
          <p:cNvSpPr txBox="1">
            <a:spLocks noChangeArrowheads="1"/>
          </p:cNvSpPr>
          <p:nvPr/>
        </p:nvSpPr>
        <p:spPr bwMode="auto">
          <a:xfrm>
            <a:off x="1978025" y="2274888"/>
            <a:ext cx="461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Causes de DC chez les patients VIH-VHC en France</a:t>
            </a:r>
          </a:p>
        </p:txBody>
      </p:sp>
      <p:sp>
        <p:nvSpPr>
          <p:cNvPr id="6" name="Ellipse 5"/>
          <p:cNvSpPr>
            <a:spLocks noChangeArrowheads="1"/>
          </p:cNvSpPr>
          <p:nvPr/>
        </p:nvSpPr>
        <p:spPr bwMode="auto">
          <a:xfrm>
            <a:off x="5435600" y="2725738"/>
            <a:ext cx="546100" cy="309562"/>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graphicFrame>
        <p:nvGraphicFramePr>
          <p:cNvPr id="32779" name="Espace réservé du contenu 3"/>
          <p:cNvGraphicFramePr>
            <a:graphicFrameLocks/>
          </p:cNvGraphicFramePr>
          <p:nvPr/>
        </p:nvGraphicFramePr>
        <p:xfrm>
          <a:off x="6769100" y="2519363"/>
          <a:ext cx="2044700" cy="885825"/>
        </p:xfrm>
        <a:graphic>
          <a:graphicData uri="http://schemas.openxmlformats.org/presentationml/2006/ole">
            <mc:AlternateContent xmlns:mc="http://schemas.openxmlformats.org/markup-compatibility/2006">
              <mc:Choice xmlns:v="urn:schemas-microsoft-com:vml" Requires="v">
                <p:oleObj spid="_x0000_s32801" name="Graphique" r:id="rId6" imgW="9842500" imgH="4254500" progId="Excel.Chart.8">
                  <p:embed/>
                </p:oleObj>
              </mc:Choice>
              <mc:Fallback>
                <p:oleObj name="Graphique" r:id="rId6" imgW="9842500" imgH="4254500" progId="Excel.Chart.8">
                  <p:embed/>
                  <p:pic>
                    <p:nvPicPr>
                      <p:cNvPr id="0" name="Espace réservé du contenu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9100" y="2519363"/>
                        <a:ext cx="20447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Connecteur droit 10"/>
          <p:cNvCxnSpPr>
            <a:cxnSpLocks noChangeShapeType="1"/>
            <a:stCxn id="6" idx="7"/>
          </p:cNvCxnSpPr>
          <p:nvPr/>
        </p:nvCxnSpPr>
        <p:spPr bwMode="auto">
          <a:xfrm flipV="1">
            <a:off x="5902325" y="2519363"/>
            <a:ext cx="1171575" cy="252412"/>
          </a:xfrm>
          <a:prstGeom prst="line">
            <a:avLst/>
          </a:prstGeom>
          <a:noFill/>
          <a:ln w="25400">
            <a:solidFill>
              <a:srgbClr val="C0504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Connecteur droit 15"/>
          <p:cNvCxnSpPr>
            <a:cxnSpLocks noChangeShapeType="1"/>
            <a:stCxn id="6" idx="5"/>
          </p:cNvCxnSpPr>
          <p:nvPr/>
        </p:nvCxnSpPr>
        <p:spPr bwMode="auto">
          <a:xfrm>
            <a:off x="5902325" y="2989263"/>
            <a:ext cx="1171575" cy="274637"/>
          </a:xfrm>
          <a:prstGeom prst="line">
            <a:avLst/>
          </a:prstGeom>
          <a:noFill/>
          <a:ln w="25400">
            <a:solidFill>
              <a:srgbClr val="C0504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7137400" y="3568700"/>
            <a:ext cx="165100" cy="127000"/>
          </a:xfrm>
          <a:prstGeom prst="rect">
            <a:avLst/>
          </a:prstGeom>
          <a:solidFill>
            <a:srgbClr val="17375E"/>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1" name="Rectangle 20"/>
          <p:cNvSpPr>
            <a:spLocks noChangeArrowheads="1"/>
          </p:cNvSpPr>
          <p:nvPr/>
        </p:nvSpPr>
        <p:spPr bwMode="auto">
          <a:xfrm>
            <a:off x="7137400" y="3721100"/>
            <a:ext cx="165100" cy="127000"/>
          </a:xfrm>
          <a:prstGeom prst="rect">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2" name="Rectangle 21"/>
          <p:cNvSpPr>
            <a:spLocks noChangeArrowheads="1"/>
          </p:cNvSpPr>
          <p:nvPr/>
        </p:nvSpPr>
        <p:spPr bwMode="auto">
          <a:xfrm>
            <a:off x="7137400" y="3873500"/>
            <a:ext cx="165100" cy="127000"/>
          </a:xfrm>
          <a:prstGeom prst="rect">
            <a:avLst/>
          </a:prstGeom>
          <a:solidFill>
            <a:srgbClr val="C6D9F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32785" name="ZoneTexte 18"/>
          <p:cNvSpPr txBox="1">
            <a:spLocks noChangeArrowheads="1"/>
          </p:cNvSpPr>
          <p:nvPr/>
        </p:nvSpPr>
        <p:spPr bwMode="auto">
          <a:xfrm>
            <a:off x="7315200" y="3530600"/>
            <a:ext cx="1651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100"/>
              <a:t>Décompensation</a:t>
            </a:r>
          </a:p>
          <a:p>
            <a:pPr eaLnBrk="1" hangingPunct="1">
              <a:lnSpc>
                <a:spcPct val="80000"/>
              </a:lnSpc>
            </a:pPr>
            <a:r>
              <a:rPr lang="fr-FR" sz="1100"/>
              <a:t>CHC</a:t>
            </a:r>
          </a:p>
          <a:p>
            <a:pPr eaLnBrk="1" hangingPunct="1">
              <a:lnSpc>
                <a:spcPct val="80000"/>
              </a:lnSpc>
            </a:pPr>
            <a:r>
              <a:rPr lang="fr-FR" sz="1100"/>
              <a:t>Post-transplantation</a:t>
            </a:r>
            <a:endParaRPr lang="fr-FR" sz="1200"/>
          </a:p>
        </p:txBody>
      </p:sp>
      <p:sp>
        <p:nvSpPr>
          <p:cNvPr id="23" name="Titre 1"/>
          <p:cNvSpPr txBox="1">
            <a:spLocks/>
          </p:cNvSpPr>
          <p:nvPr/>
        </p:nvSpPr>
        <p:spPr bwMode="auto">
          <a:xfrm>
            <a:off x="3740150" y="3771900"/>
            <a:ext cx="1325563" cy="720725"/>
          </a:xfrm>
          <a:prstGeom prst="rect">
            <a:avLst/>
          </a:prstGeom>
          <a:noFill/>
          <a:ln w="9525">
            <a:noFill/>
            <a:miter lim="800000"/>
            <a:headEnd/>
            <a:tailEnd/>
          </a:ln>
          <a:effectLst/>
        </p:spPr>
        <p:txBody>
          <a:bodyPr anchor="ctr"/>
          <a:lstStyle/>
          <a:p>
            <a:pPr algn="ctr" eaLnBrk="0" hangingPunct="0">
              <a:defRPr/>
            </a:pPr>
            <a:r>
              <a:rPr lang="fr-FR" sz="1400" kern="0" dirty="0">
                <a:latin typeface="+mj-lt"/>
                <a:ea typeface="+mj-ea"/>
                <a:cs typeface="+mj-cs"/>
              </a:rPr>
              <a:t>N= 68</a:t>
            </a:r>
          </a:p>
          <a:p>
            <a:pPr algn="ctr" eaLnBrk="0" hangingPunct="0">
              <a:defRPr/>
            </a:pPr>
            <a:r>
              <a:rPr lang="fr-FR" sz="1400" kern="0" dirty="0">
                <a:latin typeface="+mj-lt"/>
                <a:ea typeface="+mj-ea"/>
                <a:cs typeface="+mj-cs"/>
              </a:rPr>
              <a:t>2006-2011</a:t>
            </a:r>
          </a:p>
        </p:txBody>
      </p:sp>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a:spLocks noChangeArrowheads="1"/>
          </p:cNvSpPr>
          <p:nvPr/>
        </p:nvSpPr>
        <p:spPr bwMode="auto">
          <a:xfrm>
            <a:off x="3454400" y="2946400"/>
            <a:ext cx="2997200" cy="1181100"/>
          </a:xfrm>
          <a:prstGeom prst="ellipse">
            <a:avLst/>
          </a:prstGeom>
          <a:solidFill>
            <a:srgbClr val="F2DCDB"/>
          </a:solidFill>
          <a:ln w="9525">
            <a:solidFill>
              <a:schemeClr val="accent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33794" name="ZoneTexte 2"/>
          <p:cNvSpPr txBox="1">
            <a:spLocks noChangeArrowheads="1"/>
          </p:cNvSpPr>
          <p:nvPr/>
        </p:nvSpPr>
        <p:spPr bwMode="auto">
          <a:xfrm>
            <a:off x="1030288" y="2728913"/>
            <a:ext cx="13096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Tt anti VHC</a:t>
            </a:r>
            <a:r>
              <a:rPr lang="fr-FR" sz="1600"/>
              <a:t>	</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3797" name="ZoneTexte 2"/>
          <p:cNvSpPr txBox="1">
            <a:spLocks noChangeArrowheads="1"/>
          </p:cNvSpPr>
          <p:nvPr/>
        </p:nvSpPr>
        <p:spPr bwMode="auto">
          <a:xfrm>
            <a:off x="1089025" y="260648"/>
            <a:ext cx="7724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Impact du VHC, du VIH </a:t>
            </a:r>
            <a:r>
              <a:rPr lang="fr-FR" dirty="0" smtClean="0">
                <a:solidFill>
                  <a:srgbClr val="FF0000"/>
                </a:solidFill>
                <a:latin typeface="Arial" pitchFamily="34" charset="0"/>
              </a:rPr>
              <a:t/>
            </a:r>
            <a:br>
              <a:rPr lang="fr-FR" dirty="0" smtClean="0">
                <a:solidFill>
                  <a:srgbClr val="FF0000"/>
                </a:solidFill>
                <a:latin typeface="Arial" pitchFamily="34" charset="0"/>
              </a:rPr>
            </a:br>
            <a:r>
              <a:rPr lang="fr-FR" dirty="0" smtClean="0">
                <a:solidFill>
                  <a:srgbClr val="FF0000"/>
                </a:solidFill>
                <a:latin typeface="Arial" pitchFamily="34" charset="0"/>
              </a:rPr>
              <a:t>et </a:t>
            </a:r>
            <a:r>
              <a:rPr lang="fr-FR" dirty="0">
                <a:solidFill>
                  <a:srgbClr val="FF0000"/>
                </a:solidFill>
                <a:latin typeface="Arial" pitchFamily="34" charset="0"/>
              </a:rPr>
              <a:t>de leurs traitements </a:t>
            </a:r>
            <a:r>
              <a:rPr lang="fr-FR" dirty="0" smtClean="0">
                <a:solidFill>
                  <a:srgbClr val="FF0000"/>
                </a:solidFill>
                <a:latin typeface="Arial" pitchFamily="34" charset="0"/>
              </a:rPr>
              <a:t/>
            </a:r>
            <a:br>
              <a:rPr lang="fr-FR" dirty="0" smtClean="0">
                <a:solidFill>
                  <a:srgbClr val="FF0000"/>
                </a:solidFill>
                <a:latin typeface="Arial" pitchFamily="34" charset="0"/>
              </a:rPr>
            </a:br>
            <a:r>
              <a:rPr lang="fr-FR" dirty="0" smtClean="0">
                <a:solidFill>
                  <a:srgbClr val="FF0000"/>
                </a:solidFill>
                <a:latin typeface="Arial" pitchFamily="34" charset="0"/>
              </a:rPr>
              <a:t>sur </a:t>
            </a:r>
            <a:r>
              <a:rPr lang="fr-FR" dirty="0">
                <a:solidFill>
                  <a:srgbClr val="FF0000"/>
                </a:solidFill>
                <a:latin typeface="Arial" pitchFamily="34" charset="0"/>
              </a:rPr>
              <a:t>l</a:t>
            </a:r>
            <a:r>
              <a:rPr lang="fr-FR" altLang="fr-FR" dirty="0">
                <a:solidFill>
                  <a:srgbClr val="FF0000"/>
                </a:solidFill>
                <a:latin typeface="Arial" pitchFamily="34" charset="0"/>
              </a:rPr>
              <a:t>’</a:t>
            </a:r>
            <a:r>
              <a:rPr lang="fr-FR" dirty="0">
                <a:solidFill>
                  <a:srgbClr val="FF0000"/>
                </a:solidFill>
                <a:latin typeface="Arial" pitchFamily="34" charset="0"/>
              </a:rPr>
              <a:t>inflammation chronique</a:t>
            </a:r>
          </a:p>
        </p:txBody>
      </p:sp>
      <p:sp>
        <p:nvSpPr>
          <p:cNvPr id="33798" name="ZoneTexte 2"/>
          <p:cNvSpPr txBox="1">
            <a:spLocks noChangeArrowheads="1"/>
          </p:cNvSpPr>
          <p:nvPr/>
        </p:nvSpPr>
        <p:spPr bwMode="auto">
          <a:xfrm>
            <a:off x="7235825" y="2746375"/>
            <a:ext cx="14351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Tt anti VIH</a:t>
            </a:r>
            <a:r>
              <a:rPr lang="fr-FR" sz="1600"/>
              <a:t>	</a:t>
            </a:r>
          </a:p>
        </p:txBody>
      </p:sp>
      <p:sp>
        <p:nvSpPr>
          <p:cNvPr id="34826" name="ZoneTexte 4"/>
          <p:cNvSpPr txBox="1">
            <a:spLocks noChangeArrowheads="1"/>
          </p:cNvSpPr>
          <p:nvPr/>
        </p:nvSpPr>
        <p:spPr bwMode="auto">
          <a:xfrm>
            <a:off x="2768600" y="6096000"/>
            <a:ext cx="4635500" cy="584200"/>
          </a:xfrm>
          <a:prstGeom prst="rect">
            <a:avLst/>
          </a:prstGeom>
          <a:solidFill>
            <a:srgbClr val="D9D9D9"/>
          </a:solidFill>
          <a:ln>
            <a:noFill/>
          </a:ln>
          <a:effectLst>
            <a:outerShdw blurRad="50800" dist="38100" dir="5400000" algn="t"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Risque évolution vers cirrhose &gt; mono-infectés VHC</a:t>
            </a:r>
          </a:p>
          <a:p>
            <a:pPr eaLnBrk="1" hangingPunct="1"/>
            <a:r>
              <a:rPr lang="fr-FR" sz="1600"/>
              <a:t>Pré-cART : x 2,49	</a:t>
            </a:r>
            <a:r>
              <a:rPr lang="fr-FR" sz="1600">
                <a:sym typeface="Wingdings" pitchFamily="2" charset="2"/>
              </a:rPr>
              <a:t></a:t>
            </a:r>
            <a:r>
              <a:rPr lang="fr-FR" sz="1600"/>
              <a:t>	cART : x 1,72</a:t>
            </a:r>
          </a:p>
        </p:txBody>
      </p:sp>
      <p:sp>
        <p:nvSpPr>
          <p:cNvPr id="33800" name="ZoneTexte 3"/>
          <p:cNvSpPr txBox="1">
            <a:spLocks noChangeArrowheads="1"/>
          </p:cNvSpPr>
          <p:nvPr/>
        </p:nvSpPr>
        <p:spPr bwMode="auto">
          <a:xfrm>
            <a:off x="4062413" y="1708150"/>
            <a:ext cx="135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Traitements</a:t>
            </a:r>
          </a:p>
        </p:txBody>
      </p:sp>
      <p:sp>
        <p:nvSpPr>
          <p:cNvPr id="6" name="ZoneTexte 5"/>
          <p:cNvSpPr txBox="1"/>
          <p:nvPr/>
        </p:nvSpPr>
        <p:spPr>
          <a:xfrm>
            <a:off x="949325" y="4832350"/>
            <a:ext cx="2262188" cy="831850"/>
          </a:xfrm>
          <a:prstGeom prst="rect">
            <a:avLst/>
          </a:prstGeom>
          <a:noFill/>
        </p:spPr>
        <p:txBody>
          <a:bodyPr wrap="none">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 typeface="Wingdings" pitchFamily="2" charset="2"/>
              <a:buChar char="î"/>
            </a:pPr>
            <a:r>
              <a:rPr lang="fr-FR" sz="1600">
                <a:sym typeface="Wingdings" pitchFamily="2" charset="2"/>
              </a:rPr>
              <a:t>Activation immune</a:t>
            </a:r>
          </a:p>
          <a:p>
            <a:pPr eaLnBrk="1" hangingPunct="1">
              <a:buFont typeface="Wingdings" pitchFamily="2" charset="2"/>
              <a:buChar char="î"/>
            </a:pPr>
            <a:r>
              <a:rPr lang="fr-FR" sz="1600">
                <a:sym typeface="Wingdings" pitchFamily="2" charset="2"/>
              </a:rPr>
              <a:t>Activation marqueurs </a:t>
            </a:r>
          </a:p>
          <a:p>
            <a:pPr eaLnBrk="1" hangingPunct="1"/>
            <a:r>
              <a:rPr lang="fr-FR" sz="1600">
                <a:sym typeface="Wingdings" pitchFamily="2" charset="2"/>
              </a:rPr>
              <a:t>      cellules endothéliales</a:t>
            </a:r>
            <a:endParaRPr lang="fr-FR" sz="1600"/>
          </a:p>
        </p:txBody>
      </p:sp>
      <p:sp>
        <p:nvSpPr>
          <p:cNvPr id="33802" name="ZoneTexte 17"/>
          <p:cNvSpPr txBox="1">
            <a:spLocks noChangeArrowheads="1"/>
          </p:cNvSpPr>
          <p:nvPr/>
        </p:nvSpPr>
        <p:spPr bwMode="auto">
          <a:xfrm>
            <a:off x="6791325" y="4832350"/>
            <a:ext cx="2162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sym typeface="Wingdings" pitchFamily="2" charset="2"/>
              </a:rPr>
              <a:t>Restauration immune</a:t>
            </a:r>
          </a:p>
          <a:p>
            <a:pPr eaLnBrk="1" hangingPunct="1"/>
            <a:r>
              <a:rPr lang="fr-FR" sz="1600">
                <a:sym typeface="Wingdings" pitchFamily="2" charset="2"/>
              </a:rPr>
              <a:t>Contrôle VIH</a:t>
            </a:r>
          </a:p>
          <a:p>
            <a:pPr eaLnBrk="1" hangingPunct="1"/>
            <a:r>
              <a:rPr lang="fr-FR" sz="1600">
                <a:sym typeface="Wingdings" pitchFamily="2" charset="2"/>
              </a:rPr>
              <a:t>Moindre hépatotoxicité </a:t>
            </a:r>
          </a:p>
          <a:p>
            <a:pPr eaLnBrk="1" hangingPunct="1"/>
            <a:r>
              <a:rPr lang="fr-FR" sz="1600">
                <a:sym typeface="Wingdings" pitchFamily="2" charset="2"/>
              </a:rPr>
              <a:t>   ARV récents</a:t>
            </a:r>
          </a:p>
        </p:txBody>
      </p:sp>
      <p:sp>
        <p:nvSpPr>
          <p:cNvPr id="33803" name="ZoneTexte 6"/>
          <p:cNvSpPr txBox="1">
            <a:spLocks noChangeArrowheads="1"/>
          </p:cNvSpPr>
          <p:nvPr/>
        </p:nvSpPr>
        <p:spPr bwMode="auto">
          <a:xfrm>
            <a:off x="4176713" y="2755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fr-FR" sz="1800"/>
          </a:p>
        </p:txBody>
      </p:sp>
      <p:sp>
        <p:nvSpPr>
          <p:cNvPr id="33804" name="ZoneTexte 18"/>
          <p:cNvSpPr txBox="1">
            <a:spLocks noChangeArrowheads="1"/>
          </p:cNvSpPr>
          <p:nvPr/>
        </p:nvSpPr>
        <p:spPr bwMode="auto">
          <a:xfrm>
            <a:off x="3741738" y="3106738"/>
            <a:ext cx="2479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 typeface="Wingdings" pitchFamily="2" charset="2"/>
              <a:buChar char="î"/>
            </a:pPr>
            <a:r>
              <a:rPr lang="fr-FR" sz="1600">
                <a:sym typeface="Wingdings" pitchFamily="2" charset="2"/>
              </a:rPr>
              <a:t>Inflammation hépatique</a:t>
            </a:r>
          </a:p>
          <a:p>
            <a:pPr eaLnBrk="1" hangingPunct="1">
              <a:buFont typeface="Wingdings" pitchFamily="2" charset="2"/>
              <a:buChar char="î"/>
            </a:pPr>
            <a:r>
              <a:rPr lang="fr-FR" sz="1600">
                <a:sym typeface="Wingdings" pitchFamily="2" charset="2"/>
              </a:rPr>
              <a:t>Vitesse de fibrose</a:t>
            </a:r>
          </a:p>
          <a:p>
            <a:pPr eaLnBrk="1" hangingPunct="1">
              <a:buFont typeface="Wingdings" pitchFamily="2" charset="2"/>
              <a:buChar char="î"/>
            </a:pPr>
            <a:r>
              <a:rPr lang="fr-FR" sz="1600">
                <a:sym typeface="Wingdings" pitchFamily="2" charset="2"/>
              </a:rPr>
              <a:t>Mortalité hépatique</a:t>
            </a:r>
            <a:endParaRPr lang="fr-FR" sz="1600"/>
          </a:p>
        </p:txBody>
      </p:sp>
      <p:cxnSp>
        <p:nvCxnSpPr>
          <p:cNvPr id="10" name="Connecteur droit avec flèche 9"/>
          <p:cNvCxnSpPr>
            <a:cxnSpLocks noChangeShapeType="1"/>
            <a:stCxn id="33800" idx="2"/>
          </p:cNvCxnSpPr>
          <p:nvPr/>
        </p:nvCxnSpPr>
        <p:spPr bwMode="auto">
          <a:xfrm flipH="1">
            <a:off x="2078038" y="2078038"/>
            <a:ext cx="2660650" cy="5873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onnecteur droit avec flèche 14"/>
          <p:cNvCxnSpPr>
            <a:cxnSpLocks noChangeShapeType="1"/>
            <a:stCxn id="33800" idx="2"/>
          </p:cNvCxnSpPr>
          <p:nvPr/>
        </p:nvCxnSpPr>
        <p:spPr bwMode="auto">
          <a:xfrm>
            <a:off x="4738688" y="2078038"/>
            <a:ext cx="2779712" cy="5794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onnecteur droit avec flèche 19"/>
          <p:cNvCxnSpPr>
            <a:cxnSpLocks noChangeShapeType="1"/>
          </p:cNvCxnSpPr>
          <p:nvPr/>
        </p:nvCxnSpPr>
        <p:spPr bwMode="auto">
          <a:xfrm flipH="1">
            <a:off x="1625600" y="3168650"/>
            <a:ext cx="12700" cy="16446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flipH="1">
            <a:off x="7848600" y="3168650"/>
            <a:ext cx="12700" cy="15906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Flèche vers la droite 20"/>
          <p:cNvSpPr>
            <a:spLocks noChangeArrowheads="1"/>
          </p:cNvSpPr>
          <p:nvPr/>
        </p:nvSpPr>
        <p:spPr bwMode="auto">
          <a:xfrm rot="-2359057">
            <a:off x="3219450" y="4722813"/>
            <a:ext cx="1462088" cy="180975"/>
          </a:xfrm>
          <a:prstGeom prst="rightArrow">
            <a:avLst>
              <a:gd name="adj1" fmla="val 50000"/>
              <a:gd name="adj2" fmla="val 50007"/>
            </a:avLst>
          </a:prstGeom>
          <a:solidFill>
            <a:srgbClr val="F2DCDB"/>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9" name="Flèche vers la droite 28"/>
          <p:cNvSpPr>
            <a:spLocks noChangeArrowheads="1"/>
          </p:cNvSpPr>
          <p:nvPr/>
        </p:nvSpPr>
        <p:spPr bwMode="auto">
          <a:xfrm rot="-8673466">
            <a:off x="5330825" y="4722813"/>
            <a:ext cx="1462088" cy="180975"/>
          </a:xfrm>
          <a:prstGeom prst="rightArrow">
            <a:avLst>
              <a:gd name="adj1" fmla="val 50000"/>
              <a:gd name="adj2" fmla="val 50007"/>
            </a:avLst>
          </a:prstGeom>
          <a:solidFill>
            <a:srgbClr val="F2DCDB"/>
          </a:solidFill>
          <a:ln w="9525">
            <a:solidFill>
              <a:srgbClr val="4F81BD"/>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4819" name="ZoneTexte 2"/>
          <p:cNvSpPr txBox="1">
            <a:spLocks noChangeArrowheads="1"/>
          </p:cNvSpPr>
          <p:nvPr/>
        </p:nvSpPr>
        <p:spPr bwMode="auto">
          <a:xfrm>
            <a:off x="1089025" y="332656"/>
            <a:ext cx="772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Evaluation de la fibrose</a:t>
            </a:r>
          </a:p>
        </p:txBody>
      </p:sp>
      <p:sp>
        <p:nvSpPr>
          <p:cNvPr id="29704" name="ZoneTexte 5"/>
          <p:cNvSpPr txBox="1">
            <a:spLocks noChangeArrowheads="1"/>
          </p:cNvSpPr>
          <p:nvPr/>
        </p:nvSpPr>
        <p:spPr bwMode="auto">
          <a:xfrm>
            <a:off x="3003550" y="1484313"/>
            <a:ext cx="2679700" cy="646112"/>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800"/>
              <a:t>Élastométrie (FibroScan</a:t>
            </a:r>
            <a:r>
              <a:rPr lang="en-US" sz="1800" baseline="30000"/>
              <a:t>®</a:t>
            </a:r>
            <a:r>
              <a:rPr lang="en-US" sz="1800"/>
              <a:t>)*</a:t>
            </a:r>
          </a:p>
          <a:p>
            <a:pPr algn="ctr" eaLnBrk="1" hangingPunct="1"/>
            <a:r>
              <a:rPr lang="en-US" sz="1800"/>
              <a:t>Scores biologiques</a:t>
            </a:r>
          </a:p>
        </p:txBody>
      </p:sp>
      <p:sp>
        <p:nvSpPr>
          <p:cNvPr id="14" name="ZoneTexte 6"/>
          <p:cNvSpPr txBox="1">
            <a:spLocks noChangeArrowheads="1"/>
          </p:cNvSpPr>
          <p:nvPr/>
        </p:nvSpPr>
        <p:spPr bwMode="auto">
          <a:xfrm>
            <a:off x="855663" y="4576763"/>
            <a:ext cx="3133725" cy="400050"/>
          </a:xfrm>
          <a:prstGeom prst="rect">
            <a:avLst/>
          </a:prstGeom>
          <a:noFill/>
          <a:ln w="9525">
            <a:solidFill>
              <a:schemeClr val="bg1">
                <a:lumMod val="65000"/>
              </a:schemeClr>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2000" b="1"/>
              <a:t>Ponction Biopsie Hépatique</a:t>
            </a:r>
          </a:p>
        </p:txBody>
      </p:sp>
      <p:sp>
        <p:nvSpPr>
          <p:cNvPr id="34822" name="ZoneTexte 1"/>
          <p:cNvSpPr txBox="1">
            <a:spLocks noChangeArrowheads="1"/>
          </p:cNvSpPr>
          <p:nvPr/>
        </p:nvSpPr>
        <p:spPr bwMode="auto">
          <a:xfrm>
            <a:off x="7450138" y="1146175"/>
            <a:ext cx="960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i="1"/>
              <a:t>Limites</a:t>
            </a:r>
            <a:endParaRPr lang="fr-FR" sz="1200" i="1"/>
          </a:p>
        </p:txBody>
      </p:sp>
      <p:sp>
        <p:nvSpPr>
          <p:cNvPr id="34823" name="ZoneTexte 20"/>
          <p:cNvSpPr txBox="1">
            <a:spLocks noChangeArrowheads="1"/>
          </p:cNvSpPr>
          <p:nvPr/>
        </p:nvSpPr>
        <p:spPr bwMode="auto">
          <a:xfrm>
            <a:off x="6858000" y="1463675"/>
            <a:ext cx="2159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 F2</a:t>
            </a:r>
          </a:p>
          <a:p>
            <a:pPr eaLnBrk="1" hangingPunct="1"/>
            <a:r>
              <a:rPr lang="fr-FR" sz="1200"/>
              <a:t>Stéatose associée</a:t>
            </a:r>
          </a:p>
          <a:p>
            <a:pPr eaLnBrk="1" hangingPunct="1"/>
            <a:r>
              <a:rPr lang="fr-FR" sz="1200"/>
              <a:t>Qualité des tests</a:t>
            </a:r>
          </a:p>
          <a:p>
            <a:pPr eaLnBrk="1" hangingPunct="1"/>
            <a:r>
              <a:rPr lang="fr-FR" sz="1200"/>
              <a:t>Cohérence clinique</a:t>
            </a:r>
          </a:p>
          <a:p>
            <a:pPr eaLnBrk="1" hangingPunct="1"/>
            <a:r>
              <a:rPr lang="fr-FR" sz="1200"/>
              <a:t>Absence de comorbidité</a:t>
            </a:r>
          </a:p>
        </p:txBody>
      </p:sp>
      <p:sp>
        <p:nvSpPr>
          <p:cNvPr id="34824" name="ZoneTexte 1"/>
          <p:cNvSpPr txBox="1">
            <a:spLocks noChangeArrowheads="1"/>
          </p:cNvSpPr>
          <p:nvPr/>
        </p:nvSpPr>
        <p:spPr bwMode="auto">
          <a:xfrm>
            <a:off x="1616075" y="3498850"/>
            <a:ext cx="153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Discordance</a:t>
            </a:r>
          </a:p>
        </p:txBody>
      </p:sp>
      <p:sp>
        <p:nvSpPr>
          <p:cNvPr id="34825" name="ZoneTexte 19"/>
          <p:cNvSpPr txBox="1">
            <a:spLocks noChangeArrowheads="1"/>
          </p:cNvSpPr>
          <p:nvPr/>
        </p:nvSpPr>
        <p:spPr bwMode="auto">
          <a:xfrm>
            <a:off x="5680075" y="3486150"/>
            <a:ext cx="153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Concordance</a:t>
            </a:r>
          </a:p>
        </p:txBody>
      </p:sp>
      <p:sp>
        <p:nvSpPr>
          <p:cNvPr id="34826" name="ZoneTexte 2"/>
          <p:cNvSpPr txBox="1">
            <a:spLocks noChangeArrowheads="1"/>
          </p:cNvSpPr>
          <p:nvPr/>
        </p:nvSpPr>
        <p:spPr bwMode="auto">
          <a:xfrm>
            <a:off x="2441575" y="6005513"/>
            <a:ext cx="393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Prise en charge selon recommandations</a:t>
            </a:r>
          </a:p>
        </p:txBody>
      </p:sp>
      <p:cxnSp>
        <p:nvCxnSpPr>
          <p:cNvPr id="5" name="Connecteur droit 4"/>
          <p:cNvCxnSpPr>
            <a:cxnSpLocks noChangeShapeType="1"/>
            <a:stCxn id="29704" idx="2"/>
          </p:cNvCxnSpPr>
          <p:nvPr/>
        </p:nvCxnSpPr>
        <p:spPr bwMode="auto">
          <a:xfrm flipH="1">
            <a:off x="4343400" y="2130425"/>
            <a:ext cx="0" cy="108267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Connecteur droit 6"/>
          <p:cNvCxnSpPr>
            <a:cxnSpLocks noChangeShapeType="1"/>
          </p:cNvCxnSpPr>
          <p:nvPr/>
        </p:nvCxnSpPr>
        <p:spPr bwMode="auto">
          <a:xfrm>
            <a:off x="2374900" y="3213100"/>
            <a:ext cx="40640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Connecteur droit 10"/>
          <p:cNvCxnSpPr>
            <a:cxnSpLocks noChangeShapeType="1"/>
          </p:cNvCxnSpPr>
          <p:nvPr/>
        </p:nvCxnSpPr>
        <p:spPr bwMode="auto">
          <a:xfrm>
            <a:off x="2374900" y="3213100"/>
            <a:ext cx="0" cy="292100"/>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25"/>
          <p:cNvCxnSpPr>
            <a:cxnSpLocks noChangeShapeType="1"/>
          </p:cNvCxnSpPr>
          <p:nvPr/>
        </p:nvCxnSpPr>
        <p:spPr bwMode="auto">
          <a:xfrm>
            <a:off x="6438900" y="3213100"/>
            <a:ext cx="0" cy="292100"/>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2409825" y="3854450"/>
            <a:ext cx="0" cy="6159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Connecteur droit 29"/>
          <p:cNvCxnSpPr>
            <a:cxnSpLocks noChangeShapeType="1"/>
          </p:cNvCxnSpPr>
          <p:nvPr/>
        </p:nvCxnSpPr>
        <p:spPr bwMode="auto">
          <a:xfrm>
            <a:off x="2409825" y="5078413"/>
            <a:ext cx="0" cy="4206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840" name="Connecteur droit 35839"/>
          <p:cNvCxnSpPr>
            <a:cxnSpLocks noChangeShapeType="1"/>
            <a:stCxn id="34825" idx="2"/>
          </p:cNvCxnSpPr>
          <p:nvPr/>
        </p:nvCxnSpPr>
        <p:spPr bwMode="auto">
          <a:xfrm flipH="1">
            <a:off x="6438900" y="3854450"/>
            <a:ext cx="9525" cy="16573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842" name="Connecteur droit 35841"/>
          <p:cNvCxnSpPr>
            <a:cxnSpLocks noChangeShapeType="1"/>
          </p:cNvCxnSpPr>
          <p:nvPr/>
        </p:nvCxnSpPr>
        <p:spPr bwMode="auto">
          <a:xfrm>
            <a:off x="2409825" y="5511800"/>
            <a:ext cx="402907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847" name="Connecteur droit avec flèche 35846"/>
          <p:cNvCxnSpPr>
            <a:cxnSpLocks noChangeShapeType="1"/>
          </p:cNvCxnSpPr>
          <p:nvPr/>
        </p:nvCxnSpPr>
        <p:spPr bwMode="auto">
          <a:xfrm>
            <a:off x="4406900" y="5511800"/>
            <a:ext cx="0" cy="3667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37" name="ZoneTexte 1"/>
          <p:cNvSpPr txBox="1">
            <a:spLocks noChangeArrowheads="1"/>
          </p:cNvSpPr>
          <p:nvPr/>
        </p:nvSpPr>
        <p:spPr bwMode="auto">
          <a:xfrm>
            <a:off x="2892425" y="1058863"/>
            <a:ext cx="290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800" b="1"/>
              <a:t>Tests non-invasifs de fibrose</a:t>
            </a:r>
          </a:p>
        </p:txBody>
      </p:sp>
      <p:sp>
        <p:nvSpPr>
          <p:cNvPr id="34838" name="ZoneTexte 20"/>
          <p:cNvSpPr txBox="1">
            <a:spLocks noChangeArrowheads="1"/>
          </p:cNvSpPr>
          <p:nvPr/>
        </p:nvSpPr>
        <p:spPr bwMode="auto">
          <a:xfrm>
            <a:off x="6858000" y="2508250"/>
            <a:ext cx="21590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*si &gt; 14,5 KPa autre test inutile </a:t>
            </a:r>
          </a:p>
        </p:txBody>
      </p:sp>
      <p:pic>
        <p:nvPicPr>
          <p:cNvPr id="29" name="Imag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1"/>
          <p:cNvPicPr>
            <a:picLocks noChangeAspect="1"/>
          </p:cNvPicPr>
          <p:nvPr/>
        </p:nvPicPr>
        <p:blipFill>
          <a:blip r:embed="rId3">
            <a:extLst>
              <a:ext uri="{28A0092B-C50C-407E-A947-70E740481C1C}">
                <a14:useLocalDpi xmlns:a14="http://schemas.microsoft.com/office/drawing/2010/main" val="0"/>
              </a:ext>
            </a:extLst>
          </a:blip>
          <a:srcRect l="29845" r="32048"/>
          <a:stretch>
            <a:fillRect/>
          </a:stretch>
        </p:blipFill>
        <p:spPr bwMode="auto">
          <a:xfrm>
            <a:off x="1409700" y="1852613"/>
            <a:ext cx="35560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ZoneTexte 2"/>
          <p:cNvSpPr txBox="1">
            <a:spLocks noChangeArrowheads="1"/>
          </p:cNvSpPr>
          <p:nvPr/>
        </p:nvSpPr>
        <p:spPr bwMode="auto">
          <a:xfrm>
            <a:off x="1092200" y="1482725"/>
            <a:ext cx="3873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Etude Pospecth, France 2009</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5845" name="ZoneTexte 2"/>
          <p:cNvSpPr txBox="1">
            <a:spLocks noChangeArrowheads="1"/>
          </p:cNvSpPr>
          <p:nvPr/>
        </p:nvSpPr>
        <p:spPr bwMode="auto">
          <a:xfrm>
            <a:off x="1089025" y="455613"/>
            <a:ext cx="772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Accès aux traitements anti-VHC</a:t>
            </a:r>
          </a:p>
        </p:txBody>
      </p:sp>
      <p:cxnSp>
        <p:nvCxnSpPr>
          <p:cNvPr id="7" name="Connecteur droit 6"/>
          <p:cNvCxnSpPr>
            <a:cxnSpLocks noChangeShapeType="1"/>
          </p:cNvCxnSpPr>
          <p:nvPr/>
        </p:nvCxnSpPr>
        <p:spPr bwMode="auto">
          <a:xfrm>
            <a:off x="3302000" y="2616200"/>
            <a:ext cx="339090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847" name="ZoneTexte 9"/>
          <p:cNvSpPr txBox="1">
            <a:spLocks noChangeArrowheads="1"/>
          </p:cNvSpPr>
          <p:nvPr/>
        </p:nvSpPr>
        <p:spPr bwMode="auto">
          <a:xfrm>
            <a:off x="7150100" y="6553200"/>
            <a:ext cx="198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Cacoub et al. J Hepatol 2010</a:t>
            </a:r>
          </a:p>
        </p:txBody>
      </p:sp>
      <p:sp>
        <p:nvSpPr>
          <p:cNvPr id="11" name="ZoneTexte 10"/>
          <p:cNvSpPr txBox="1">
            <a:spLocks noChangeArrowheads="1"/>
          </p:cNvSpPr>
          <p:nvPr/>
        </p:nvSpPr>
        <p:spPr bwMode="auto">
          <a:xfrm>
            <a:off x="6692900" y="1303338"/>
            <a:ext cx="2120900" cy="644525"/>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 typeface="Wingdings" pitchFamily="2" charset="2"/>
              <a:buChar char="î"/>
            </a:pPr>
            <a:r>
              <a:rPr lang="fr-FR" sz="1800">
                <a:sym typeface="Wingdings" pitchFamily="2" charset="2"/>
              </a:rPr>
              <a:t>morbi-mortalité</a:t>
            </a:r>
          </a:p>
          <a:p>
            <a:pPr eaLnBrk="1" hangingPunct="1"/>
            <a:r>
              <a:rPr lang="fr-FR" sz="1800">
                <a:latin typeface="Wingdings" pitchFamily="2" charset="2"/>
                <a:sym typeface="Wingdings" pitchFamily="2" charset="2"/>
              </a:rPr>
              <a:t></a:t>
            </a:r>
            <a:r>
              <a:rPr lang="fr-FR" sz="1800">
                <a:sym typeface="Wingdings" pitchFamily="2" charset="2"/>
              </a:rPr>
              <a:t> qualité de vie</a:t>
            </a:r>
            <a:endParaRPr lang="fr-FR" sz="1800"/>
          </a:p>
        </p:txBody>
      </p:sp>
      <p:cxnSp>
        <p:nvCxnSpPr>
          <p:cNvPr id="9" name="Connecteur droit 8"/>
          <p:cNvCxnSpPr>
            <a:cxnSpLocks noChangeShapeType="1"/>
          </p:cNvCxnSpPr>
          <p:nvPr/>
        </p:nvCxnSpPr>
        <p:spPr bwMode="auto">
          <a:xfrm flipV="1">
            <a:off x="4051300" y="4914900"/>
            <a:ext cx="2641600" cy="60166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35852" name="Graphique 4"/>
          <p:cNvGraphicFramePr>
            <a:graphicFrameLocks/>
          </p:cNvGraphicFramePr>
          <p:nvPr/>
        </p:nvGraphicFramePr>
        <p:xfrm>
          <a:off x="5351463" y="2287588"/>
          <a:ext cx="3454400" cy="4165600"/>
        </p:xfrm>
        <a:graphic>
          <a:graphicData uri="http://schemas.openxmlformats.org/presentationml/2006/ole">
            <mc:AlternateContent xmlns:mc="http://schemas.openxmlformats.org/markup-compatibility/2006">
              <mc:Choice xmlns:v="urn:schemas-microsoft-com:vml" Requires="v">
                <p:oleObj spid="_x0000_s35860" r:id="rId5" imgW="3456146" imgH="4163224" progId="Excel.Chart.8">
                  <p:embed/>
                </p:oleObj>
              </mc:Choice>
              <mc:Fallback>
                <p:oleObj r:id="rId5" imgW="3456146" imgH="4163224" progId="Excel.Chart.8">
                  <p:embed/>
                  <p:pic>
                    <p:nvPicPr>
                      <p:cNvPr id="0" name="Graphiqu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463" y="2287588"/>
                        <a:ext cx="3454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457200" y="96838"/>
            <a:ext cx="8229600" cy="811882"/>
          </a:xfrm>
        </p:spPr>
        <p:txBody>
          <a:bodyPr/>
          <a:lstStyle/>
          <a:p>
            <a:r>
              <a:rPr lang="fr-FR" dirty="0" smtClean="0"/>
              <a:t>Sommaire</a:t>
            </a:r>
          </a:p>
        </p:txBody>
      </p:sp>
      <p:sp>
        <p:nvSpPr>
          <p:cNvPr id="16386" name="Espace réservé du contenu 2"/>
          <p:cNvSpPr>
            <a:spLocks noGrp="1"/>
          </p:cNvSpPr>
          <p:nvPr>
            <p:ph idx="1"/>
          </p:nvPr>
        </p:nvSpPr>
        <p:spPr>
          <a:xfrm>
            <a:off x="457200" y="908720"/>
            <a:ext cx="8229600" cy="4734843"/>
          </a:xfrm>
        </p:spPr>
        <p:txBody>
          <a:bodyPr/>
          <a:lstStyle/>
          <a:p>
            <a:pPr marL="514350" indent="-514350">
              <a:lnSpc>
                <a:spcPct val="60000"/>
              </a:lnSpc>
              <a:buFont typeface="Arial" pitchFamily="34" charset="0"/>
              <a:buNone/>
            </a:pPr>
            <a:r>
              <a:rPr lang="fr-FR" sz="1800" dirty="0" smtClean="0">
                <a:solidFill>
                  <a:srgbClr val="FF0000"/>
                </a:solidFill>
              </a:rPr>
              <a:t>M</a:t>
            </a:r>
            <a:r>
              <a:rPr lang="fr-FR" sz="1800" dirty="0" smtClean="0"/>
              <a:t>éthodes</a:t>
            </a:r>
          </a:p>
          <a:p>
            <a:pPr marL="514350" indent="-514350">
              <a:lnSpc>
                <a:spcPct val="80000"/>
              </a:lnSpc>
              <a:buFont typeface="Arial" pitchFamily="34" charset="0"/>
              <a:buNone/>
            </a:pPr>
            <a:r>
              <a:rPr lang="fr-FR" sz="1800" dirty="0" smtClean="0">
                <a:solidFill>
                  <a:srgbClr val="FF0000"/>
                </a:solidFill>
              </a:rPr>
              <a:t>C</a:t>
            </a:r>
            <a:r>
              <a:rPr lang="fr-FR" sz="1800" dirty="0" smtClean="0"/>
              <a:t>ontexte général de la </a:t>
            </a:r>
            <a:r>
              <a:rPr lang="fr-FR" sz="1800" dirty="0" err="1" smtClean="0"/>
              <a:t>co-infection</a:t>
            </a:r>
            <a:endParaRPr lang="fr-FR" sz="1800" dirty="0" smtClean="0"/>
          </a:p>
          <a:p>
            <a:pPr lvl="1">
              <a:lnSpc>
                <a:spcPct val="60000"/>
              </a:lnSpc>
            </a:pPr>
            <a:r>
              <a:rPr lang="fr-FR" sz="1400" dirty="0" smtClean="0"/>
              <a:t>Epidémiologie</a:t>
            </a:r>
          </a:p>
          <a:p>
            <a:pPr lvl="1">
              <a:lnSpc>
                <a:spcPct val="60000"/>
              </a:lnSpc>
            </a:pPr>
            <a:r>
              <a:rPr lang="fr-FR" sz="1400" dirty="0" smtClean="0"/>
              <a:t>Facteurs associés à la fibrose hépatique et son évolution</a:t>
            </a:r>
          </a:p>
          <a:p>
            <a:pPr lvl="1">
              <a:lnSpc>
                <a:spcPct val="60000"/>
              </a:lnSpc>
            </a:pPr>
            <a:r>
              <a:rPr lang="fr-FR" sz="1400" dirty="0" smtClean="0"/>
              <a:t>Impact de l</a:t>
            </a:r>
            <a:r>
              <a:rPr lang="fr-FR" altLang="fr-FR" sz="1400" dirty="0" smtClean="0"/>
              <a:t>’</a:t>
            </a:r>
            <a:r>
              <a:rPr lang="fr-FR" sz="1400" dirty="0" smtClean="0"/>
              <a:t>infection VIH et de l</a:t>
            </a:r>
            <a:r>
              <a:rPr lang="fr-FR" altLang="fr-FR" sz="1400" dirty="0" smtClean="0"/>
              <a:t>’</a:t>
            </a:r>
            <a:r>
              <a:rPr lang="fr-FR" sz="1400" dirty="0" smtClean="0"/>
              <a:t>infection VHC et de leurs traitements sur l</a:t>
            </a:r>
            <a:r>
              <a:rPr lang="fr-FR" altLang="fr-FR" sz="1400" dirty="0" smtClean="0"/>
              <a:t>’</a:t>
            </a:r>
            <a:r>
              <a:rPr lang="fr-FR" sz="1400" dirty="0" smtClean="0"/>
              <a:t>inflammation chronique</a:t>
            </a:r>
          </a:p>
          <a:p>
            <a:pPr lvl="1">
              <a:lnSpc>
                <a:spcPct val="60000"/>
              </a:lnSpc>
            </a:pPr>
            <a:r>
              <a:rPr lang="fr-FR" sz="1400" dirty="0" smtClean="0"/>
              <a:t>Evaluation de la fibrose</a:t>
            </a:r>
          </a:p>
          <a:p>
            <a:pPr lvl="1">
              <a:lnSpc>
                <a:spcPct val="60000"/>
              </a:lnSpc>
            </a:pPr>
            <a:r>
              <a:rPr lang="fr-FR" sz="1400" dirty="0" smtClean="0"/>
              <a:t>Accès aux traitements anti-VHC</a:t>
            </a:r>
            <a:endParaRPr lang="fr-FR" sz="1600" dirty="0" smtClean="0"/>
          </a:p>
          <a:p>
            <a:pPr marL="514350" indent="-514350">
              <a:lnSpc>
                <a:spcPct val="80000"/>
              </a:lnSpc>
              <a:buFont typeface="Arial" pitchFamily="34" charset="0"/>
              <a:buNone/>
            </a:pPr>
            <a:r>
              <a:rPr lang="fr-FR" sz="1800" dirty="0" smtClean="0">
                <a:solidFill>
                  <a:srgbClr val="FF0000"/>
                </a:solidFill>
              </a:rPr>
              <a:t>Q</a:t>
            </a:r>
            <a:r>
              <a:rPr lang="fr-FR" sz="1800" dirty="0" smtClean="0"/>
              <a:t>ui traiter ?</a:t>
            </a:r>
          </a:p>
          <a:p>
            <a:pPr lvl="1">
              <a:lnSpc>
                <a:spcPct val="60000"/>
              </a:lnSpc>
            </a:pPr>
            <a:r>
              <a:rPr lang="fr-FR" sz="1400" dirty="0" smtClean="0"/>
              <a:t>Malades naïfs de traitement</a:t>
            </a:r>
          </a:p>
          <a:p>
            <a:pPr lvl="1">
              <a:lnSpc>
                <a:spcPct val="60000"/>
              </a:lnSpc>
            </a:pPr>
            <a:r>
              <a:rPr lang="fr-FR" sz="1400" dirty="0" smtClean="0"/>
              <a:t>Malades en échec de traitement antérieur</a:t>
            </a:r>
            <a:endParaRPr lang="fr-FR" sz="1400" dirty="0" smtClean="0">
              <a:solidFill>
                <a:srgbClr val="7F7F7F"/>
              </a:solidFill>
            </a:endParaRPr>
          </a:p>
          <a:p>
            <a:pPr marL="514350" indent="-514350">
              <a:lnSpc>
                <a:spcPct val="80000"/>
              </a:lnSpc>
              <a:buFont typeface="Arial" pitchFamily="34" charset="0"/>
              <a:buNone/>
            </a:pPr>
            <a:r>
              <a:rPr lang="fr-FR" sz="1800" dirty="0" smtClean="0">
                <a:solidFill>
                  <a:srgbClr val="FF0000"/>
                </a:solidFill>
              </a:rPr>
              <a:t>S</a:t>
            </a:r>
            <a:r>
              <a:rPr lang="fr-FR" sz="1800" dirty="0" smtClean="0"/>
              <a:t>urveillance virologique du traitement par trithérapie</a:t>
            </a:r>
          </a:p>
          <a:p>
            <a:pPr lvl="1">
              <a:lnSpc>
                <a:spcPct val="60000"/>
              </a:lnSpc>
            </a:pPr>
            <a:r>
              <a:rPr lang="fr-FR" sz="1400" dirty="0" smtClean="0">
                <a:solidFill>
                  <a:srgbClr val="000000"/>
                </a:solidFill>
              </a:rPr>
              <a:t>Surveillance </a:t>
            </a:r>
            <a:r>
              <a:rPr lang="fr-FR" sz="1400" dirty="0" err="1" smtClean="0">
                <a:solidFill>
                  <a:srgbClr val="000000"/>
                </a:solidFill>
              </a:rPr>
              <a:t>immuno</a:t>
            </a:r>
            <a:r>
              <a:rPr lang="fr-FR" sz="1400" dirty="0" smtClean="0">
                <a:solidFill>
                  <a:srgbClr val="000000"/>
                </a:solidFill>
              </a:rPr>
              <a:t>-virologique du VIH</a:t>
            </a:r>
          </a:p>
          <a:p>
            <a:pPr lvl="1">
              <a:lnSpc>
                <a:spcPct val="60000"/>
              </a:lnSpc>
            </a:pPr>
            <a:r>
              <a:rPr lang="fr-FR" sz="1400" dirty="0" smtClean="0">
                <a:solidFill>
                  <a:srgbClr val="000000"/>
                </a:solidFill>
              </a:rPr>
              <a:t>Surveillance de la réponse virologique VHC</a:t>
            </a:r>
          </a:p>
          <a:p>
            <a:pPr lvl="1">
              <a:lnSpc>
                <a:spcPct val="60000"/>
              </a:lnSpc>
            </a:pPr>
            <a:r>
              <a:rPr lang="fr-FR" sz="1400" dirty="0" smtClean="0">
                <a:solidFill>
                  <a:srgbClr val="000000"/>
                </a:solidFill>
              </a:rPr>
              <a:t>Quels sont les critères d</a:t>
            </a:r>
            <a:r>
              <a:rPr lang="fr-FR" altLang="fr-FR" sz="1400" dirty="0" smtClean="0">
                <a:solidFill>
                  <a:srgbClr val="000000"/>
                </a:solidFill>
              </a:rPr>
              <a:t>’</a:t>
            </a:r>
            <a:r>
              <a:rPr lang="fr-FR" sz="1400" dirty="0" smtClean="0">
                <a:solidFill>
                  <a:srgbClr val="000000"/>
                </a:solidFill>
              </a:rPr>
              <a:t>arrêt du traitement ?</a:t>
            </a:r>
          </a:p>
          <a:p>
            <a:pPr lvl="1">
              <a:lnSpc>
                <a:spcPct val="60000"/>
              </a:lnSpc>
            </a:pPr>
            <a:r>
              <a:rPr lang="fr-FR" sz="1400" dirty="0" smtClean="0">
                <a:solidFill>
                  <a:srgbClr val="000000"/>
                </a:solidFill>
              </a:rPr>
              <a:t>Comment évaluer la résistance aux inhibiteurs de protéase du VHC</a:t>
            </a:r>
          </a:p>
          <a:p>
            <a:pPr marL="514350" indent="-514350">
              <a:lnSpc>
                <a:spcPct val="80000"/>
              </a:lnSpc>
              <a:buFont typeface="Arial" pitchFamily="34" charset="0"/>
              <a:buNone/>
            </a:pPr>
            <a:r>
              <a:rPr lang="fr-FR" sz="1800" dirty="0" smtClean="0">
                <a:solidFill>
                  <a:srgbClr val="FF0000"/>
                </a:solidFill>
              </a:rPr>
              <a:t>G</a:t>
            </a:r>
            <a:r>
              <a:rPr lang="fr-FR" sz="1800" dirty="0" smtClean="0"/>
              <a:t>estion des effets indésirables</a:t>
            </a:r>
          </a:p>
          <a:p>
            <a:pPr lvl="1">
              <a:lnSpc>
                <a:spcPct val="60000"/>
              </a:lnSpc>
            </a:pPr>
            <a:r>
              <a:rPr lang="fr-FR" sz="1400" dirty="0" smtClean="0"/>
              <a:t>Gestion de l</a:t>
            </a:r>
            <a:r>
              <a:rPr lang="fr-FR" altLang="fr-FR" sz="1400" dirty="0" smtClean="0"/>
              <a:t>’</a:t>
            </a:r>
            <a:r>
              <a:rPr lang="fr-FR" sz="1400" dirty="0" smtClean="0"/>
              <a:t>anémie</a:t>
            </a:r>
          </a:p>
          <a:p>
            <a:pPr lvl="1">
              <a:lnSpc>
                <a:spcPct val="60000"/>
              </a:lnSpc>
            </a:pPr>
            <a:r>
              <a:rPr lang="fr-FR" sz="1400" dirty="0" smtClean="0"/>
              <a:t>Gestion des effets indésirables cutanés</a:t>
            </a:r>
            <a:endParaRPr lang="fr-FR" sz="1600" dirty="0" smtClean="0"/>
          </a:p>
          <a:p>
            <a:pPr marL="514350" indent="-514350">
              <a:lnSpc>
                <a:spcPct val="80000"/>
              </a:lnSpc>
              <a:buFont typeface="Arial" pitchFamily="34" charset="0"/>
              <a:buNone/>
            </a:pPr>
            <a:r>
              <a:rPr lang="fr-FR" sz="1800" dirty="0" smtClean="0">
                <a:solidFill>
                  <a:srgbClr val="FF0000"/>
                </a:solidFill>
              </a:rPr>
              <a:t>G</a:t>
            </a:r>
            <a:r>
              <a:rPr lang="fr-FR" sz="1800" dirty="0" smtClean="0">
                <a:solidFill>
                  <a:srgbClr val="000000"/>
                </a:solidFill>
              </a:rPr>
              <a:t>estion des interactions médicamenteuses</a:t>
            </a:r>
          </a:p>
          <a:p>
            <a:pPr lvl="1">
              <a:lnSpc>
                <a:spcPct val="60000"/>
              </a:lnSpc>
            </a:pPr>
            <a:r>
              <a:rPr lang="fr-FR" sz="1400" dirty="0" smtClean="0"/>
              <a:t>Médicaments antirétroviraux et inhibiteurs de protéase du VHC</a:t>
            </a:r>
          </a:p>
          <a:p>
            <a:pPr lvl="1">
              <a:lnSpc>
                <a:spcPct val="60000"/>
              </a:lnSpc>
            </a:pPr>
            <a:r>
              <a:rPr lang="fr-FR" sz="1400" dirty="0" err="1" smtClean="0">
                <a:solidFill>
                  <a:srgbClr val="000000"/>
                </a:solidFill>
              </a:rPr>
              <a:t>Ribavirine</a:t>
            </a:r>
            <a:r>
              <a:rPr lang="fr-FR" sz="1400" dirty="0" smtClean="0">
                <a:solidFill>
                  <a:srgbClr val="000000"/>
                </a:solidFill>
              </a:rPr>
              <a:t> et inhibiteurs </a:t>
            </a:r>
            <a:r>
              <a:rPr lang="fr-FR" sz="1400" dirty="0" err="1" smtClean="0">
                <a:solidFill>
                  <a:srgbClr val="000000"/>
                </a:solidFill>
              </a:rPr>
              <a:t>nucléosidiques</a:t>
            </a:r>
            <a:r>
              <a:rPr lang="fr-FR" sz="1400" dirty="0" smtClean="0">
                <a:solidFill>
                  <a:srgbClr val="000000"/>
                </a:solidFill>
              </a:rPr>
              <a:t> de la transcriptase inverse</a:t>
            </a:r>
          </a:p>
          <a:p>
            <a:pPr lvl="1">
              <a:lnSpc>
                <a:spcPct val="60000"/>
              </a:lnSpc>
            </a:pPr>
            <a:r>
              <a:rPr lang="fr-FR" sz="1400" dirty="0" smtClean="0">
                <a:solidFill>
                  <a:srgbClr val="000000"/>
                </a:solidFill>
              </a:rPr>
              <a:t>Médicaments de la substitution et inhibiteurs de protéase du VHC</a:t>
            </a:r>
          </a:p>
          <a:p>
            <a:pPr lvl="1">
              <a:lnSpc>
                <a:spcPct val="60000"/>
              </a:lnSpc>
            </a:pPr>
            <a:r>
              <a:rPr lang="fr-FR" sz="1400" dirty="0" smtClean="0">
                <a:solidFill>
                  <a:srgbClr val="000000"/>
                </a:solidFill>
              </a:rPr>
              <a:t>Autres médicaments hors antirétroviraux et inhibiteurs de protéase du VHC</a:t>
            </a:r>
            <a:endParaRPr lang="fr-FR" sz="1800" dirty="0" smtClean="0">
              <a:solidFill>
                <a:srgbClr val="000000"/>
              </a:solidFill>
            </a:endParaRPr>
          </a:p>
          <a:p>
            <a:pPr marL="514350" indent="-514350">
              <a:lnSpc>
                <a:spcPct val="80000"/>
              </a:lnSpc>
              <a:buFont typeface="Arial" pitchFamily="34" charset="0"/>
              <a:buNone/>
            </a:pPr>
            <a:r>
              <a:rPr lang="fr-FR" sz="1800" dirty="0" smtClean="0">
                <a:solidFill>
                  <a:srgbClr val="FF0000"/>
                </a:solidFill>
              </a:rPr>
              <a:t>A</a:t>
            </a:r>
            <a:r>
              <a:rPr lang="fr-FR" sz="1800" dirty="0" smtClean="0"/>
              <a:t>ccompagnement des patients</a:t>
            </a:r>
          </a:p>
          <a:p>
            <a:pPr lvl="1">
              <a:lnSpc>
                <a:spcPct val="60000"/>
              </a:lnSpc>
            </a:pPr>
            <a:r>
              <a:rPr lang="fr-FR" sz="1600" dirty="0" smtClean="0"/>
              <a:t>Observance</a:t>
            </a:r>
          </a:p>
          <a:p>
            <a:pPr lvl="1">
              <a:lnSpc>
                <a:spcPct val="60000"/>
              </a:lnSpc>
            </a:pPr>
            <a:r>
              <a:rPr lang="fr-FR" sz="1600" dirty="0" smtClean="0"/>
              <a:t>Education thérapeutique</a:t>
            </a:r>
          </a:p>
          <a:p>
            <a:pPr lvl="1">
              <a:lnSpc>
                <a:spcPct val="60000"/>
              </a:lnSpc>
            </a:pPr>
            <a:r>
              <a:rPr lang="fr-FR" sz="1600" dirty="0" smtClean="0"/>
              <a:t>Prise en charge globale et coordonnée</a:t>
            </a:r>
            <a:endParaRPr lang="fr-FR" sz="1800" dirty="0" smtClean="0"/>
          </a:p>
          <a:p>
            <a:pPr marL="514350" indent="-514350">
              <a:lnSpc>
                <a:spcPct val="80000"/>
              </a:lnSpc>
              <a:buFont typeface="Arial" pitchFamily="34" charset="0"/>
              <a:buNone/>
            </a:pPr>
            <a:r>
              <a:rPr lang="fr-FR" sz="1800" dirty="0" smtClean="0">
                <a:solidFill>
                  <a:srgbClr val="FF0000"/>
                </a:solidFill>
              </a:rPr>
              <a:t>P</a:t>
            </a:r>
            <a:r>
              <a:rPr lang="fr-FR" sz="1800" dirty="0" smtClean="0"/>
              <a:t>erspectives</a:t>
            </a:r>
          </a:p>
          <a:p>
            <a:pPr lvl="1">
              <a:lnSpc>
                <a:spcPct val="60000"/>
              </a:lnSpc>
              <a:buFont typeface="Calibri" pitchFamily="34" charset="0"/>
              <a:buAutoNum type="arabicPeriod"/>
            </a:pPr>
            <a:endParaRPr lang="fr-FR" sz="1600" dirty="0" smtClean="0"/>
          </a:p>
          <a:p>
            <a:pPr lvl="1">
              <a:lnSpc>
                <a:spcPct val="60000"/>
              </a:lnSpc>
            </a:pPr>
            <a:endParaRPr lang="fr-FR"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36867" name="ZoneTexte 2"/>
          <p:cNvSpPr txBox="1">
            <a:spLocks noChangeArrowheads="1"/>
          </p:cNvSpPr>
          <p:nvPr/>
        </p:nvSpPr>
        <p:spPr bwMode="auto">
          <a:xfrm>
            <a:off x="1089025" y="455613"/>
            <a:ext cx="772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Conclusion</a:t>
            </a:r>
          </a:p>
        </p:txBody>
      </p:sp>
      <p:graphicFrame>
        <p:nvGraphicFramePr>
          <p:cNvPr id="36868" name="Graphique 3"/>
          <p:cNvGraphicFramePr>
            <a:graphicFrameLocks/>
          </p:cNvGraphicFramePr>
          <p:nvPr/>
        </p:nvGraphicFramePr>
        <p:xfrm>
          <a:off x="-177800" y="1536700"/>
          <a:ext cx="6197600" cy="4165600"/>
        </p:xfrm>
        <a:graphic>
          <a:graphicData uri="http://schemas.openxmlformats.org/presentationml/2006/ole">
            <mc:AlternateContent xmlns:mc="http://schemas.openxmlformats.org/markup-compatibility/2006">
              <mc:Choice xmlns:v="urn:schemas-microsoft-com:vml" Requires="v">
                <p:oleObj spid="_x0000_s36891" r:id="rId4" imgW="6199120" imgH="4163224" progId="Excel.Chart.8">
                  <p:embed/>
                </p:oleObj>
              </mc:Choice>
              <mc:Fallback>
                <p:oleObj r:id="rId4" imgW="6199120" imgH="4163224" progId="Excel.Chart.8">
                  <p:embed/>
                  <p:pic>
                    <p:nvPicPr>
                      <p:cNvPr id="0" name="Graphiqu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536700"/>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ZoneTexte 1"/>
          <p:cNvSpPr txBox="1">
            <a:spLocks noChangeArrowheads="1"/>
          </p:cNvSpPr>
          <p:nvPr/>
        </p:nvSpPr>
        <p:spPr bwMode="auto">
          <a:xfrm>
            <a:off x="1346200" y="3511550"/>
            <a:ext cx="3044825" cy="1570038"/>
          </a:xfrm>
          <a:prstGeom prst="rect">
            <a:avLst/>
          </a:prstGeom>
          <a:solidFill>
            <a:srgbClr val="FFFFFF"/>
          </a:solidFill>
          <a:ln w="12700">
            <a:solidFill>
              <a:schemeClr val="accent1"/>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 Longue phase VIH non contrôlé </a:t>
            </a:r>
          </a:p>
          <a:p>
            <a:pPr eaLnBrk="1" hangingPunct="1"/>
            <a:r>
              <a:rPr lang="fr-FR" sz="1600"/>
              <a:t>	et immunodépression</a:t>
            </a:r>
          </a:p>
          <a:p>
            <a:pPr eaLnBrk="1" hangingPunct="1"/>
            <a:r>
              <a:rPr lang="fr-FR" sz="1600"/>
              <a:t>• Exposition ARV hépatotoxiques</a:t>
            </a:r>
          </a:p>
          <a:p>
            <a:pPr eaLnBrk="1" hangingPunct="1"/>
            <a:r>
              <a:rPr lang="fr-FR" sz="1600"/>
              <a:t>• Comorbidités</a:t>
            </a:r>
          </a:p>
          <a:p>
            <a:pPr eaLnBrk="1" hangingPunct="1"/>
            <a:r>
              <a:rPr lang="fr-FR" sz="1600"/>
              <a:t>• Activation immune</a:t>
            </a:r>
          </a:p>
          <a:p>
            <a:pPr eaLnBrk="1" hangingPunct="1"/>
            <a:r>
              <a:rPr lang="fr-FR" sz="1600"/>
              <a:t>	et inflammation persistantes</a:t>
            </a:r>
          </a:p>
        </p:txBody>
      </p:sp>
      <p:sp>
        <p:nvSpPr>
          <p:cNvPr id="36870" name="ZoneTexte 2"/>
          <p:cNvSpPr txBox="1">
            <a:spLocks noChangeArrowheads="1"/>
          </p:cNvSpPr>
          <p:nvPr/>
        </p:nvSpPr>
        <p:spPr bwMode="auto">
          <a:xfrm>
            <a:off x="2019300" y="60118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Fibrose sévère</a:t>
            </a:r>
          </a:p>
        </p:txBody>
      </p:sp>
      <p:sp>
        <p:nvSpPr>
          <p:cNvPr id="36871" name="ZoneTexte 13"/>
          <p:cNvSpPr txBox="1">
            <a:spLocks noChangeArrowheads="1"/>
          </p:cNvSpPr>
          <p:nvPr/>
        </p:nvSpPr>
        <p:spPr bwMode="auto">
          <a:xfrm>
            <a:off x="5778500" y="3511550"/>
            <a:ext cx="2660650" cy="1077913"/>
          </a:xfrm>
          <a:prstGeom prst="rect">
            <a:avLst/>
          </a:prstGeom>
          <a:solidFill>
            <a:srgbClr val="FFFFFF"/>
          </a:solidFill>
          <a:ln w="12700">
            <a:solidFill>
              <a:schemeClr val="accent1"/>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600"/>
              <a:t>• Prise en charge précoce VIH</a:t>
            </a:r>
          </a:p>
          <a:p>
            <a:pPr algn="ctr" eaLnBrk="1" hangingPunct="1"/>
            <a:r>
              <a:rPr lang="fr-FR" sz="1600"/>
              <a:t>• ARV peu hépatotoxiques</a:t>
            </a:r>
          </a:p>
          <a:p>
            <a:pPr algn="ctr" eaLnBrk="1" hangingPunct="1"/>
            <a:endParaRPr lang="fr-FR" sz="1600"/>
          </a:p>
          <a:p>
            <a:pPr algn="ctr" eaLnBrk="1" hangingPunct="1"/>
            <a:r>
              <a:rPr lang="fr-FR" sz="1600"/>
              <a:t>	≈ mono-infectés</a:t>
            </a:r>
          </a:p>
        </p:txBody>
      </p:sp>
      <p:sp>
        <p:nvSpPr>
          <p:cNvPr id="36872" name="ZoneTexte 14"/>
          <p:cNvSpPr txBox="1">
            <a:spLocks noChangeArrowheads="1"/>
          </p:cNvSpPr>
          <p:nvPr/>
        </p:nvSpPr>
        <p:spPr bwMode="auto">
          <a:xfrm>
            <a:off x="5257800" y="6011863"/>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Modification histoire naturelle VHC ?</a:t>
            </a:r>
          </a:p>
        </p:txBody>
      </p:sp>
      <p:sp>
        <p:nvSpPr>
          <p:cNvPr id="36873" name="ZoneTexte 5"/>
          <p:cNvSpPr txBox="1">
            <a:spLocks noChangeArrowheads="1"/>
          </p:cNvSpPr>
          <p:nvPr/>
        </p:nvSpPr>
        <p:spPr bwMode="auto">
          <a:xfrm>
            <a:off x="4533900" y="1684338"/>
            <a:ext cx="109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b="1"/>
              <a:t>VIH-VHC</a:t>
            </a:r>
          </a:p>
        </p:txBody>
      </p:sp>
      <p:cxnSp>
        <p:nvCxnSpPr>
          <p:cNvPr id="12" name="Connecteur droit 11"/>
          <p:cNvCxnSpPr>
            <a:cxnSpLocks noChangeShapeType="1"/>
            <a:stCxn id="36873" idx="2"/>
          </p:cNvCxnSpPr>
          <p:nvPr/>
        </p:nvCxnSpPr>
        <p:spPr bwMode="auto">
          <a:xfrm flipH="1">
            <a:off x="3124200" y="2084388"/>
            <a:ext cx="1957388" cy="919162"/>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Connecteur droit avec flèche 17"/>
          <p:cNvCxnSpPr>
            <a:cxnSpLocks noChangeShapeType="1"/>
            <a:stCxn id="36873" idx="2"/>
          </p:cNvCxnSpPr>
          <p:nvPr/>
        </p:nvCxnSpPr>
        <p:spPr bwMode="auto">
          <a:xfrm>
            <a:off x="5081588" y="2084388"/>
            <a:ext cx="1954212" cy="9191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a:stCxn id="36871" idx="2"/>
            <a:endCxn id="36872" idx="0"/>
          </p:cNvCxnSpPr>
          <p:nvPr/>
        </p:nvCxnSpPr>
        <p:spPr bwMode="auto">
          <a:xfrm>
            <a:off x="7108825" y="4589463"/>
            <a:ext cx="15875" cy="14224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Connecteur droit avec flèche 29"/>
          <p:cNvCxnSpPr>
            <a:cxnSpLocks noChangeShapeType="1"/>
            <a:endCxn id="36870" idx="0"/>
          </p:cNvCxnSpPr>
          <p:nvPr/>
        </p:nvCxnSpPr>
        <p:spPr bwMode="auto">
          <a:xfrm>
            <a:off x="2874963" y="5094288"/>
            <a:ext cx="20637" cy="9175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78" name="ZoneTexte 19461"/>
          <p:cNvSpPr txBox="1">
            <a:spLocks noChangeArrowheads="1"/>
          </p:cNvSpPr>
          <p:nvPr/>
        </p:nvSpPr>
        <p:spPr bwMode="auto">
          <a:xfrm>
            <a:off x="9601200" y="152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fr-FR" sz="1800"/>
          </a:p>
        </p:txBody>
      </p:sp>
      <p:sp>
        <p:nvSpPr>
          <p:cNvPr id="36879" name="ZoneTexte 2"/>
          <p:cNvSpPr txBox="1">
            <a:spLocks noChangeArrowheads="1"/>
          </p:cNvSpPr>
          <p:nvPr/>
        </p:nvSpPr>
        <p:spPr bwMode="auto">
          <a:xfrm>
            <a:off x="1104900" y="1223963"/>
            <a:ext cx="4081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a:t>Deux profils de patients différents</a:t>
            </a:r>
          </a:p>
        </p:txBody>
      </p:sp>
      <p:sp>
        <p:nvSpPr>
          <p:cNvPr id="20" name="ZoneTexte 19"/>
          <p:cNvSpPr txBox="1">
            <a:spLocks noChangeArrowheads="1"/>
          </p:cNvSpPr>
          <p:nvPr/>
        </p:nvSpPr>
        <p:spPr bwMode="auto">
          <a:xfrm>
            <a:off x="1852613" y="3105150"/>
            <a:ext cx="2044700" cy="33813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sz="1600" b="1" dirty="0" err="1">
                <a:latin typeface="Calibri" charset="0"/>
                <a:ea typeface="MS PGothic" charset="0"/>
                <a:cs typeface="MS PGothic" charset="0"/>
              </a:rPr>
              <a:t>Co-infection</a:t>
            </a:r>
            <a:r>
              <a:rPr lang="fr-FR" sz="1600" b="1" dirty="0">
                <a:latin typeface="Calibri" charset="0"/>
                <a:ea typeface="MS PGothic" charset="0"/>
                <a:cs typeface="MS PGothic" charset="0"/>
              </a:rPr>
              <a:t> ancienne</a:t>
            </a:r>
          </a:p>
        </p:txBody>
      </p:sp>
      <p:sp>
        <p:nvSpPr>
          <p:cNvPr id="21" name="ZoneTexte 20"/>
          <p:cNvSpPr txBox="1">
            <a:spLocks noChangeArrowheads="1"/>
          </p:cNvSpPr>
          <p:nvPr/>
        </p:nvSpPr>
        <p:spPr bwMode="auto">
          <a:xfrm>
            <a:off x="6165850" y="3105150"/>
            <a:ext cx="1917700" cy="33813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t>Co-infection récente</a:t>
            </a:r>
          </a:p>
        </p:txBody>
      </p:sp>
      <p:pic>
        <p:nvPicPr>
          <p:cNvPr id="25" name="Imag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oneTexte 1"/>
          <p:cNvSpPr txBox="1">
            <a:spLocks noChangeArrowheads="1"/>
          </p:cNvSpPr>
          <p:nvPr/>
        </p:nvSpPr>
        <p:spPr bwMode="auto">
          <a:xfrm>
            <a:off x="1865313" y="1778000"/>
            <a:ext cx="7062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Q</a:t>
            </a:r>
            <a:r>
              <a:rPr lang="fr-FR" sz="7200"/>
              <a:t>ui traiter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oneTexte 2"/>
          <p:cNvSpPr txBox="1">
            <a:spLocks noChangeArrowheads="1"/>
          </p:cNvSpPr>
          <p:nvPr/>
        </p:nvSpPr>
        <p:spPr bwMode="auto">
          <a:xfrm>
            <a:off x="904875" y="1165225"/>
            <a:ext cx="823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 Essai 110 de phase 2 : télaprévir (TVR), Peg-IFN</a:t>
            </a:r>
            <a:r>
              <a:rPr lang="fr-FR" sz="1800">
                <a:latin typeface="Symbol" pitchFamily="18" charset="2"/>
              </a:rPr>
              <a:t>a</a:t>
            </a:r>
            <a:r>
              <a:rPr lang="fr-FR" sz="1800"/>
              <a:t>-2a et RBV (PR)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38916"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38917" name="Espace réservé du contenu 4"/>
          <p:cNvSpPr txBox="1">
            <a:spLocks/>
          </p:cNvSpPr>
          <p:nvPr/>
        </p:nvSpPr>
        <p:spPr bwMode="auto">
          <a:xfrm>
            <a:off x="1890713" y="1557338"/>
            <a:ext cx="70564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itchFamily="34" charset="0"/>
                <a:ea typeface="MS PGothic" pitchFamily="34" charset="-128"/>
              </a:defRPr>
            </a:lvl1pPr>
            <a:lvl2pPr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lvl="1">
              <a:spcBef>
                <a:spcPct val="20000"/>
              </a:spcBef>
            </a:pPr>
            <a:r>
              <a:rPr lang="fr-FR" sz="1400">
                <a:latin typeface="Arial" pitchFamily="34" charset="0"/>
              </a:rPr>
              <a:t>2 groupes:</a:t>
            </a:r>
          </a:p>
          <a:p>
            <a:pPr marL="0" lvl="1">
              <a:spcBef>
                <a:spcPct val="20000"/>
              </a:spcBef>
            </a:pPr>
            <a:r>
              <a:rPr lang="fr-FR" sz="1400">
                <a:latin typeface="Arial" pitchFamily="34" charset="0"/>
              </a:rPr>
              <a:t>	- Patients naïfs d</a:t>
            </a:r>
            <a:r>
              <a:rPr lang="ja-JP" altLang="fr-FR" sz="1400">
                <a:latin typeface="Arial" pitchFamily="34" charset="0"/>
              </a:rPr>
              <a:t>’</a:t>
            </a:r>
            <a:r>
              <a:rPr lang="fr-FR" altLang="ja-JP" sz="1400">
                <a:latin typeface="Arial" pitchFamily="34" charset="0"/>
              </a:rPr>
              <a:t>ARV avec CD4 ≥ 500/mm</a:t>
            </a:r>
            <a:r>
              <a:rPr lang="fr-FR" altLang="ja-JP" sz="1400" baseline="30000">
                <a:latin typeface="Arial" pitchFamily="34" charset="0"/>
              </a:rPr>
              <a:t>3</a:t>
            </a:r>
            <a:r>
              <a:rPr lang="fr-FR" altLang="ja-JP" sz="1400">
                <a:latin typeface="Arial" pitchFamily="34" charset="0"/>
              </a:rPr>
              <a:t> et CV VIH </a:t>
            </a:r>
            <a:r>
              <a:rPr lang="fr-FR" altLang="ja-JP" sz="1400" u="sng">
                <a:latin typeface="Arial" pitchFamily="34" charset="0"/>
              </a:rPr>
              <a:t>&lt;</a:t>
            </a:r>
            <a:r>
              <a:rPr lang="fr-FR" altLang="ja-JP" sz="1400">
                <a:latin typeface="Arial" pitchFamily="34" charset="0"/>
              </a:rPr>
              <a:t> 100 000 c/ml (n=13)</a:t>
            </a:r>
          </a:p>
          <a:p>
            <a:pPr marL="0" lvl="1">
              <a:spcBef>
                <a:spcPct val="20000"/>
              </a:spcBef>
            </a:pPr>
            <a:r>
              <a:rPr lang="fr-FR" sz="1400">
                <a:latin typeface="Arial" pitchFamily="34" charset="0"/>
              </a:rPr>
              <a:t>	- Patients recevant des ARV (TDF/FTC/EFV ou TDF/FTC ou 3TC + ATV/r) </a:t>
            </a:r>
          </a:p>
          <a:p>
            <a:pPr marL="0" lvl="1">
              <a:spcBef>
                <a:spcPct val="20000"/>
              </a:spcBef>
            </a:pPr>
            <a:r>
              <a:rPr lang="fr-FR" sz="1400">
                <a:latin typeface="Arial" pitchFamily="34" charset="0"/>
              </a:rPr>
              <a:t>		avec CD4 </a:t>
            </a:r>
            <a:r>
              <a:rPr lang="fr-FR" sz="1400" u="sng">
                <a:latin typeface="Arial" pitchFamily="34" charset="0"/>
              </a:rPr>
              <a:t>&gt;</a:t>
            </a:r>
            <a:r>
              <a:rPr lang="fr-FR" sz="1400">
                <a:latin typeface="Arial" pitchFamily="34" charset="0"/>
              </a:rPr>
              <a:t> 300/mm</a:t>
            </a:r>
            <a:r>
              <a:rPr lang="fr-FR" sz="1400" baseline="30000">
                <a:latin typeface="Arial" pitchFamily="34" charset="0"/>
              </a:rPr>
              <a:t>3</a:t>
            </a:r>
            <a:r>
              <a:rPr lang="fr-FR" sz="1400">
                <a:latin typeface="Arial" pitchFamily="34" charset="0"/>
              </a:rPr>
              <a:t> et CV VIH &lt; 50 c/ml (n=47)</a:t>
            </a:r>
          </a:p>
        </p:txBody>
      </p:sp>
      <p:sp>
        <p:nvSpPr>
          <p:cNvPr id="38918" name="Text Box 101"/>
          <p:cNvSpPr txBox="1">
            <a:spLocks noChangeArrowheads="1"/>
          </p:cNvSpPr>
          <p:nvPr/>
        </p:nvSpPr>
        <p:spPr bwMode="auto">
          <a:xfrm>
            <a:off x="1968500" y="4383088"/>
            <a:ext cx="5468938" cy="239712"/>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 Dose de 750 mg/8 h (augmentée à 1 125 mg/8 h pour les patients recevant EFV)</a:t>
            </a:r>
          </a:p>
        </p:txBody>
      </p:sp>
      <p:sp>
        <p:nvSpPr>
          <p:cNvPr id="38919" name="Text Box 24"/>
          <p:cNvSpPr txBox="1">
            <a:spLocks noChangeArrowheads="1"/>
          </p:cNvSpPr>
          <p:nvPr/>
        </p:nvSpPr>
        <p:spPr bwMode="auto">
          <a:xfrm>
            <a:off x="796925" y="2836863"/>
            <a:ext cx="1171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600">
                <a:latin typeface="Arial" pitchFamily="34" charset="0"/>
              </a:rPr>
              <a:t>TVR/PR</a:t>
            </a:r>
          </a:p>
        </p:txBody>
      </p:sp>
      <p:sp>
        <p:nvSpPr>
          <p:cNvPr id="38920" name="Text Box 25"/>
          <p:cNvSpPr txBox="1">
            <a:spLocks noChangeArrowheads="1"/>
          </p:cNvSpPr>
          <p:nvPr/>
        </p:nvSpPr>
        <p:spPr bwMode="auto">
          <a:xfrm>
            <a:off x="2028825" y="2905125"/>
            <a:ext cx="1177925" cy="4365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TVR* + PR </a:t>
            </a:r>
          </a:p>
        </p:txBody>
      </p:sp>
      <p:sp>
        <p:nvSpPr>
          <p:cNvPr id="38921" name="Line 60"/>
          <p:cNvSpPr>
            <a:spLocks noChangeShapeType="1"/>
          </p:cNvSpPr>
          <p:nvPr/>
        </p:nvSpPr>
        <p:spPr bwMode="auto">
          <a:xfrm>
            <a:off x="6426200" y="3119438"/>
            <a:ext cx="728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38922" name="Line 61"/>
          <p:cNvSpPr>
            <a:spLocks noChangeShapeType="1"/>
          </p:cNvSpPr>
          <p:nvPr/>
        </p:nvSpPr>
        <p:spPr bwMode="auto">
          <a:xfrm>
            <a:off x="7974013" y="3119438"/>
            <a:ext cx="8048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38923" name="Text Box 62"/>
          <p:cNvSpPr txBox="1">
            <a:spLocks noChangeArrowheads="1"/>
          </p:cNvSpPr>
          <p:nvPr/>
        </p:nvSpPr>
        <p:spPr bwMode="auto">
          <a:xfrm>
            <a:off x="7032625" y="2978150"/>
            <a:ext cx="1079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38924" name="Text Box 63"/>
          <p:cNvSpPr txBox="1">
            <a:spLocks noChangeArrowheads="1"/>
          </p:cNvSpPr>
          <p:nvPr/>
        </p:nvSpPr>
        <p:spPr bwMode="auto">
          <a:xfrm>
            <a:off x="8410575" y="2811463"/>
            <a:ext cx="657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a:t>
            </a:r>
          </a:p>
        </p:txBody>
      </p:sp>
      <p:sp>
        <p:nvSpPr>
          <p:cNvPr id="38925" name="Line 65"/>
          <p:cNvSpPr>
            <a:spLocks noChangeShapeType="1"/>
          </p:cNvSpPr>
          <p:nvPr/>
        </p:nvSpPr>
        <p:spPr bwMode="auto">
          <a:xfrm flipH="1" flipV="1">
            <a:off x="8766175" y="3048000"/>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19" name="Text Box 55"/>
          <p:cNvSpPr txBox="1">
            <a:spLocks noChangeArrowheads="1"/>
          </p:cNvSpPr>
          <p:nvPr/>
        </p:nvSpPr>
        <p:spPr bwMode="auto">
          <a:xfrm>
            <a:off x="3206750" y="2905125"/>
            <a:ext cx="3271838" cy="434975"/>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t>PR</a:t>
            </a:r>
            <a:r>
              <a:rPr lang="fr-FR" sz="1200" dirty="0">
                <a:solidFill>
                  <a:schemeClr val="tx1"/>
                </a:solidFill>
              </a:rPr>
              <a:t> </a:t>
            </a:r>
          </a:p>
        </p:txBody>
      </p:sp>
      <p:sp>
        <p:nvSpPr>
          <p:cNvPr id="38927" name="Line 42"/>
          <p:cNvSpPr>
            <a:spLocks noChangeShapeType="1"/>
          </p:cNvSpPr>
          <p:nvPr/>
        </p:nvSpPr>
        <p:spPr bwMode="auto">
          <a:xfrm>
            <a:off x="6300788" y="3773488"/>
            <a:ext cx="8509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38928" name="Line 43"/>
          <p:cNvSpPr>
            <a:spLocks noChangeShapeType="1"/>
          </p:cNvSpPr>
          <p:nvPr/>
        </p:nvSpPr>
        <p:spPr bwMode="auto">
          <a:xfrm>
            <a:off x="7980363" y="3773488"/>
            <a:ext cx="8175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38929" name="Text Box 44"/>
          <p:cNvSpPr txBox="1">
            <a:spLocks noChangeArrowheads="1"/>
          </p:cNvSpPr>
          <p:nvPr/>
        </p:nvSpPr>
        <p:spPr bwMode="auto">
          <a:xfrm>
            <a:off x="7004050" y="3633788"/>
            <a:ext cx="11461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38930" name="Text Box 45"/>
          <p:cNvSpPr txBox="1">
            <a:spLocks noChangeArrowheads="1"/>
          </p:cNvSpPr>
          <p:nvPr/>
        </p:nvSpPr>
        <p:spPr bwMode="auto">
          <a:xfrm>
            <a:off x="865188" y="3508375"/>
            <a:ext cx="1006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600">
                <a:latin typeface="Arial" pitchFamily="34" charset="0"/>
              </a:rPr>
              <a:t>PR48 </a:t>
            </a:r>
            <a:br>
              <a:rPr lang="fr-FR" sz="1600">
                <a:latin typeface="Arial" pitchFamily="34" charset="0"/>
              </a:rPr>
            </a:br>
            <a:r>
              <a:rPr lang="fr-FR" sz="1600">
                <a:latin typeface="Arial" pitchFamily="34" charset="0"/>
              </a:rPr>
              <a:t>(contrôle)</a:t>
            </a:r>
          </a:p>
        </p:txBody>
      </p:sp>
      <p:sp>
        <p:nvSpPr>
          <p:cNvPr id="38931" name="Text Box 46"/>
          <p:cNvSpPr txBox="1">
            <a:spLocks noChangeArrowheads="1"/>
          </p:cNvSpPr>
          <p:nvPr/>
        </p:nvSpPr>
        <p:spPr bwMode="auto">
          <a:xfrm>
            <a:off x="3127375" y="3554413"/>
            <a:ext cx="3354388" cy="436562"/>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solidFill>
                  <a:srgbClr val="FFFFFF"/>
                </a:solidFill>
                <a:latin typeface="Arial" pitchFamily="34" charset="0"/>
              </a:rPr>
              <a:t>  </a:t>
            </a:r>
            <a:r>
              <a:rPr lang="fr-FR" sz="1200" b="1">
                <a:solidFill>
                  <a:srgbClr val="FFFFFF"/>
                </a:solidFill>
                <a:latin typeface="Arial" pitchFamily="34" charset="0"/>
              </a:rPr>
              <a:t>PR</a:t>
            </a:r>
            <a:r>
              <a:rPr lang="fr-FR" sz="1200">
                <a:solidFill>
                  <a:srgbClr val="FFFFFF"/>
                </a:solidFill>
                <a:latin typeface="Arial" pitchFamily="34" charset="0"/>
              </a:rPr>
              <a:t> </a:t>
            </a:r>
          </a:p>
        </p:txBody>
      </p:sp>
      <p:sp>
        <p:nvSpPr>
          <p:cNvPr id="38932" name="Text Box 48"/>
          <p:cNvSpPr txBox="1">
            <a:spLocks noChangeArrowheads="1"/>
          </p:cNvSpPr>
          <p:nvPr/>
        </p:nvSpPr>
        <p:spPr bwMode="auto">
          <a:xfrm>
            <a:off x="8428038" y="3471863"/>
            <a:ext cx="59213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a:t>
            </a:r>
          </a:p>
        </p:txBody>
      </p:sp>
      <p:sp>
        <p:nvSpPr>
          <p:cNvPr id="38933" name="Line 49"/>
          <p:cNvSpPr>
            <a:spLocks noChangeShapeType="1"/>
          </p:cNvSpPr>
          <p:nvPr/>
        </p:nvSpPr>
        <p:spPr bwMode="auto">
          <a:xfrm flipH="1" flipV="1">
            <a:off x="8796338" y="3711575"/>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27" name="Text Box 55"/>
          <p:cNvSpPr txBox="1">
            <a:spLocks noChangeArrowheads="1"/>
          </p:cNvSpPr>
          <p:nvPr/>
        </p:nvSpPr>
        <p:spPr bwMode="auto">
          <a:xfrm>
            <a:off x="2049463" y="3554413"/>
            <a:ext cx="1120775" cy="436562"/>
          </a:xfrm>
          <a:prstGeom prst="rect">
            <a:avLst/>
          </a:prstGeom>
          <a:solidFill>
            <a:schemeClr val="accent6">
              <a:lumMod val="40000"/>
              <a:lumOff val="60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solidFill>
                  <a:schemeClr val="tx1"/>
                </a:solidFill>
              </a:rPr>
              <a:t>Placebo + PR </a:t>
            </a:r>
          </a:p>
        </p:txBody>
      </p:sp>
      <p:sp>
        <p:nvSpPr>
          <p:cNvPr id="38935" name="Line 3"/>
          <p:cNvSpPr>
            <a:spLocks noChangeShapeType="1"/>
          </p:cNvSpPr>
          <p:nvPr/>
        </p:nvSpPr>
        <p:spPr bwMode="auto">
          <a:xfrm>
            <a:off x="204787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36" name="Line 4"/>
          <p:cNvSpPr>
            <a:spLocks noChangeShapeType="1"/>
          </p:cNvSpPr>
          <p:nvPr/>
        </p:nvSpPr>
        <p:spPr bwMode="auto">
          <a:xfrm>
            <a:off x="428942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37" name="Line 5"/>
          <p:cNvSpPr>
            <a:spLocks noChangeShapeType="1"/>
          </p:cNvSpPr>
          <p:nvPr/>
        </p:nvSpPr>
        <p:spPr bwMode="auto">
          <a:xfrm>
            <a:off x="653097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38" name="Line 6"/>
          <p:cNvSpPr>
            <a:spLocks noChangeShapeType="1"/>
          </p:cNvSpPr>
          <p:nvPr/>
        </p:nvSpPr>
        <p:spPr bwMode="auto">
          <a:xfrm>
            <a:off x="8764588"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39" name="Text Box 7"/>
          <p:cNvSpPr txBox="1">
            <a:spLocks noChangeArrowheads="1"/>
          </p:cNvSpPr>
          <p:nvPr/>
        </p:nvSpPr>
        <p:spPr bwMode="auto">
          <a:xfrm>
            <a:off x="4116388"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38940" name="Text Box 8"/>
          <p:cNvSpPr txBox="1">
            <a:spLocks noChangeArrowheads="1"/>
          </p:cNvSpPr>
          <p:nvPr/>
        </p:nvSpPr>
        <p:spPr bwMode="auto">
          <a:xfrm>
            <a:off x="1916113" y="4114800"/>
            <a:ext cx="265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38941" name="Text Box 9"/>
          <p:cNvSpPr txBox="1">
            <a:spLocks noChangeArrowheads="1"/>
          </p:cNvSpPr>
          <p:nvPr/>
        </p:nvSpPr>
        <p:spPr bwMode="auto">
          <a:xfrm>
            <a:off x="6354763"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38942" name="Text Box 10"/>
          <p:cNvSpPr txBox="1">
            <a:spLocks noChangeArrowheads="1"/>
          </p:cNvSpPr>
          <p:nvPr/>
        </p:nvSpPr>
        <p:spPr bwMode="auto">
          <a:xfrm>
            <a:off x="8588375"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72</a:t>
            </a:r>
          </a:p>
        </p:txBody>
      </p:sp>
      <p:sp>
        <p:nvSpPr>
          <p:cNvPr id="38943" name="Text Box 11"/>
          <p:cNvSpPr txBox="1">
            <a:spLocks noChangeArrowheads="1"/>
          </p:cNvSpPr>
          <p:nvPr/>
        </p:nvSpPr>
        <p:spPr bwMode="auto">
          <a:xfrm>
            <a:off x="869950" y="4114800"/>
            <a:ext cx="925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38944" name="Line 12"/>
          <p:cNvSpPr>
            <a:spLocks noChangeShapeType="1"/>
          </p:cNvSpPr>
          <p:nvPr/>
        </p:nvSpPr>
        <p:spPr bwMode="auto">
          <a:xfrm>
            <a:off x="3168650"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45" name="Text Box 13"/>
          <p:cNvSpPr txBox="1">
            <a:spLocks noChangeArrowheads="1"/>
          </p:cNvSpPr>
          <p:nvPr/>
        </p:nvSpPr>
        <p:spPr bwMode="auto">
          <a:xfrm>
            <a:off x="2990850"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12</a:t>
            </a:r>
          </a:p>
        </p:txBody>
      </p:sp>
      <p:sp>
        <p:nvSpPr>
          <p:cNvPr id="38946" name="Text Box 15"/>
          <p:cNvSpPr txBox="1">
            <a:spLocks noChangeArrowheads="1"/>
          </p:cNvSpPr>
          <p:nvPr/>
        </p:nvSpPr>
        <p:spPr bwMode="auto">
          <a:xfrm>
            <a:off x="5235575"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38947" name="Line 16"/>
          <p:cNvSpPr>
            <a:spLocks noChangeShapeType="1"/>
          </p:cNvSpPr>
          <p:nvPr/>
        </p:nvSpPr>
        <p:spPr bwMode="auto">
          <a:xfrm>
            <a:off x="5410200"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48" name="Line 18"/>
          <p:cNvSpPr>
            <a:spLocks noChangeShapeType="1"/>
          </p:cNvSpPr>
          <p:nvPr/>
        </p:nvSpPr>
        <p:spPr bwMode="auto">
          <a:xfrm rot="-5400000">
            <a:off x="5407026" y="681037"/>
            <a:ext cx="0" cy="6740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38949" name="Line 19"/>
          <p:cNvSpPr>
            <a:spLocks noChangeShapeType="1"/>
          </p:cNvSpPr>
          <p:nvPr/>
        </p:nvSpPr>
        <p:spPr bwMode="auto">
          <a:xfrm rot="-5400000">
            <a:off x="5407026" y="681037"/>
            <a:ext cx="0" cy="6740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2" name="ZoneTexte 1"/>
          <p:cNvSpPr txBox="1">
            <a:spLocks noChangeArrowheads="1"/>
          </p:cNvSpPr>
          <p:nvPr/>
        </p:nvSpPr>
        <p:spPr bwMode="auto">
          <a:xfrm>
            <a:off x="869950" y="5054600"/>
            <a:ext cx="1620838" cy="584200"/>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71% génotype 1a</a:t>
            </a:r>
          </a:p>
          <a:p>
            <a:pPr eaLnBrk="1" hangingPunct="1"/>
            <a:r>
              <a:rPr lang="fr-FR" sz="1600"/>
              <a:t>5% F4</a:t>
            </a:r>
          </a:p>
        </p:txBody>
      </p:sp>
      <p:sp>
        <p:nvSpPr>
          <p:cNvPr id="38951" name="ZoneTexte 2"/>
          <p:cNvSpPr txBox="1">
            <a:spLocks noChangeArrowheads="1"/>
          </p:cNvSpPr>
          <p:nvPr/>
        </p:nvSpPr>
        <p:spPr bwMode="auto">
          <a:xfrm>
            <a:off x="3576638" y="5372100"/>
            <a:ext cx="5221287" cy="830263"/>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TVR : 	S4 ou 8 si ARN VHC &gt; 1000 UI/ml</a:t>
            </a:r>
          </a:p>
          <a:p>
            <a:pPr eaLnBrk="1" hangingPunct="1"/>
            <a:r>
              <a:rPr lang="fr-FR" sz="1600"/>
              <a:t>TVR/PR : 	S12 si ARN VHC &gt; 1000 UI/ml ou baisse &lt; 2 log10</a:t>
            </a:r>
          </a:p>
          <a:p>
            <a:pPr eaLnBrk="1" hangingPunct="1"/>
            <a:r>
              <a:rPr lang="fr-FR" sz="1600"/>
              <a:t>		S24 ou 36 si ARN VHC positif</a:t>
            </a:r>
          </a:p>
        </p:txBody>
      </p:sp>
      <p:sp>
        <p:nvSpPr>
          <p:cNvPr id="38952" name="ZoneTexte 3"/>
          <p:cNvSpPr txBox="1">
            <a:spLocks noChangeArrowheads="1"/>
          </p:cNvSpPr>
          <p:nvPr/>
        </p:nvSpPr>
        <p:spPr bwMode="auto">
          <a:xfrm>
            <a:off x="5422900" y="500380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Règles d</a:t>
            </a:r>
            <a:r>
              <a:rPr lang="fr-FR" altLang="fr-FR" sz="1800"/>
              <a:t>’</a:t>
            </a:r>
            <a:r>
              <a:rPr lang="fr-FR" sz="1800"/>
              <a:t>arrêt</a:t>
            </a:r>
          </a:p>
        </p:txBody>
      </p:sp>
      <p:sp>
        <p:nvSpPr>
          <p:cNvPr id="38953" name="ZoneTexte 4"/>
          <p:cNvSpPr txBox="1">
            <a:spLocks noChangeArrowheads="1"/>
          </p:cNvSpPr>
          <p:nvPr/>
        </p:nvSpPr>
        <p:spPr bwMode="auto">
          <a:xfrm>
            <a:off x="6972300" y="6515100"/>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Sulkowski et al. AASLD 2012</a:t>
            </a:r>
          </a:p>
        </p:txBody>
      </p:sp>
      <p:pic>
        <p:nvPicPr>
          <p:cNvPr id="49" name="Imag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oneTexte 2"/>
          <p:cNvSpPr txBox="1">
            <a:spLocks noChangeArrowheads="1"/>
          </p:cNvSpPr>
          <p:nvPr/>
        </p:nvSpPr>
        <p:spPr bwMode="auto">
          <a:xfrm>
            <a:off x="1092200" y="1014413"/>
            <a:ext cx="726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 Essai 110 : télaprévir (TVR), Peg-IFN</a:t>
            </a:r>
            <a:r>
              <a:rPr lang="fr-FR" sz="1800">
                <a:latin typeface="Symbol" pitchFamily="18" charset="2"/>
              </a:rPr>
              <a:t>a</a:t>
            </a:r>
            <a:r>
              <a:rPr lang="fr-FR" sz="1800"/>
              <a:t>-2a et RBV (PR)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39940"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graphicFrame>
        <p:nvGraphicFramePr>
          <p:cNvPr id="39941" name="Chart 2"/>
          <p:cNvGraphicFramePr>
            <a:graphicFrameLocks/>
          </p:cNvGraphicFramePr>
          <p:nvPr/>
        </p:nvGraphicFramePr>
        <p:xfrm>
          <a:off x="2020888" y="1779588"/>
          <a:ext cx="5575300" cy="3635375"/>
        </p:xfrm>
        <a:graphic>
          <a:graphicData uri="http://schemas.openxmlformats.org/presentationml/2006/ole">
            <mc:AlternateContent xmlns:mc="http://schemas.openxmlformats.org/markup-compatibility/2006">
              <mc:Choice xmlns:v="urn:schemas-microsoft-com:vml" Requires="v">
                <p:oleObj spid="_x0000_s39980" name="Feuille de calcul" r:id="rId5" imgW="6642100" imgH="4241800" progId="Excel.Sheet.8">
                  <p:embed/>
                </p:oleObj>
              </mc:Choice>
              <mc:Fallback>
                <p:oleObj name="Feuille de calcul" r:id="rId5" imgW="6642100" imgH="4241800" progId="Excel.Shee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888" y="1779588"/>
                        <a:ext cx="55753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Text Box 55"/>
          <p:cNvSpPr txBox="1">
            <a:spLocks noChangeArrowheads="1"/>
          </p:cNvSpPr>
          <p:nvPr/>
        </p:nvSpPr>
        <p:spPr bwMode="auto">
          <a:xfrm>
            <a:off x="1666875" y="5414963"/>
            <a:ext cx="6858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n/N =</a:t>
            </a:r>
          </a:p>
        </p:txBody>
      </p:sp>
      <p:sp>
        <p:nvSpPr>
          <p:cNvPr id="39943" name="Text Box 56"/>
          <p:cNvSpPr txBox="1">
            <a:spLocks noChangeArrowheads="1"/>
          </p:cNvSpPr>
          <p:nvPr/>
        </p:nvSpPr>
        <p:spPr bwMode="auto">
          <a:xfrm>
            <a:off x="2679700" y="5414963"/>
            <a:ext cx="4572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5/7</a:t>
            </a:r>
          </a:p>
        </p:txBody>
      </p:sp>
      <p:sp>
        <p:nvSpPr>
          <p:cNvPr id="39944" name="Text Box 57"/>
          <p:cNvSpPr txBox="1">
            <a:spLocks noChangeArrowheads="1"/>
          </p:cNvSpPr>
          <p:nvPr/>
        </p:nvSpPr>
        <p:spPr bwMode="auto">
          <a:xfrm>
            <a:off x="2982913" y="5414963"/>
            <a:ext cx="7620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11/16</a:t>
            </a:r>
          </a:p>
        </p:txBody>
      </p:sp>
      <p:sp>
        <p:nvSpPr>
          <p:cNvPr id="39945" name="Text Box 58"/>
          <p:cNvSpPr txBox="1">
            <a:spLocks noChangeArrowheads="1"/>
          </p:cNvSpPr>
          <p:nvPr/>
        </p:nvSpPr>
        <p:spPr bwMode="auto">
          <a:xfrm>
            <a:off x="3543300" y="5414963"/>
            <a:ext cx="838200" cy="307975"/>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12/15*</a:t>
            </a:r>
          </a:p>
        </p:txBody>
      </p:sp>
      <p:sp>
        <p:nvSpPr>
          <p:cNvPr id="39946" name="Text Box 59"/>
          <p:cNvSpPr txBox="1">
            <a:spLocks noChangeArrowheads="1"/>
          </p:cNvSpPr>
          <p:nvPr/>
        </p:nvSpPr>
        <p:spPr bwMode="auto">
          <a:xfrm>
            <a:off x="4178300" y="5414963"/>
            <a:ext cx="7620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28/38</a:t>
            </a:r>
          </a:p>
        </p:txBody>
      </p:sp>
      <p:sp>
        <p:nvSpPr>
          <p:cNvPr id="39947" name="Text Box 62"/>
          <p:cNvSpPr txBox="1">
            <a:spLocks noChangeArrowheads="1"/>
          </p:cNvSpPr>
          <p:nvPr/>
        </p:nvSpPr>
        <p:spPr bwMode="auto">
          <a:xfrm>
            <a:off x="5245100" y="5414963"/>
            <a:ext cx="4572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2/6</a:t>
            </a:r>
          </a:p>
        </p:txBody>
      </p:sp>
      <p:sp>
        <p:nvSpPr>
          <p:cNvPr id="39948" name="Text Box 63"/>
          <p:cNvSpPr txBox="1">
            <a:spLocks noChangeArrowheads="1"/>
          </p:cNvSpPr>
          <p:nvPr/>
        </p:nvSpPr>
        <p:spPr bwMode="auto">
          <a:xfrm>
            <a:off x="5614988" y="5414963"/>
            <a:ext cx="7620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4/8*</a:t>
            </a:r>
          </a:p>
        </p:txBody>
      </p:sp>
      <p:sp>
        <p:nvSpPr>
          <p:cNvPr id="39949" name="Text Box 64"/>
          <p:cNvSpPr txBox="1">
            <a:spLocks noChangeArrowheads="1"/>
          </p:cNvSpPr>
          <p:nvPr/>
        </p:nvSpPr>
        <p:spPr bwMode="auto">
          <a:xfrm>
            <a:off x="6256338" y="5414963"/>
            <a:ext cx="5334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4/8</a:t>
            </a:r>
          </a:p>
        </p:txBody>
      </p:sp>
      <p:sp>
        <p:nvSpPr>
          <p:cNvPr id="39950" name="Text Box 65"/>
          <p:cNvSpPr txBox="1">
            <a:spLocks noChangeArrowheads="1"/>
          </p:cNvSpPr>
          <p:nvPr/>
        </p:nvSpPr>
        <p:spPr bwMode="auto">
          <a:xfrm>
            <a:off x="6669088" y="5414963"/>
            <a:ext cx="762000" cy="3048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400">
                <a:latin typeface="Imago" pitchFamily="2" charset="0"/>
              </a:rPr>
              <a:t>10/22</a:t>
            </a:r>
          </a:p>
        </p:txBody>
      </p:sp>
      <p:sp>
        <p:nvSpPr>
          <p:cNvPr id="39951" name="Text Box 60"/>
          <p:cNvSpPr txBox="1">
            <a:spLocks noChangeArrowheads="1"/>
          </p:cNvSpPr>
          <p:nvPr/>
        </p:nvSpPr>
        <p:spPr bwMode="auto">
          <a:xfrm>
            <a:off x="3027363" y="5724525"/>
            <a:ext cx="1244600" cy="369888"/>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800">
                <a:latin typeface="Imago" pitchFamily="2" charset="0"/>
              </a:rPr>
              <a:t>TVR/PR</a:t>
            </a:r>
          </a:p>
        </p:txBody>
      </p:sp>
      <p:sp>
        <p:nvSpPr>
          <p:cNvPr id="39952" name="Text Box 61"/>
          <p:cNvSpPr txBox="1">
            <a:spLocks noChangeArrowheads="1"/>
          </p:cNvSpPr>
          <p:nvPr/>
        </p:nvSpPr>
        <p:spPr bwMode="auto">
          <a:xfrm>
            <a:off x="5803900" y="5721350"/>
            <a:ext cx="914400" cy="369888"/>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1800">
                <a:latin typeface="Imago" pitchFamily="2" charset="0"/>
              </a:rPr>
              <a:t>PR</a:t>
            </a:r>
          </a:p>
        </p:txBody>
      </p:sp>
      <p:cxnSp>
        <p:nvCxnSpPr>
          <p:cNvPr id="6" name="Connecteur droit 5"/>
          <p:cNvCxnSpPr>
            <a:cxnSpLocks noChangeShapeType="1"/>
          </p:cNvCxnSpPr>
          <p:nvPr/>
        </p:nvCxnSpPr>
        <p:spPr bwMode="auto">
          <a:xfrm>
            <a:off x="2513013" y="1717675"/>
            <a:ext cx="26987" cy="3527425"/>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Connecteur droit 55"/>
          <p:cNvCxnSpPr>
            <a:cxnSpLocks noChangeShapeType="1"/>
          </p:cNvCxnSpPr>
          <p:nvPr/>
        </p:nvCxnSpPr>
        <p:spPr bwMode="auto">
          <a:xfrm>
            <a:off x="2540000" y="5245100"/>
            <a:ext cx="4724400"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55" name="Rectangle 46"/>
          <p:cNvSpPr>
            <a:spLocks noChangeArrowheads="1"/>
          </p:cNvSpPr>
          <p:nvPr/>
        </p:nvSpPr>
        <p:spPr bwMode="auto">
          <a:xfrm rot="-5400000">
            <a:off x="943769" y="3472656"/>
            <a:ext cx="1900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500">
                <a:solidFill>
                  <a:srgbClr val="000000"/>
                </a:solidFill>
                <a:latin typeface="Imago" pitchFamily="2" charset="0"/>
              </a:rPr>
              <a:t>Patients avec RVS(%)</a:t>
            </a:r>
            <a:endParaRPr lang="en-US" sz="2800">
              <a:solidFill>
                <a:srgbClr val="000000"/>
              </a:solidFill>
              <a:latin typeface="Imago" pitchFamily="2" charset="0"/>
            </a:endParaRPr>
          </a:p>
        </p:txBody>
      </p:sp>
      <p:grpSp>
        <p:nvGrpSpPr>
          <p:cNvPr id="39956" name="Group 3"/>
          <p:cNvGrpSpPr>
            <a:grpSpLocks/>
          </p:cNvGrpSpPr>
          <p:nvPr/>
        </p:nvGrpSpPr>
        <p:grpSpPr bwMode="auto">
          <a:xfrm>
            <a:off x="4775200" y="2336800"/>
            <a:ext cx="4192588" cy="215900"/>
            <a:chOff x="2940050" y="1447800"/>
            <a:chExt cx="4192098" cy="214535"/>
          </a:xfrm>
        </p:grpSpPr>
        <p:sp>
          <p:nvSpPr>
            <p:cNvPr id="39969" name="Rectangle 47"/>
            <p:cNvSpPr>
              <a:spLocks noChangeArrowheads="1"/>
            </p:cNvSpPr>
            <p:nvPr/>
          </p:nvSpPr>
          <p:spPr bwMode="auto">
            <a:xfrm>
              <a:off x="2940050" y="1490663"/>
              <a:ext cx="125413" cy="1190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800" b="1">
                <a:solidFill>
                  <a:srgbClr val="000000"/>
                </a:solidFill>
                <a:latin typeface="Imago" pitchFamily="2" charset="0"/>
              </a:endParaRPr>
            </a:p>
          </p:txBody>
        </p:sp>
        <p:sp>
          <p:nvSpPr>
            <p:cNvPr id="39970" name="Rectangle 48"/>
            <p:cNvSpPr>
              <a:spLocks noChangeArrowheads="1"/>
            </p:cNvSpPr>
            <p:nvPr/>
          </p:nvSpPr>
          <p:spPr bwMode="auto">
            <a:xfrm>
              <a:off x="3070012" y="1447800"/>
              <a:ext cx="625264" cy="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400">
                  <a:solidFill>
                    <a:srgbClr val="000000"/>
                  </a:solidFill>
                  <a:latin typeface="Imago" pitchFamily="2" charset="0"/>
                </a:rPr>
                <a:t>No ART</a:t>
              </a:r>
              <a:endParaRPr lang="en-US" sz="2800" b="1">
                <a:solidFill>
                  <a:srgbClr val="000000"/>
                </a:solidFill>
                <a:latin typeface="Imago" pitchFamily="2" charset="0"/>
              </a:endParaRPr>
            </a:p>
          </p:txBody>
        </p:sp>
        <p:sp>
          <p:nvSpPr>
            <p:cNvPr id="39971" name="Rectangle 49"/>
            <p:cNvSpPr>
              <a:spLocks noChangeArrowheads="1"/>
            </p:cNvSpPr>
            <p:nvPr/>
          </p:nvSpPr>
          <p:spPr bwMode="auto">
            <a:xfrm>
              <a:off x="3768725" y="1490663"/>
              <a:ext cx="127000" cy="119062"/>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800" b="1">
                <a:solidFill>
                  <a:srgbClr val="000000"/>
                </a:solidFill>
                <a:latin typeface="Imago" pitchFamily="2" charset="0"/>
              </a:endParaRPr>
            </a:p>
          </p:txBody>
        </p:sp>
        <p:sp>
          <p:nvSpPr>
            <p:cNvPr id="39972" name="Rectangle 50"/>
            <p:cNvSpPr>
              <a:spLocks noChangeArrowheads="1"/>
            </p:cNvSpPr>
            <p:nvPr/>
          </p:nvSpPr>
          <p:spPr bwMode="auto">
            <a:xfrm>
              <a:off x="3878642" y="1447800"/>
              <a:ext cx="1146829" cy="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400">
                  <a:solidFill>
                    <a:srgbClr val="000000"/>
                  </a:solidFill>
                  <a:latin typeface="Imago" pitchFamily="2" charset="0"/>
                </a:rPr>
                <a:t>EFV/TDF/FTC</a:t>
              </a:r>
              <a:endParaRPr lang="en-US" sz="2800" b="1">
                <a:solidFill>
                  <a:srgbClr val="000000"/>
                </a:solidFill>
                <a:latin typeface="Imago" pitchFamily="2" charset="0"/>
              </a:endParaRPr>
            </a:p>
          </p:txBody>
        </p:sp>
        <p:sp>
          <p:nvSpPr>
            <p:cNvPr id="39973" name="Rectangle 51"/>
            <p:cNvSpPr>
              <a:spLocks noChangeArrowheads="1"/>
            </p:cNvSpPr>
            <p:nvPr/>
          </p:nvSpPr>
          <p:spPr bwMode="auto">
            <a:xfrm>
              <a:off x="5138738" y="1490663"/>
              <a:ext cx="125412" cy="11906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800" b="1">
                <a:solidFill>
                  <a:srgbClr val="000000"/>
                </a:solidFill>
                <a:latin typeface="Imago" pitchFamily="2" charset="0"/>
              </a:endParaRPr>
            </a:p>
          </p:txBody>
        </p:sp>
        <p:sp>
          <p:nvSpPr>
            <p:cNvPr id="39974" name="Rectangle 52"/>
            <p:cNvSpPr>
              <a:spLocks noChangeArrowheads="1"/>
            </p:cNvSpPr>
            <p:nvPr/>
          </p:nvSpPr>
          <p:spPr bwMode="auto">
            <a:xfrm>
              <a:off x="5240190" y="1447800"/>
              <a:ext cx="1243165" cy="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400">
                  <a:solidFill>
                    <a:srgbClr val="000000"/>
                  </a:solidFill>
                  <a:latin typeface="Imago" pitchFamily="2" charset="0"/>
                </a:rPr>
                <a:t>ATV/r/TDF/FTC</a:t>
              </a:r>
              <a:endParaRPr lang="en-US" sz="2800" b="1">
                <a:solidFill>
                  <a:srgbClr val="000000"/>
                </a:solidFill>
                <a:latin typeface="Imago" pitchFamily="2" charset="0"/>
              </a:endParaRPr>
            </a:p>
          </p:txBody>
        </p:sp>
        <p:sp>
          <p:nvSpPr>
            <p:cNvPr id="39975" name="Rectangle 53"/>
            <p:cNvSpPr>
              <a:spLocks noChangeArrowheads="1"/>
            </p:cNvSpPr>
            <p:nvPr/>
          </p:nvSpPr>
          <p:spPr bwMode="auto">
            <a:xfrm>
              <a:off x="6608763" y="1490663"/>
              <a:ext cx="125412" cy="1190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800" b="1">
                <a:solidFill>
                  <a:srgbClr val="000000"/>
                </a:solidFill>
                <a:latin typeface="Imago" pitchFamily="2" charset="0"/>
              </a:endParaRPr>
            </a:p>
          </p:txBody>
        </p:sp>
        <p:sp>
          <p:nvSpPr>
            <p:cNvPr id="39976" name="Rectangle 54"/>
            <p:cNvSpPr>
              <a:spLocks noChangeArrowheads="1"/>
            </p:cNvSpPr>
            <p:nvPr/>
          </p:nvSpPr>
          <p:spPr bwMode="auto">
            <a:xfrm>
              <a:off x="6752940" y="1447800"/>
              <a:ext cx="379208" cy="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400">
                  <a:solidFill>
                    <a:srgbClr val="000000"/>
                  </a:solidFill>
                  <a:latin typeface="Imago" pitchFamily="2" charset="0"/>
                </a:rPr>
                <a:t>Total</a:t>
              </a:r>
              <a:endParaRPr lang="en-US" sz="2800" b="1">
                <a:solidFill>
                  <a:srgbClr val="000000"/>
                </a:solidFill>
                <a:latin typeface="Imago" pitchFamily="2" charset="0"/>
              </a:endParaRPr>
            </a:p>
          </p:txBody>
        </p:sp>
      </p:grpSp>
      <p:sp>
        <p:nvSpPr>
          <p:cNvPr id="81" name="Rectangle 66"/>
          <p:cNvSpPr>
            <a:spLocks noChangeArrowheads="1"/>
          </p:cNvSpPr>
          <p:nvPr/>
        </p:nvSpPr>
        <p:spPr bwMode="auto">
          <a:xfrm>
            <a:off x="3027363" y="1562100"/>
            <a:ext cx="4352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50000"/>
              </a:spcBef>
            </a:pPr>
            <a:r>
              <a:rPr lang="en-US">
                <a:solidFill>
                  <a:srgbClr val="000000"/>
                </a:solidFill>
              </a:rPr>
              <a:t>Taux de RVS à 24S post traitement (RVS 24)</a:t>
            </a:r>
          </a:p>
        </p:txBody>
      </p:sp>
      <p:sp>
        <p:nvSpPr>
          <p:cNvPr id="39958" name="Text Box 67"/>
          <p:cNvSpPr txBox="1">
            <a:spLocks noChangeArrowheads="1"/>
          </p:cNvSpPr>
          <p:nvPr/>
        </p:nvSpPr>
        <p:spPr bwMode="auto">
          <a:xfrm>
            <a:off x="7399338" y="5414963"/>
            <a:ext cx="1868487" cy="465137"/>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20000"/>
              </a:spcBef>
            </a:pPr>
            <a:r>
              <a:rPr lang="en-US" sz="1100" i="1">
                <a:solidFill>
                  <a:srgbClr val="000000"/>
                </a:solidFill>
                <a:latin typeface="Imago" pitchFamily="2" charset="0"/>
              </a:rPr>
              <a:t>*Perdus de vue &lt; RVS 24 </a:t>
            </a:r>
          </a:p>
          <a:p>
            <a:pPr>
              <a:spcBef>
                <a:spcPct val="20000"/>
              </a:spcBef>
            </a:pPr>
            <a:r>
              <a:rPr lang="en-US" sz="1100" i="1">
                <a:solidFill>
                  <a:srgbClr val="000000"/>
                </a:solidFill>
                <a:latin typeface="Imago" pitchFamily="2" charset="0"/>
              </a:rPr>
              <a:t>(données RVS 12)</a:t>
            </a:r>
          </a:p>
        </p:txBody>
      </p:sp>
      <p:sp>
        <p:nvSpPr>
          <p:cNvPr id="82" name="ZoneTexte 81"/>
          <p:cNvSpPr txBox="1">
            <a:spLocks noChangeArrowheads="1"/>
          </p:cNvSpPr>
          <p:nvPr/>
        </p:nvSpPr>
        <p:spPr bwMode="auto">
          <a:xfrm>
            <a:off x="2768600" y="6280150"/>
            <a:ext cx="4135438" cy="368300"/>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dirty="0">
                <a:latin typeface="Calibri" charset="0"/>
                <a:ea typeface="MS PGothic" charset="0"/>
                <a:cs typeface="MS PGothic" charset="0"/>
              </a:rPr>
              <a:t>Taux RVS 24 (similaires taux RVS 12) : 71%</a:t>
            </a:r>
          </a:p>
        </p:txBody>
      </p:sp>
      <p:sp>
        <p:nvSpPr>
          <p:cNvPr id="2" name="Ellipse 1"/>
          <p:cNvSpPr>
            <a:spLocks noChangeArrowheads="1"/>
          </p:cNvSpPr>
          <p:nvPr/>
        </p:nvSpPr>
        <p:spPr bwMode="auto">
          <a:xfrm>
            <a:off x="4259263" y="2600325"/>
            <a:ext cx="503237" cy="320675"/>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34" name="Ellipse 33"/>
          <p:cNvSpPr>
            <a:spLocks noChangeArrowheads="1"/>
          </p:cNvSpPr>
          <p:nvPr/>
        </p:nvSpPr>
        <p:spPr bwMode="auto">
          <a:xfrm>
            <a:off x="6723063" y="3578225"/>
            <a:ext cx="503237" cy="320675"/>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39964" name="ZoneTexte 4"/>
          <p:cNvSpPr txBox="1">
            <a:spLocks noChangeArrowheads="1"/>
          </p:cNvSpPr>
          <p:nvPr/>
        </p:nvSpPr>
        <p:spPr bwMode="auto">
          <a:xfrm>
            <a:off x="6972300" y="6515100"/>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Sulkowski et al. AASLD 2012</a:t>
            </a:r>
          </a:p>
        </p:txBody>
      </p:sp>
      <p:pic>
        <p:nvPicPr>
          <p:cNvPr id="42" name="Imag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oneTexte 2"/>
          <p:cNvSpPr txBox="1">
            <a:spLocks noChangeArrowheads="1"/>
          </p:cNvSpPr>
          <p:nvPr/>
        </p:nvSpPr>
        <p:spPr bwMode="auto">
          <a:xfrm>
            <a:off x="1092200" y="1198563"/>
            <a:ext cx="726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Efficacité comparable aux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41988"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41989" name="Rectangle 3"/>
          <p:cNvSpPr txBox="1">
            <a:spLocks noChangeArrowheads="1"/>
          </p:cNvSpPr>
          <p:nvPr/>
        </p:nvSpPr>
        <p:spPr bwMode="auto">
          <a:xfrm>
            <a:off x="3600450" y="2101850"/>
            <a:ext cx="2012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80000"/>
              </a:lnSpc>
              <a:spcBef>
                <a:spcPct val="20000"/>
              </a:spcBef>
              <a:buFont typeface="Arial" pitchFamily="34" charset="0"/>
              <a:buNone/>
            </a:pPr>
            <a:r>
              <a:rPr lang="fr-FR" sz="2000" b="1">
                <a:latin typeface="Arial" pitchFamily="34" charset="0"/>
                <a:cs typeface="Arial" pitchFamily="34" charset="0"/>
              </a:rPr>
              <a:t>TELAPREVIR</a:t>
            </a:r>
          </a:p>
        </p:txBody>
      </p:sp>
      <p:graphicFrame>
        <p:nvGraphicFramePr>
          <p:cNvPr id="42059" name="Group 75"/>
          <p:cNvGraphicFramePr>
            <a:graphicFrameLocks noGrp="1"/>
          </p:cNvGraphicFramePr>
          <p:nvPr/>
        </p:nvGraphicFramePr>
        <p:xfrm>
          <a:off x="987425" y="2781300"/>
          <a:ext cx="8032750" cy="2672440"/>
        </p:xfrm>
        <a:graphic>
          <a:graphicData uri="http://schemas.openxmlformats.org/drawingml/2006/table">
            <a:tbl>
              <a:tblPr/>
              <a:tblGrid>
                <a:gridCol w="1089025"/>
                <a:gridCol w="857250"/>
                <a:gridCol w="652463"/>
                <a:gridCol w="1062037"/>
                <a:gridCol w="1060450"/>
                <a:gridCol w="835025"/>
                <a:gridCol w="938213"/>
                <a:gridCol w="769937"/>
                <a:gridCol w="768350"/>
              </a:tblGrid>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Patients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naïfs de traitement</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Patients</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n</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F3-F4 (%)</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ARN HCV j0 &gt; 800.000 UI/ml (%)</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RVR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S4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RVPc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S4 et S12</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S24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RVS24 (%)</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Study 110</a:t>
                      </a:r>
                    </a:p>
                  </a:txBody>
                  <a:tcPr marT="45683" marB="45683" horzOverflow="overflow">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VIH-VHC</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38</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MS PGothic" pitchFamily="34" charset="-128"/>
                        </a:rPr>
                        <a:t>(pas de F4)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84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68</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61</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71</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74</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solidFill>
                      <a:srgbClr val="EBF1DE"/>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PROVE 1</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VHC</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158*</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18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MS PGothic" pitchFamily="34" charset="-128"/>
                        </a:rPr>
                        <a:t>(pas de F4)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86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ea typeface="MS PGothic" pitchFamily="34"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81* </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74*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64*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67**</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8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ADVANCE **</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VHC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ea typeface="MS PGothic" pitchFamily="34"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363</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20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MS PGothic" pitchFamily="34" charset="-128"/>
                        </a:rPr>
                        <a:t>(dont 6% F4)</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77</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68</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58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MS PGothic" pitchFamily="34" charset="-128"/>
                        </a:rPr>
                        <a:t>(à S4 et S12)</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87</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rPr>
                        <a:t>75</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46" name="Text Box 55"/>
          <p:cNvSpPr txBox="1">
            <a:spLocks noChangeArrowheads="1"/>
          </p:cNvSpPr>
          <p:nvPr/>
        </p:nvSpPr>
        <p:spPr bwMode="auto">
          <a:xfrm>
            <a:off x="900113" y="5734050"/>
            <a:ext cx="8208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 Bras T12PR24 + T12PR48 	** Uniquement bras T12PR48</a:t>
            </a:r>
          </a:p>
        </p:txBody>
      </p:sp>
      <p:sp>
        <p:nvSpPr>
          <p:cNvPr id="42047" name="Rectangle 56"/>
          <p:cNvSpPr>
            <a:spLocks noChangeArrowheads="1"/>
          </p:cNvSpPr>
          <p:nvPr/>
        </p:nvSpPr>
        <p:spPr bwMode="auto">
          <a:xfrm>
            <a:off x="1955800" y="6499225"/>
            <a:ext cx="716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1400" i="1"/>
              <a:t>Sulkowski AASLD 2012; Sherman AASLD 2011; Mc Hutchinson NEJM 2009; Jacobson NEJM 2011</a:t>
            </a:r>
          </a:p>
        </p:txBody>
      </p:sp>
      <p:sp>
        <p:nvSpPr>
          <p:cNvPr id="42048" name="Oval 62"/>
          <p:cNvSpPr>
            <a:spLocks noChangeArrowheads="1"/>
          </p:cNvSpPr>
          <p:nvPr/>
        </p:nvSpPr>
        <p:spPr bwMode="auto">
          <a:xfrm>
            <a:off x="8172450" y="2492375"/>
            <a:ext cx="874713" cy="3095625"/>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oneTexte 2"/>
          <p:cNvSpPr txBox="1">
            <a:spLocks noChangeArrowheads="1"/>
          </p:cNvSpPr>
          <p:nvPr/>
        </p:nvSpPr>
        <p:spPr bwMode="auto">
          <a:xfrm>
            <a:off x="1066800" y="1165225"/>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 Essai </a:t>
            </a:r>
            <a:r>
              <a:rPr lang="fr-FR" sz="1800">
                <a:solidFill>
                  <a:srgbClr val="000000"/>
                </a:solidFill>
              </a:rPr>
              <a:t>de phase 2  </a:t>
            </a:r>
            <a:r>
              <a:rPr lang="fr-FR" sz="1800"/>
              <a:t>: bocéprévir (BOC), Peg-IFN</a:t>
            </a:r>
            <a:r>
              <a:rPr lang="fr-FR" sz="1800">
                <a:latin typeface="Symbol" pitchFamily="18" charset="2"/>
              </a:rPr>
              <a:t>a</a:t>
            </a:r>
            <a:r>
              <a:rPr lang="fr-FR" sz="1800"/>
              <a:t>-2b et RBV (PR)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44036"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44037" name="Espace réservé du contenu 4"/>
          <p:cNvSpPr txBox="1">
            <a:spLocks/>
          </p:cNvSpPr>
          <p:nvPr/>
        </p:nvSpPr>
        <p:spPr bwMode="auto">
          <a:xfrm>
            <a:off x="736600" y="1884363"/>
            <a:ext cx="82105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itchFamily="34" charset="0"/>
                <a:ea typeface="MS PGothic" pitchFamily="34" charset="-128"/>
              </a:defRPr>
            </a:lvl1pPr>
            <a:lvl2pPr marL="17780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a:spcBef>
                <a:spcPct val="20000"/>
              </a:spcBef>
              <a:buFont typeface="Arial" pitchFamily="34" charset="0"/>
              <a:buNone/>
            </a:pPr>
            <a:r>
              <a:rPr lang="fr-FR" sz="1400">
                <a:latin typeface="Arial" pitchFamily="34" charset="0"/>
              </a:rPr>
              <a:t>Patients recevant des ARV (sauf INNTI, AZT, d4T, ddI) avec CD4 &gt; 200/mm</a:t>
            </a:r>
            <a:r>
              <a:rPr lang="fr-FR" sz="1400" baseline="30000">
                <a:latin typeface="Arial" pitchFamily="34" charset="0"/>
              </a:rPr>
              <a:t>3</a:t>
            </a:r>
            <a:r>
              <a:rPr lang="fr-FR" sz="1400">
                <a:latin typeface="Arial" pitchFamily="34" charset="0"/>
              </a:rPr>
              <a:t> et CV VIH &lt; 50 c/ml</a:t>
            </a:r>
          </a:p>
        </p:txBody>
      </p:sp>
      <p:sp>
        <p:nvSpPr>
          <p:cNvPr id="44038" name="Text Box 101"/>
          <p:cNvSpPr txBox="1">
            <a:spLocks noChangeArrowheads="1"/>
          </p:cNvSpPr>
          <p:nvPr/>
        </p:nvSpPr>
        <p:spPr bwMode="auto">
          <a:xfrm>
            <a:off x="1968500" y="4383088"/>
            <a:ext cx="1168400" cy="276225"/>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 800 mg x 3 /j</a:t>
            </a:r>
          </a:p>
        </p:txBody>
      </p:sp>
      <p:sp>
        <p:nvSpPr>
          <p:cNvPr id="44039" name="Text Box 24"/>
          <p:cNvSpPr txBox="1">
            <a:spLocks noChangeArrowheads="1"/>
          </p:cNvSpPr>
          <p:nvPr/>
        </p:nvSpPr>
        <p:spPr bwMode="auto">
          <a:xfrm>
            <a:off x="796925" y="2900363"/>
            <a:ext cx="1171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nSpc>
                <a:spcPct val="50000"/>
              </a:lnSpc>
              <a:spcBef>
                <a:spcPct val="50000"/>
              </a:spcBef>
            </a:pPr>
            <a:r>
              <a:rPr lang="fr-FR" sz="1600">
                <a:latin typeface="Arial" pitchFamily="34" charset="0"/>
              </a:rPr>
              <a:t>BOC/PR</a:t>
            </a:r>
          </a:p>
          <a:p>
            <a:pPr>
              <a:lnSpc>
                <a:spcPct val="50000"/>
              </a:lnSpc>
              <a:spcBef>
                <a:spcPct val="50000"/>
              </a:spcBef>
            </a:pPr>
            <a:r>
              <a:rPr lang="fr-FR" sz="1600">
                <a:latin typeface="Arial" pitchFamily="34" charset="0"/>
              </a:rPr>
              <a:t>(n=64)</a:t>
            </a:r>
          </a:p>
        </p:txBody>
      </p:sp>
      <p:sp>
        <p:nvSpPr>
          <p:cNvPr id="44040" name="Text Box 25"/>
          <p:cNvSpPr txBox="1">
            <a:spLocks noChangeArrowheads="1"/>
          </p:cNvSpPr>
          <p:nvPr/>
        </p:nvSpPr>
        <p:spPr bwMode="auto">
          <a:xfrm>
            <a:off x="2028825" y="2905125"/>
            <a:ext cx="660400" cy="436563"/>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44041" name="Line 60"/>
          <p:cNvSpPr>
            <a:spLocks noChangeShapeType="1"/>
          </p:cNvSpPr>
          <p:nvPr/>
        </p:nvSpPr>
        <p:spPr bwMode="auto">
          <a:xfrm>
            <a:off x="6426200" y="3119438"/>
            <a:ext cx="728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44042" name="Line 61"/>
          <p:cNvSpPr>
            <a:spLocks noChangeShapeType="1"/>
          </p:cNvSpPr>
          <p:nvPr/>
        </p:nvSpPr>
        <p:spPr bwMode="auto">
          <a:xfrm>
            <a:off x="7974013" y="3119438"/>
            <a:ext cx="8048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44043" name="Text Box 62"/>
          <p:cNvSpPr txBox="1">
            <a:spLocks noChangeArrowheads="1"/>
          </p:cNvSpPr>
          <p:nvPr/>
        </p:nvSpPr>
        <p:spPr bwMode="auto">
          <a:xfrm>
            <a:off x="7032625" y="2978150"/>
            <a:ext cx="1079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44044" name="Text Box 63"/>
          <p:cNvSpPr txBox="1">
            <a:spLocks noChangeArrowheads="1"/>
          </p:cNvSpPr>
          <p:nvPr/>
        </p:nvSpPr>
        <p:spPr bwMode="auto">
          <a:xfrm>
            <a:off x="8410575" y="2811463"/>
            <a:ext cx="657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a:t>
            </a:r>
          </a:p>
        </p:txBody>
      </p:sp>
      <p:sp>
        <p:nvSpPr>
          <p:cNvPr id="44045" name="Line 65"/>
          <p:cNvSpPr>
            <a:spLocks noChangeShapeType="1"/>
          </p:cNvSpPr>
          <p:nvPr/>
        </p:nvSpPr>
        <p:spPr bwMode="auto">
          <a:xfrm flipH="1" flipV="1">
            <a:off x="8766175" y="3048000"/>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19" name="Text Box 55"/>
          <p:cNvSpPr txBox="1">
            <a:spLocks noChangeArrowheads="1"/>
          </p:cNvSpPr>
          <p:nvPr/>
        </p:nvSpPr>
        <p:spPr bwMode="auto">
          <a:xfrm>
            <a:off x="2678113" y="2905125"/>
            <a:ext cx="3800475" cy="434975"/>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sp>
        <p:nvSpPr>
          <p:cNvPr id="44047" name="Line 42"/>
          <p:cNvSpPr>
            <a:spLocks noChangeShapeType="1"/>
          </p:cNvSpPr>
          <p:nvPr/>
        </p:nvSpPr>
        <p:spPr bwMode="auto">
          <a:xfrm>
            <a:off x="6300788" y="3773488"/>
            <a:ext cx="8509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44048" name="Line 43"/>
          <p:cNvSpPr>
            <a:spLocks noChangeShapeType="1"/>
          </p:cNvSpPr>
          <p:nvPr/>
        </p:nvSpPr>
        <p:spPr bwMode="auto">
          <a:xfrm>
            <a:off x="7980363" y="3773488"/>
            <a:ext cx="8175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44049" name="Text Box 44"/>
          <p:cNvSpPr txBox="1">
            <a:spLocks noChangeArrowheads="1"/>
          </p:cNvSpPr>
          <p:nvPr/>
        </p:nvSpPr>
        <p:spPr bwMode="auto">
          <a:xfrm>
            <a:off x="7004050" y="3633788"/>
            <a:ext cx="11461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44050" name="Text Box 45"/>
          <p:cNvSpPr txBox="1">
            <a:spLocks noChangeArrowheads="1"/>
          </p:cNvSpPr>
          <p:nvPr/>
        </p:nvSpPr>
        <p:spPr bwMode="auto">
          <a:xfrm>
            <a:off x="776288" y="3508375"/>
            <a:ext cx="1006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lnSpc>
                <a:spcPct val="80000"/>
              </a:lnSpc>
              <a:spcBef>
                <a:spcPct val="50000"/>
              </a:spcBef>
            </a:pPr>
            <a:r>
              <a:rPr lang="fr-FR" sz="1600">
                <a:latin typeface="Arial" pitchFamily="34" charset="0"/>
              </a:rPr>
              <a:t>PR48 </a:t>
            </a:r>
            <a:br>
              <a:rPr lang="fr-FR" sz="1600">
                <a:latin typeface="Arial" pitchFamily="34" charset="0"/>
              </a:rPr>
            </a:br>
            <a:r>
              <a:rPr lang="fr-FR" sz="1600">
                <a:latin typeface="Arial" pitchFamily="34" charset="0"/>
              </a:rPr>
              <a:t>(n=34)</a:t>
            </a:r>
          </a:p>
        </p:txBody>
      </p:sp>
      <p:sp>
        <p:nvSpPr>
          <p:cNvPr id="24" name="Text Box 46"/>
          <p:cNvSpPr txBox="1">
            <a:spLocks noChangeArrowheads="1"/>
          </p:cNvSpPr>
          <p:nvPr/>
        </p:nvSpPr>
        <p:spPr bwMode="auto">
          <a:xfrm>
            <a:off x="2689225" y="3554413"/>
            <a:ext cx="3792538" cy="436562"/>
          </a:xfrm>
          <a:prstGeom prst="rect">
            <a:avLst/>
          </a:prstGeom>
          <a:solidFill>
            <a:schemeClr val="accent6">
              <a:lumMod val="40000"/>
              <a:lumOff val="60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dirty="0">
                <a:solidFill>
                  <a:schemeClr val="tx1"/>
                </a:solidFill>
              </a:rPr>
              <a:t>  </a:t>
            </a:r>
            <a:r>
              <a:rPr lang="fr-FR" sz="1200" b="1" dirty="0">
                <a:solidFill>
                  <a:schemeClr val="tx1"/>
                </a:solidFill>
              </a:rPr>
              <a:t>Placebo + PR </a:t>
            </a:r>
          </a:p>
        </p:txBody>
      </p:sp>
      <p:sp>
        <p:nvSpPr>
          <p:cNvPr id="44052" name="Text Box 48"/>
          <p:cNvSpPr txBox="1">
            <a:spLocks noChangeArrowheads="1"/>
          </p:cNvSpPr>
          <p:nvPr/>
        </p:nvSpPr>
        <p:spPr bwMode="auto">
          <a:xfrm>
            <a:off x="8428038" y="3471863"/>
            <a:ext cx="59213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a:t>
            </a:r>
          </a:p>
        </p:txBody>
      </p:sp>
      <p:sp>
        <p:nvSpPr>
          <p:cNvPr id="44053" name="Line 49"/>
          <p:cNvSpPr>
            <a:spLocks noChangeShapeType="1"/>
          </p:cNvSpPr>
          <p:nvPr/>
        </p:nvSpPr>
        <p:spPr bwMode="auto">
          <a:xfrm flipH="1" flipV="1">
            <a:off x="8796338" y="3711575"/>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27" name="Text Box 55"/>
          <p:cNvSpPr txBox="1">
            <a:spLocks noChangeArrowheads="1"/>
          </p:cNvSpPr>
          <p:nvPr/>
        </p:nvSpPr>
        <p:spPr bwMode="auto">
          <a:xfrm>
            <a:off x="2049463" y="3554413"/>
            <a:ext cx="628650" cy="436562"/>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PR </a:t>
            </a:r>
            <a:endParaRPr lang="fr-FR" sz="1200" b="1" dirty="0"/>
          </a:p>
        </p:txBody>
      </p:sp>
      <p:sp>
        <p:nvSpPr>
          <p:cNvPr id="44055" name="Line 3"/>
          <p:cNvSpPr>
            <a:spLocks noChangeShapeType="1"/>
          </p:cNvSpPr>
          <p:nvPr/>
        </p:nvSpPr>
        <p:spPr bwMode="auto">
          <a:xfrm>
            <a:off x="204787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56" name="Line 4"/>
          <p:cNvSpPr>
            <a:spLocks noChangeShapeType="1"/>
          </p:cNvSpPr>
          <p:nvPr/>
        </p:nvSpPr>
        <p:spPr bwMode="auto">
          <a:xfrm>
            <a:off x="428942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57" name="Line 5"/>
          <p:cNvSpPr>
            <a:spLocks noChangeShapeType="1"/>
          </p:cNvSpPr>
          <p:nvPr/>
        </p:nvSpPr>
        <p:spPr bwMode="auto">
          <a:xfrm>
            <a:off x="6530975"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58" name="Line 6"/>
          <p:cNvSpPr>
            <a:spLocks noChangeShapeType="1"/>
          </p:cNvSpPr>
          <p:nvPr/>
        </p:nvSpPr>
        <p:spPr bwMode="auto">
          <a:xfrm>
            <a:off x="8764588"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59" name="Text Box 7"/>
          <p:cNvSpPr txBox="1">
            <a:spLocks noChangeArrowheads="1"/>
          </p:cNvSpPr>
          <p:nvPr/>
        </p:nvSpPr>
        <p:spPr bwMode="auto">
          <a:xfrm>
            <a:off x="4116388"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44060" name="Text Box 8"/>
          <p:cNvSpPr txBox="1">
            <a:spLocks noChangeArrowheads="1"/>
          </p:cNvSpPr>
          <p:nvPr/>
        </p:nvSpPr>
        <p:spPr bwMode="auto">
          <a:xfrm>
            <a:off x="1916113" y="4114800"/>
            <a:ext cx="265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44061" name="Text Box 9"/>
          <p:cNvSpPr txBox="1">
            <a:spLocks noChangeArrowheads="1"/>
          </p:cNvSpPr>
          <p:nvPr/>
        </p:nvSpPr>
        <p:spPr bwMode="auto">
          <a:xfrm>
            <a:off x="6354763"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44062" name="Text Box 10"/>
          <p:cNvSpPr txBox="1">
            <a:spLocks noChangeArrowheads="1"/>
          </p:cNvSpPr>
          <p:nvPr/>
        </p:nvSpPr>
        <p:spPr bwMode="auto">
          <a:xfrm>
            <a:off x="8588375"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72</a:t>
            </a:r>
          </a:p>
        </p:txBody>
      </p:sp>
      <p:sp>
        <p:nvSpPr>
          <p:cNvPr id="44063" name="Text Box 11"/>
          <p:cNvSpPr txBox="1">
            <a:spLocks noChangeArrowheads="1"/>
          </p:cNvSpPr>
          <p:nvPr/>
        </p:nvSpPr>
        <p:spPr bwMode="auto">
          <a:xfrm>
            <a:off x="869950" y="4114800"/>
            <a:ext cx="925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44064" name="Line 12"/>
          <p:cNvSpPr>
            <a:spLocks noChangeShapeType="1"/>
          </p:cNvSpPr>
          <p:nvPr/>
        </p:nvSpPr>
        <p:spPr bwMode="auto">
          <a:xfrm>
            <a:off x="3168650"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65" name="Text Box 13"/>
          <p:cNvSpPr txBox="1">
            <a:spLocks noChangeArrowheads="1"/>
          </p:cNvSpPr>
          <p:nvPr/>
        </p:nvSpPr>
        <p:spPr bwMode="auto">
          <a:xfrm>
            <a:off x="2990850"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12</a:t>
            </a:r>
          </a:p>
        </p:txBody>
      </p:sp>
      <p:sp>
        <p:nvSpPr>
          <p:cNvPr id="44066" name="Text Box 15"/>
          <p:cNvSpPr txBox="1">
            <a:spLocks noChangeArrowheads="1"/>
          </p:cNvSpPr>
          <p:nvPr/>
        </p:nvSpPr>
        <p:spPr bwMode="auto">
          <a:xfrm>
            <a:off x="5235575" y="41148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44067" name="Line 16"/>
          <p:cNvSpPr>
            <a:spLocks noChangeShapeType="1"/>
          </p:cNvSpPr>
          <p:nvPr/>
        </p:nvSpPr>
        <p:spPr bwMode="auto">
          <a:xfrm>
            <a:off x="5410200" y="40513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68" name="Line 18"/>
          <p:cNvSpPr>
            <a:spLocks noChangeShapeType="1"/>
          </p:cNvSpPr>
          <p:nvPr/>
        </p:nvSpPr>
        <p:spPr bwMode="auto">
          <a:xfrm rot="-5400000">
            <a:off x="5407026" y="681037"/>
            <a:ext cx="0" cy="6740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44069" name="Line 19"/>
          <p:cNvSpPr>
            <a:spLocks noChangeShapeType="1"/>
          </p:cNvSpPr>
          <p:nvPr/>
        </p:nvSpPr>
        <p:spPr bwMode="auto">
          <a:xfrm rot="-5400000">
            <a:off x="5407026" y="681037"/>
            <a:ext cx="0" cy="6740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2" name="ZoneTexte 1"/>
          <p:cNvSpPr txBox="1">
            <a:spLocks noChangeArrowheads="1"/>
          </p:cNvSpPr>
          <p:nvPr/>
        </p:nvSpPr>
        <p:spPr bwMode="auto">
          <a:xfrm>
            <a:off x="869950" y="5054600"/>
            <a:ext cx="1620838" cy="584200"/>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65% génotype 1a</a:t>
            </a:r>
          </a:p>
          <a:p>
            <a:pPr eaLnBrk="1" hangingPunct="1"/>
            <a:r>
              <a:rPr lang="fr-FR" sz="1600"/>
              <a:t>5% F4</a:t>
            </a:r>
          </a:p>
        </p:txBody>
      </p:sp>
      <p:sp>
        <p:nvSpPr>
          <p:cNvPr id="44071" name="ZoneTexte 2"/>
          <p:cNvSpPr txBox="1">
            <a:spLocks noChangeArrowheads="1"/>
          </p:cNvSpPr>
          <p:nvPr/>
        </p:nvSpPr>
        <p:spPr bwMode="auto">
          <a:xfrm>
            <a:off x="3576638" y="5549900"/>
            <a:ext cx="5011737" cy="338138"/>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Baisse ARN VHC &lt; 2 log10 à S12 ou ARN VHC positif à S24</a:t>
            </a:r>
          </a:p>
        </p:txBody>
      </p:sp>
      <p:sp>
        <p:nvSpPr>
          <p:cNvPr id="44072" name="ZoneTexte 3"/>
          <p:cNvSpPr txBox="1">
            <a:spLocks noChangeArrowheads="1"/>
          </p:cNvSpPr>
          <p:nvPr/>
        </p:nvSpPr>
        <p:spPr bwMode="auto">
          <a:xfrm>
            <a:off x="5422900" y="518160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Règles d</a:t>
            </a:r>
            <a:r>
              <a:rPr lang="fr-FR" altLang="fr-FR" sz="1800"/>
              <a:t>’</a:t>
            </a:r>
            <a:r>
              <a:rPr lang="fr-FR" sz="1800"/>
              <a:t>arrêt</a:t>
            </a:r>
          </a:p>
        </p:txBody>
      </p:sp>
      <p:sp>
        <p:nvSpPr>
          <p:cNvPr id="44073" name="ZoneTexte 4"/>
          <p:cNvSpPr txBox="1">
            <a:spLocks noChangeArrowheads="1"/>
          </p:cNvSpPr>
          <p:nvPr/>
        </p:nvSpPr>
        <p:spPr bwMode="auto">
          <a:xfrm>
            <a:off x="6972300" y="6515100"/>
            <a:ext cx="205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Mallolas et al. EASL 2012</a:t>
            </a:r>
          </a:p>
        </p:txBody>
      </p:sp>
      <p:sp>
        <p:nvSpPr>
          <p:cNvPr id="44074" name="Text Box 13"/>
          <p:cNvSpPr txBox="1">
            <a:spLocks noChangeArrowheads="1"/>
          </p:cNvSpPr>
          <p:nvPr/>
        </p:nvSpPr>
        <p:spPr bwMode="auto">
          <a:xfrm>
            <a:off x="2482850" y="41148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a:t>
            </a:r>
          </a:p>
        </p:txBody>
      </p:sp>
      <p:pic>
        <p:nvPicPr>
          <p:cNvPr id="50" name="Imag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oneTexte 2"/>
          <p:cNvSpPr txBox="1">
            <a:spLocks noChangeArrowheads="1"/>
          </p:cNvSpPr>
          <p:nvPr/>
        </p:nvSpPr>
        <p:spPr bwMode="auto">
          <a:xfrm>
            <a:off x="1104900" y="1165225"/>
            <a:ext cx="803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 </a:t>
            </a:r>
            <a:r>
              <a:rPr lang="fr-FR" sz="1800">
                <a:solidFill>
                  <a:srgbClr val="000000"/>
                </a:solidFill>
              </a:rPr>
              <a:t>Essai de phase 2  : bocéprévir </a:t>
            </a:r>
            <a:r>
              <a:rPr lang="fr-FR" sz="1800"/>
              <a:t>(BOC), Peg-IFN</a:t>
            </a:r>
            <a:r>
              <a:rPr lang="fr-FR" sz="1800">
                <a:latin typeface="Symbol" pitchFamily="18" charset="2"/>
              </a:rPr>
              <a:t>a</a:t>
            </a:r>
            <a:r>
              <a:rPr lang="fr-FR" sz="1800"/>
              <a:t>-2b et RBV (PR)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45060"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grpSp>
        <p:nvGrpSpPr>
          <p:cNvPr id="45061" name="Grouper 6"/>
          <p:cNvGrpSpPr>
            <a:grpSpLocks/>
          </p:cNvGrpSpPr>
          <p:nvPr/>
        </p:nvGrpSpPr>
        <p:grpSpPr bwMode="auto">
          <a:xfrm>
            <a:off x="7500938" y="2006600"/>
            <a:ext cx="981075" cy="688975"/>
            <a:chOff x="6457950" y="1801813"/>
            <a:chExt cx="981035" cy="689749"/>
          </a:xfrm>
        </p:grpSpPr>
        <p:sp>
          <p:nvSpPr>
            <p:cNvPr id="34" name="Rectangle 26"/>
            <p:cNvSpPr>
              <a:spLocks noChangeAspect="1" noChangeArrowheads="1"/>
            </p:cNvSpPr>
            <p:nvPr/>
          </p:nvSpPr>
          <p:spPr bwMode="auto">
            <a:xfrm>
              <a:off x="6469062" y="1866974"/>
              <a:ext cx="231766" cy="230446"/>
            </a:xfrm>
            <a:prstGeom prst="rect">
              <a:avLst/>
            </a:prstGeom>
            <a:solidFill>
              <a:schemeClr val="accent6"/>
            </a:solidFill>
            <a:ln w="9525">
              <a:noFill/>
              <a:miter lim="800000"/>
              <a:headEnd/>
              <a:tailEnd/>
            </a:ln>
            <a:effectLst/>
            <a:extLst/>
          </p:spPr>
          <p:txBody>
            <a:bodyPr wrap="none" anchor="ctr"/>
            <a:lstStyle/>
            <a:p>
              <a:pPr>
                <a:defRPr/>
              </a:pPr>
              <a:endParaRPr lang="fr-FR" sz="1600">
                <a:latin typeface="Calibri" charset="0"/>
                <a:ea typeface="MS PGothic" charset="0"/>
              </a:endParaRPr>
            </a:p>
          </p:txBody>
        </p:sp>
        <p:sp>
          <p:nvSpPr>
            <p:cNvPr id="35" name="Rectangle 27"/>
            <p:cNvSpPr>
              <a:spLocks noChangeAspect="1" noChangeArrowheads="1"/>
            </p:cNvSpPr>
            <p:nvPr/>
          </p:nvSpPr>
          <p:spPr bwMode="auto">
            <a:xfrm>
              <a:off x="6457950" y="2249991"/>
              <a:ext cx="230178" cy="232035"/>
            </a:xfrm>
            <a:prstGeom prst="rect">
              <a:avLst/>
            </a:prstGeom>
            <a:solidFill>
              <a:schemeClr val="tx2"/>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1600">
                <a:latin typeface="Calibri" charset="0"/>
                <a:ea typeface="MS PGothic" charset="0"/>
              </a:endParaRPr>
            </a:p>
          </p:txBody>
        </p:sp>
        <p:sp>
          <p:nvSpPr>
            <p:cNvPr id="36" name="Text Box 28"/>
            <p:cNvSpPr txBox="1">
              <a:spLocks noChangeAspect="1" noChangeArrowheads="1"/>
            </p:cNvSpPr>
            <p:nvPr/>
          </p:nvSpPr>
          <p:spPr bwMode="auto">
            <a:xfrm>
              <a:off x="6737339" y="1801813"/>
              <a:ext cx="353998" cy="2765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b="1">
                  <a:latin typeface="Calibri" charset="0"/>
                  <a:ea typeface="MS PGothic" charset="0"/>
                </a:rPr>
                <a:t>PR</a:t>
              </a:r>
            </a:p>
          </p:txBody>
        </p:sp>
        <p:sp>
          <p:nvSpPr>
            <p:cNvPr id="37" name="Text Box 29"/>
            <p:cNvSpPr txBox="1">
              <a:spLocks noChangeAspect="1" noChangeArrowheads="1"/>
            </p:cNvSpPr>
            <p:nvPr/>
          </p:nvSpPr>
          <p:spPr bwMode="auto">
            <a:xfrm>
              <a:off x="6737339" y="2215027"/>
              <a:ext cx="701646" cy="2765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b="1">
                  <a:latin typeface="Calibri" charset="0"/>
                  <a:ea typeface="MS PGothic" charset="0"/>
                </a:rPr>
                <a:t>BOC+PR</a:t>
              </a:r>
            </a:p>
          </p:txBody>
        </p:sp>
      </p:grpSp>
      <p:grpSp>
        <p:nvGrpSpPr>
          <p:cNvPr id="45062" name="Grouper 4"/>
          <p:cNvGrpSpPr>
            <a:grpSpLocks/>
          </p:cNvGrpSpPr>
          <p:nvPr/>
        </p:nvGrpSpPr>
        <p:grpSpPr bwMode="auto">
          <a:xfrm>
            <a:off x="1427163" y="1838325"/>
            <a:ext cx="6046787" cy="4056063"/>
            <a:chOff x="1097062" y="2473325"/>
            <a:chExt cx="6047362" cy="4056837"/>
          </a:xfrm>
        </p:grpSpPr>
        <p:graphicFrame>
          <p:nvGraphicFramePr>
            <p:cNvPr id="45073" name="Object 5"/>
            <p:cNvGraphicFramePr>
              <a:graphicFrameLocks noChangeAspect="1"/>
            </p:cNvGraphicFramePr>
            <p:nvPr/>
          </p:nvGraphicFramePr>
          <p:xfrm>
            <a:off x="1281113" y="2473325"/>
            <a:ext cx="5684837" cy="3787775"/>
          </p:xfrm>
          <a:graphic>
            <a:graphicData uri="http://schemas.openxmlformats.org/presentationml/2006/ole">
              <mc:AlternateContent xmlns:mc="http://schemas.openxmlformats.org/markup-compatibility/2006">
                <mc:Choice xmlns:v="urn:schemas-microsoft-com:vml" Requires="v">
                  <p:oleObj spid="_x0000_s45102" name="Graphique" r:id="rId4" imgW="6096000" imgH="4064000" progId="MSGraph.Chart.8">
                    <p:embed followColorScheme="full"/>
                  </p:oleObj>
                </mc:Choice>
                <mc:Fallback>
                  <p:oleObj name="Graphique" r:id="rId4" imgW="6096000" imgH="40640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113" y="2473325"/>
                          <a:ext cx="5684837"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074" name="Grouper 2"/>
            <p:cNvGrpSpPr>
              <a:grpSpLocks/>
            </p:cNvGrpSpPr>
            <p:nvPr/>
          </p:nvGrpSpPr>
          <p:grpSpPr bwMode="auto">
            <a:xfrm>
              <a:off x="1097062" y="2721022"/>
              <a:ext cx="6047362" cy="3809140"/>
              <a:chOff x="1097062" y="2708322"/>
              <a:chExt cx="6047362" cy="3809140"/>
            </a:xfrm>
          </p:grpSpPr>
          <p:sp>
            <p:nvSpPr>
              <p:cNvPr id="38" name="Text Box 19"/>
              <p:cNvSpPr txBox="1">
                <a:spLocks noChangeAspect="1" noChangeArrowheads="1"/>
              </p:cNvSpPr>
              <p:nvPr/>
            </p:nvSpPr>
            <p:spPr bwMode="auto">
              <a:xfrm>
                <a:off x="2033776" y="5882341"/>
                <a:ext cx="404850"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a:latin typeface="Calibri" charset="0"/>
                    <a:ea typeface="MS PGothic" charset="0"/>
                  </a:rPr>
                  <a:t>S4</a:t>
                </a:r>
              </a:p>
            </p:txBody>
          </p:sp>
          <p:sp>
            <p:nvSpPr>
              <p:cNvPr id="39" name="Text Box 20"/>
              <p:cNvSpPr txBox="1">
                <a:spLocks noChangeAspect="1" noChangeArrowheads="1"/>
              </p:cNvSpPr>
              <p:nvPr/>
            </p:nvSpPr>
            <p:spPr bwMode="auto">
              <a:xfrm>
                <a:off x="2922861" y="5883928"/>
                <a:ext cx="404850"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a:latin typeface="Calibri" charset="0"/>
                    <a:ea typeface="MS PGothic" charset="0"/>
                  </a:rPr>
                  <a:t>S8</a:t>
                </a:r>
              </a:p>
            </p:txBody>
          </p:sp>
          <p:sp>
            <p:nvSpPr>
              <p:cNvPr id="40" name="Text Box 21"/>
              <p:cNvSpPr txBox="1">
                <a:spLocks noChangeAspect="1" noChangeArrowheads="1"/>
              </p:cNvSpPr>
              <p:nvPr/>
            </p:nvSpPr>
            <p:spPr bwMode="auto">
              <a:xfrm>
                <a:off x="3683345" y="5883928"/>
                <a:ext cx="504873"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a:latin typeface="Calibri" charset="0"/>
                    <a:ea typeface="MS PGothic" charset="0"/>
                  </a:rPr>
                  <a:t>S12</a:t>
                </a:r>
              </a:p>
            </p:txBody>
          </p:sp>
          <p:sp>
            <p:nvSpPr>
              <p:cNvPr id="41" name="Text Box 22"/>
              <p:cNvSpPr txBox="1">
                <a:spLocks noChangeAspect="1" noChangeArrowheads="1"/>
              </p:cNvSpPr>
              <p:nvPr/>
            </p:nvSpPr>
            <p:spPr bwMode="auto">
              <a:xfrm>
                <a:off x="4504161" y="5883928"/>
                <a:ext cx="504873"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S24</a:t>
                </a:r>
              </a:p>
            </p:txBody>
          </p:sp>
          <p:sp>
            <p:nvSpPr>
              <p:cNvPr id="42" name="Text Box 23"/>
              <p:cNvSpPr txBox="1">
                <a:spLocks noChangeAspect="1" noChangeArrowheads="1"/>
              </p:cNvSpPr>
              <p:nvPr/>
            </p:nvSpPr>
            <p:spPr bwMode="auto">
              <a:xfrm>
                <a:off x="5305924" y="5883928"/>
                <a:ext cx="554091"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a:latin typeface="Calibri" charset="0"/>
                    <a:ea typeface="MS PGothic" charset="0"/>
                  </a:rPr>
                  <a:t>EOT</a:t>
                </a:r>
              </a:p>
            </p:txBody>
          </p:sp>
          <p:sp>
            <p:nvSpPr>
              <p:cNvPr id="55" name="Text Box 24"/>
              <p:cNvSpPr txBox="1">
                <a:spLocks noChangeAspect="1" noChangeArrowheads="1"/>
              </p:cNvSpPr>
              <p:nvPr/>
            </p:nvSpPr>
            <p:spPr bwMode="auto">
              <a:xfrm>
                <a:off x="6107688" y="5883928"/>
                <a:ext cx="754134"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a:latin typeface="Calibri" charset="0"/>
                    <a:ea typeface="MS PGothic" charset="0"/>
                  </a:rPr>
                  <a:t>SVR12</a:t>
                </a:r>
              </a:p>
            </p:txBody>
          </p:sp>
          <p:sp>
            <p:nvSpPr>
              <p:cNvPr id="63" name="Text Box 30"/>
              <p:cNvSpPr txBox="1">
                <a:spLocks noChangeAspect="1" noChangeArrowheads="1"/>
              </p:cNvSpPr>
              <p:nvPr/>
            </p:nvSpPr>
            <p:spPr bwMode="auto">
              <a:xfrm>
                <a:off x="1324096" y="6241184"/>
                <a:ext cx="5820328" cy="27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dirty="0">
                    <a:latin typeface="Calibri" charset="0"/>
                    <a:ea typeface="MS PGothic" charset="0"/>
                  </a:rPr>
                  <a:t>n/N=    3/34  3/64      5/34 27/64      8/34 38/64    11/34 47/64    10/34 42/64    9/34  37/61    </a:t>
                </a:r>
              </a:p>
            </p:txBody>
          </p:sp>
          <p:sp>
            <p:nvSpPr>
              <p:cNvPr id="64" name="Text Box 7"/>
              <p:cNvSpPr txBox="1">
                <a:spLocks noChangeAspect="1" noChangeArrowheads="1"/>
              </p:cNvSpPr>
              <p:nvPr/>
            </p:nvSpPr>
            <p:spPr bwMode="auto">
              <a:xfrm>
                <a:off x="1998848" y="5274212"/>
                <a:ext cx="276251" cy="30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9</a:t>
                </a:r>
              </a:p>
            </p:txBody>
          </p:sp>
          <p:sp>
            <p:nvSpPr>
              <p:cNvPr id="65" name="Text Box 8"/>
              <p:cNvSpPr txBox="1">
                <a:spLocks noChangeAspect="1" noChangeArrowheads="1"/>
              </p:cNvSpPr>
              <p:nvPr/>
            </p:nvSpPr>
            <p:spPr bwMode="auto">
              <a:xfrm>
                <a:off x="2252872" y="5431405"/>
                <a:ext cx="274663" cy="30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5</a:t>
                </a:r>
              </a:p>
            </p:txBody>
          </p:sp>
          <p:sp>
            <p:nvSpPr>
              <p:cNvPr id="66" name="Text Box 9"/>
              <p:cNvSpPr txBox="1">
                <a:spLocks noChangeAspect="1" noChangeArrowheads="1"/>
              </p:cNvSpPr>
              <p:nvPr/>
            </p:nvSpPr>
            <p:spPr bwMode="auto">
              <a:xfrm>
                <a:off x="2737105" y="5109080"/>
                <a:ext cx="366748"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15</a:t>
                </a:r>
              </a:p>
            </p:txBody>
          </p:sp>
          <p:sp>
            <p:nvSpPr>
              <p:cNvPr id="67" name="Text Box 10"/>
              <p:cNvSpPr txBox="1">
                <a:spLocks noChangeAspect="1" noChangeArrowheads="1"/>
              </p:cNvSpPr>
              <p:nvPr/>
            </p:nvSpPr>
            <p:spPr bwMode="auto">
              <a:xfrm>
                <a:off x="3011769" y="4243728"/>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42</a:t>
                </a:r>
              </a:p>
            </p:txBody>
          </p:sp>
          <p:sp>
            <p:nvSpPr>
              <p:cNvPr id="68" name="Text Box 11"/>
              <p:cNvSpPr txBox="1">
                <a:spLocks noChangeAspect="1" noChangeArrowheads="1"/>
              </p:cNvSpPr>
              <p:nvPr/>
            </p:nvSpPr>
            <p:spPr bwMode="auto">
              <a:xfrm>
                <a:off x="3856399" y="3708638"/>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59</a:t>
                </a:r>
              </a:p>
            </p:txBody>
          </p:sp>
          <p:sp>
            <p:nvSpPr>
              <p:cNvPr id="69" name="Text Box 12"/>
              <p:cNvSpPr txBox="1">
                <a:spLocks noChangeAspect="1" noChangeArrowheads="1"/>
              </p:cNvSpPr>
              <p:nvPr/>
            </p:nvSpPr>
            <p:spPr bwMode="auto">
              <a:xfrm>
                <a:off x="4681978" y="3246588"/>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73</a:t>
                </a:r>
              </a:p>
            </p:txBody>
          </p:sp>
          <p:sp>
            <p:nvSpPr>
              <p:cNvPr id="80" name="Text Box 13"/>
              <p:cNvSpPr txBox="1">
                <a:spLocks noChangeAspect="1" noChangeArrowheads="1"/>
              </p:cNvSpPr>
              <p:nvPr/>
            </p:nvSpPr>
            <p:spPr bwMode="auto">
              <a:xfrm>
                <a:off x="5510732" y="3513339"/>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66</a:t>
                </a:r>
              </a:p>
            </p:txBody>
          </p:sp>
          <p:sp>
            <p:nvSpPr>
              <p:cNvPr id="83" name="Text Box 14"/>
              <p:cNvSpPr txBox="1">
                <a:spLocks noChangeAspect="1" noChangeArrowheads="1"/>
              </p:cNvSpPr>
              <p:nvPr/>
            </p:nvSpPr>
            <p:spPr bwMode="auto">
              <a:xfrm>
                <a:off x="6345836" y="3681646"/>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61</a:t>
                </a:r>
              </a:p>
            </p:txBody>
          </p:sp>
          <p:sp>
            <p:nvSpPr>
              <p:cNvPr id="85" name="Text Box 15"/>
              <p:cNvSpPr txBox="1">
                <a:spLocks noChangeAspect="1" noChangeArrowheads="1"/>
              </p:cNvSpPr>
              <p:nvPr/>
            </p:nvSpPr>
            <p:spPr bwMode="auto">
              <a:xfrm>
                <a:off x="3613488" y="4802635"/>
                <a:ext cx="366748"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24</a:t>
                </a:r>
              </a:p>
            </p:txBody>
          </p:sp>
          <p:sp>
            <p:nvSpPr>
              <p:cNvPr id="86" name="Text Box 16"/>
              <p:cNvSpPr txBox="1">
                <a:spLocks noChangeAspect="1" noChangeArrowheads="1"/>
              </p:cNvSpPr>
              <p:nvPr/>
            </p:nvSpPr>
            <p:spPr bwMode="auto">
              <a:xfrm>
                <a:off x="4391437" y="4535884"/>
                <a:ext cx="366748"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32</a:t>
                </a:r>
              </a:p>
            </p:txBody>
          </p:sp>
          <p:sp>
            <p:nvSpPr>
              <p:cNvPr id="87" name="Text Box 17"/>
              <p:cNvSpPr txBox="1">
                <a:spLocks noChangeAspect="1" noChangeArrowheads="1"/>
              </p:cNvSpPr>
              <p:nvPr/>
            </p:nvSpPr>
            <p:spPr bwMode="auto">
              <a:xfrm>
                <a:off x="5226542" y="4648617"/>
                <a:ext cx="366748"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29</a:t>
                </a:r>
              </a:p>
            </p:txBody>
          </p:sp>
          <p:sp>
            <p:nvSpPr>
              <p:cNvPr id="88" name="Text Box 18"/>
              <p:cNvSpPr txBox="1">
                <a:spLocks noChangeAspect="1" noChangeArrowheads="1"/>
              </p:cNvSpPr>
              <p:nvPr/>
            </p:nvSpPr>
            <p:spPr bwMode="auto">
              <a:xfrm>
                <a:off x="6053708" y="4758176"/>
                <a:ext cx="366747" cy="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b="1" dirty="0">
                    <a:latin typeface="Calibri" charset="0"/>
                    <a:ea typeface="MS PGothic" charset="0"/>
                  </a:rPr>
                  <a:t>27</a:t>
                </a:r>
              </a:p>
            </p:txBody>
          </p:sp>
          <p:sp>
            <p:nvSpPr>
              <p:cNvPr id="101" name="Text Box 31"/>
              <p:cNvSpPr txBox="1">
                <a:spLocks noChangeAspect="1" noChangeArrowheads="1"/>
              </p:cNvSpPr>
              <p:nvPr/>
            </p:nvSpPr>
            <p:spPr bwMode="auto">
              <a:xfrm rot="16200000">
                <a:off x="-295456" y="4100840"/>
                <a:ext cx="3093040" cy="30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Patients avec ARN VHC indétectable (%)</a:t>
                </a:r>
              </a:p>
            </p:txBody>
          </p:sp>
        </p:grpSp>
      </p:grpSp>
      <p:sp>
        <p:nvSpPr>
          <p:cNvPr id="102" name="ZoneTexte 101"/>
          <p:cNvSpPr txBox="1">
            <a:spLocks noChangeArrowheads="1"/>
          </p:cNvSpPr>
          <p:nvPr/>
        </p:nvSpPr>
        <p:spPr bwMode="auto">
          <a:xfrm>
            <a:off x="3773488" y="6270625"/>
            <a:ext cx="1895475" cy="36988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dirty="0">
                <a:latin typeface="Calibri" charset="0"/>
                <a:ea typeface="MS PGothic" charset="0"/>
                <a:cs typeface="MS PGothic" charset="0"/>
              </a:rPr>
              <a:t>Taux RVS 12 : 61%</a:t>
            </a:r>
          </a:p>
        </p:txBody>
      </p:sp>
      <p:sp>
        <p:nvSpPr>
          <p:cNvPr id="45066" name="ZoneTexte 4"/>
          <p:cNvSpPr txBox="1">
            <a:spLocks noChangeArrowheads="1"/>
          </p:cNvSpPr>
          <p:nvPr/>
        </p:nvSpPr>
        <p:spPr bwMode="auto">
          <a:xfrm>
            <a:off x="7092950" y="6515100"/>
            <a:ext cx="205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Mallolas et al. EASL 2012</a:t>
            </a:r>
          </a:p>
        </p:txBody>
      </p:sp>
      <p:sp>
        <p:nvSpPr>
          <p:cNvPr id="45067" name="ZoneTexte 2"/>
          <p:cNvSpPr txBox="1">
            <a:spLocks noChangeArrowheads="1"/>
          </p:cNvSpPr>
          <p:nvPr/>
        </p:nvSpPr>
        <p:spPr bwMode="auto">
          <a:xfrm>
            <a:off x="7191375" y="3729038"/>
            <a:ext cx="1773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solidFill>
                  <a:srgbClr val="000000"/>
                </a:solidFill>
              </a:rPr>
              <a:t>+ 34 %</a:t>
            </a:r>
          </a:p>
        </p:txBody>
      </p:sp>
      <p:cxnSp>
        <p:nvCxnSpPr>
          <p:cNvPr id="44" name="Connecteur droit avec flèche 43"/>
          <p:cNvCxnSpPr>
            <a:cxnSpLocks noChangeShapeType="1"/>
          </p:cNvCxnSpPr>
          <p:nvPr/>
        </p:nvCxnSpPr>
        <p:spPr bwMode="auto">
          <a:xfrm>
            <a:off x="7191375" y="3367088"/>
            <a:ext cx="0" cy="989012"/>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 name="Imag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oneTexte 2"/>
          <p:cNvSpPr txBox="1">
            <a:spLocks noChangeArrowheads="1"/>
          </p:cNvSpPr>
          <p:nvPr/>
        </p:nvSpPr>
        <p:spPr bwMode="auto">
          <a:xfrm>
            <a:off x="1092200" y="1198563"/>
            <a:ext cx="726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Efficacité comparable aux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47108"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47109" name="Rectangle 3"/>
          <p:cNvSpPr txBox="1">
            <a:spLocks noChangeArrowheads="1"/>
          </p:cNvSpPr>
          <p:nvPr/>
        </p:nvSpPr>
        <p:spPr bwMode="auto">
          <a:xfrm>
            <a:off x="2070100" y="2033588"/>
            <a:ext cx="5943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80000"/>
              </a:lnSpc>
              <a:spcBef>
                <a:spcPct val="20000"/>
              </a:spcBef>
              <a:buFont typeface="Arial" pitchFamily="34" charset="0"/>
              <a:buNone/>
            </a:pPr>
            <a:r>
              <a:rPr lang="fr-FR" sz="2000" b="1">
                <a:latin typeface="Arial" pitchFamily="34" charset="0"/>
                <a:cs typeface="Arial" pitchFamily="34" charset="0"/>
              </a:rPr>
              <a:t>BOCEPREVIR </a:t>
            </a:r>
          </a:p>
          <a:p>
            <a:pPr algn="ctr" eaLnBrk="1" hangingPunct="1">
              <a:lnSpc>
                <a:spcPct val="80000"/>
              </a:lnSpc>
              <a:spcBef>
                <a:spcPct val="20000"/>
              </a:spcBef>
              <a:buFont typeface="Arial" pitchFamily="34" charset="0"/>
              <a:buNone/>
            </a:pPr>
            <a:r>
              <a:rPr lang="fr-FR" sz="1600">
                <a:latin typeface="Arial" pitchFamily="34" charset="0"/>
                <a:cs typeface="Arial" pitchFamily="34" charset="0"/>
              </a:rPr>
              <a:t>(avec phase de bithérapie initiale)</a:t>
            </a:r>
          </a:p>
        </p:txBody>
      </p:sp>
      <p:sp>
        <p:nvSpPr>
          <p:cNvPr id="47110" name="Text Box 55"/>
          <p:cNvSpPr txBox="1">
            <a:spLocks noChangeArrowheads="1"/>
          </p:cNvSpPr>
          <p:nvPr/>
        </p:nvSpPr>
        <p:spPr bwMode="auto">
          <a:xfrm>
            <a:off x="935038" y="5680075"/>
            <a:ext cx="820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Tx/>
              <a:buChar char="•"/>
            </a:pPr>
            <a:r>
              <a:rPr lang="fr-FR" sz="1200">
                <a:latin typeface="Arial" pitchFamily="34" charset="0"/>
              </a:rPr>
              <a:t>Uniquement bras PR4 PRB44</a:t>
            </a:r>
          </a:p>
          <a:p>
            <a:pPr eaLnBrk="1" hangingPunct="1">
              <a:buFontTx/>
              <a:buChar char="•"/>
            </a:pPr>
            <a:endParaRPr lang="fr-FR" sz="1200">
              <a:latin typeface="Arial" pitchFamily="34" charset="0"/>
            </a:endParaRPr>
          </a:p>
        </p:txBody>
      </p:sp>
      <p:graphicFrame>
        <p:nvGraphicFramePr>
          <p:cNvPr id="47186" name="Group 82"/>
          <p:cNvGraphicFramePr>
            <a:graphicFrameLocks noGrp="1"/>
          </p:cNvGraphicFramePr>
          <p:nvPr/>
        </p:nvGraphicFramePr>
        <p:xfrm>
          <a:off x="935038" y="2890838"/>
          <a:ext cx="8018462" cy="2688591"/>
        </p:xfrm>
        <a:graphic>
          <a:graphicData uri="http://schemas.openxmlformats.org/drawingml/2006/table">
            <a:tbl>
              <a:tblPr/>
              <a:tblGrid>
                <a:gridCol w="1189037"/>
                <a:gridCol w="1008063"/>
                <a:gridCol w="503237"/>
                <a:gridCol w="1033463"/>
                <a:gridCol w="982662"/>
                <a:gridCol w="950913"/>
                <a:gridCol w="782637"/>
                <a:gridCol w="784225"/>
                <a:gridCol w="784225"/>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Patients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rPr>
                        <a:t>naïfs de traitement</a:t>
                      </a:r>
                      <a:endPar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Population</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n</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F3-F4 (%)</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HCV RNA J0 &gt; 800.000 UI/ml (%)</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RV S8 (%)</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RV S12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RV S24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RVS (%)</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Mallolas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study</a:t>
                      </a:r>
                    </a:p>
                  </a:txBody>
                  <a:tcPr marT="45736" marB="45736" horzOverflow="overflow">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VIH-VHC*</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96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 (F4)</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88</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42</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59**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73</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rgbClr val="376092"/>
                      </a:solidFill>
                      <a:prstDash val="solid"/>
                      <a:round/>
                      <a:headEnd type="none" w="med" len="med"/>
                      <a:tailEnd type="none" w="med" len="med"/>
                    </a:lnT>
                    <a:lnB w="19050" cap="flat" cmpd="sng" algn="ctr">
                      <a:solidFill>
                        <a:srgbClr val="376092"/>
                      </a:solidFill>
                      <a:prstDash val="solid"/>
                      <a:round/>
                      <a:headEnd type="none" w="med" len="med"/>
                      <a:tailEnd type="none" w="med" len="med"/>
                    </a:lnB>
                    <a:lnTlToBr>
                      <a:noFill/>
                    </a:lnTlToBr>
                    <a:lnBlToTr>
                      <a:noFill/>
                    </a:lnBlToTr>
                    <a:solidFill>
                      <a:srgbClr val="DCE6F2"/>
                    </a:solid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SPRINT-1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VHC</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103</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 (F4)</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90 </a:t>
                      </a:r>
                      <a:r>
                        <a:rPr kumimoji="0" lang="fr-FR"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(seuil 600.000)</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64</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77</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80</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37609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SPRINT-2</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VHC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366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12</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86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61</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pitchFamily="34" charset="0"/>
                          <a:ea typeface="MS PGothic" pitchFamily="34" charset="-128"/>
                          <a:cs typeface="Arial" pitchFamily="34" charset="0"/>
                        </a:rPr>
                        <a:t>66</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67" name="Rectangle 57"/>
          <p:cNvSpPr>
            <a:spLocks noChangeArrowheads="1"/>
          </p:cNvSpPr>
          <p:nvPr/>
        </p:nvSpPr>
        <p:spPr bwMode="auto">
          <a:xfrm>
            <a:off x="4411663" y="6513513"/>
            <a:ext cx="468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1400" i="1"/>
              <a:t>Mallolas EASLD 2012 ; Kwo Lancet 2010; Poordad NEJM 2011</a:t>
            </a:r>
          </a:p>
        </p:txBody>
      </p:sp>
      <p:sp>
        <p:nvSpPr>
          <p:cNvPr id="47168" name="Oval 62"/>
          <p:cNvSpPr>
            <a:spLocks noChangeArrowheads="1"/>
          </p:cNvSpPr>
          <p:nvPr/>
        </p:nvSpPr>
        <p:spPr bwMode="auto">
          <a:xfrm>
            <a:off x="8096250" y="2554288"/>
            <a:ext cx="939800" cy="3095625"/>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7171" name="ZoneTexte 1"/>
          <p:cNvSpPr txBox="1">
            <a:spLocks noChangeArrowheads="1"/>
          </p:cNvSpPr>
          <p:nvPr/>
        </p:nvSpPr>
        <p:spPr bwMode="auto">
          <a:xfrm>
            <a:off x="939800" y="5983288"/>
            <a:ext cx="3338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solidFill>
                  <a:srgbClr val="000000"/>
                </a:solidFill>
              </a:rPr>
              <a:t>**RVS 12 en attente du suivi de 3 patients</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oneTexte 2"/>
          <p:cNvSpPr txBox="1">
            <a:spLocks noChangeArrowheads="1"/>
          </p:cNvSpPr>
          <p:nvPr/>
        </p:nvSpPr>
        <p:spPr bwMode="auto">
          <a:xfrm>
            <a:off x="1089025" y="1165225"/>
            <a:ext cx="778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coinfectés VIH/VHC– Effets secondaires les plus fréquents</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49156"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49157" name="Text Placeholder 27"/>
          <p:cNvSpPr txBox="1">
            <a:spLocks/>
          </p:cNvSpPr>
          <p:nvPr/>
        </p:nvSpPr>
        <p:spPr bwMode="auto">
          <a:xfrm>
            <a:off x="1089025" y="1671638"/>
            <a:ext cx="20955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20000"/>
              </a:spcBef>
              <a:buFont typeface="Arial" pitchFamily="34" charset="0"/>
              <a:buNone/>
            </a:pPr>
            <a:r>
              <a:rPr lang="en-US"/>
              <a:t>Telaprévir</a:t>
            </a:r>
            <a:endParaRPr lang="en-US" baseline="30000"/>
          </a:p>
        </p:txBody>
      </p:sp>
      <p:graphicFrame>
        <p:nvGraphicFramePr>
          <p:cNvPr id="34" name="Group 85"/>
          <p:cNvGraphicFramePr>
            <a:graphicFrameLocks noGrp="1"/>
          </p:cNvGraphicFramePr>
          <p:nvPr/>
        </p:nvGraphicFramePr>
        <p:xfrm>
          <a:off x="1089025" y="2249488"/>
          <a:ext cx="3768725" cy="3694113"/>
        </p:xfrm>
        <a:graphic>
          <a:graphicData uri="http://schemas.openxmlformats.org/drawingml/2006/table">
            <a:tbl>
              <a:tblPr/>
              <a:tblGrid>
                <a:gridCol w="1881188"/>
                <a:gridCol w="1077912"/>
                <a:gridCol w="809625"/>
              </a:tblGrid>
              <a:tr h="550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ea typeface="MS PGothic" pitchFamily="34" charset="-128"/>
                        </a:rPr>
                        <a:t>TVR+P/R</a:t>
                      </a:r>
                    </a:p>
                  </a:txBody>
                  <a:tcPr marL="84095" marR="84095" marT="42610" marB="42610" anchor="ctr"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ea typeface="MS PGothic" pitchFamily="34" charset="-128"/>
                        </a:rPr>
                        <a:t>P/R </a:t>
                      </a:r>
                    </a:p>
                  </a:txBody>
                  <a:tcPr marL="84095" marR="84095" marT="42610" marB="42610" anchor="ctr"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Prurit</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34%</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5%</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Céphalées</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34%</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23%</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Nausées</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32%</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18%</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Eruption cutanée</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29%</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18%</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Vertiges</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21%</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9%</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Anémie sévère</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5%</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r>
              <a:tr h="314325">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Transfusion</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11%</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5%</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r>
              <a:tr h="314325">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EPO</a:t>
                      </a:r>
                      <a:endParaRPr kumimoji="0" lang="en-US" sz="1500" b="0" i="0" u="none" strike="noStrike" cap="none" normalizeH="0" baseline="30000" smtClean="0">
                        <a:ln>
                          <a:noFill/>
                        </a:ln>
                        <a:solidFill>
                          <a:schemeClr val="tx1"/>
                        </a:solidFill>
                        <a:effectLst/>
                        <a:latin typeface="Lucida Grande"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8%</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ea typeface="MS PGothic" pitchFamily="34" charset="-128"/>
                        </a:rPr>
                        <a:t>5%</a:t>
                      </a: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chemeClr val="bg1"/>
                    </a:solidFill>
                  </a:tcPr>
                </a:tc>
              </a:tr>
              <a:tr h="314325">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30000" smtClean="0">
                        <a:ln>
                          <a:noFill/>
                        </a:ln>
                        <a:solidFill>
                          <a:schemeClr val="tx1"/>
                        </a:solidFill>
                        <a:effectLst/>
                        <a:latin typeface="Lucida Grande"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MS PGothic" pitchFamily="34" charset="-128"/>
                      </a:endParaRPr>
                    </a:p>
                  </a:txBody>
                  <a:tcPr marL="84095" marR="84095" marT="42610" marB="42610" horzOverflow="overflow">
                    <a:lnL>
                      <a:noFill/>
                    </a:lnL>
                    <a:lnR>
                      <a:noFill/>
                    </a:lnR>
                    <a:lnT>
                      <a:noFill/>
                    </a:lnT>
                    <a:lnB>
                      <a:noFill/>
                    </a:lnB>
                    <a:lnTlToBr>
                      <a:noFill/>
                    </a:lnTlToBr>
                    <a:lnBlToTr>
                      <a:noFill/>
                    </a:lnBlToTr>
                    <a:solidFill>
                      <a:srgbClr val="E7E7E7"/>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376092"/>
                          </a:solidFill>
                          <a:effectLst/>
                          <a:latin typeface="Lucida Grande" charset="0"/>
                          <a:ea typeface="MS PGothic" pitchFamily="34" charset="-128"/>
                        </a:rPr>
                        <a:t>Echappement VIH</a:t>
                      </a:r>
                    </a:p>
                  </a:txBody>
                  <a:tcPr marL="84095" marR="84095" marT="42610" marB="4261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376092"/>
                          </a:solidFill>
                          <a:effectLst/>
                          <a:latin typeface="Arial" pitchFamily="34" charset="0"/>
                          <a:ea typeface="MS PGothic" pitchFamily="34" charset="-128"/>
                        </a:rPr>
                        <a:t>0</a:t>
                      </a:r>
                    </a:p>
                  </a:txBody>
                  <a:tcPr marL="84095" marR="84095" marT="42610" marB="4261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smtClean="0">
                          <a:ln>
                            <a:noFill/>
                          </a:ln>
                          <a:solidFill>
                            <a:srgbClr val="376092"/>
                          </a:solidFill>
                          <a:effectLst/>
                          <a:latin typeface="Arial" pitchFamily="34" charset="0"/>
                          <a:ea typeface="MS PGothic" pitchFamily="34" charset="-128"/>
                        </a:rPr>
                        <a:t>0</a:t>
                      </a:r>
                    </a:p>
                  </a:txBody>
                  <a:tcPr marL="84095" marR="84095" marT="42610" marB="4261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5" name="Text Placeholder 28"/>
          <p:cNvSpPr txBox="1">
            <a:spLocks/>
          </p:cNvSpPr>
          <p:nvPr/>
        </p:nvSpPr>
        <p:spPr bwMode="auto">
          <a:xfrm>
            <a:off x="5180013" y="1671638"/>
            <a:ext cx="20859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20000"/>
              </a:spcBef>
              <a:buFont typeface="Arial" pitchFamily="34" charset="0"/>
              <a:buNone/>
            </a:pPr>
            <a:r>
              <a:rPr lang="en-US"/>
              <a:t>Bocéprévir</a:t>
            </a:r>
            <a:endParaRPr lang="en-US" baseline="30000"/>
          </a:p>
        </p:txBody>
      </p:sp>
      <p:graphicFrame>
        <p:nvGraphicFramePr>
          <p:cNvPr id="36" name="Group 41"/>
          <p:cNvGraphicFramePr>
            <a:graphicFrameLocks noGrp="1"/>
          </p:cNvGraphicFramePr>
          <p:nvPr/>
        </p:nvGraphicFramePr>
        <p:xfrm>
          <a:off x="5180013" y="2249488"/>
          <a:ext cx="3694112" cy="4210050"/>
        </p:xfrm>
        <a:graphic>
          <a:graphicData uri="http://schemas.openxmlformats.org/drawingml/2006/table">
            <a:tbl>
              <a:tblPr/>
              <a:tblGrid>
                <a:gridCol w="1858962"/>
                <a:gridCol w="1031875"/>
                <a:gridCol w="803275"/>
              </a:tblGrid>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500" b="0" i="0" u="none" strike="noStrike" cap="none" normalizeH="0" baseline="0" smtClean="0">
                        <a:ln>
                          <a:noFill/>
                        </a:ln>
                        <a:solidFill>
                          <a:schemeClr val="bg1"/>
                        </a:solidFill>
                        <a:effectLst/>
                        <a:latin typeface="Arial" pitchFamily="34" charset="0"/>
                        <a:ea typeface="MS Mincho" pitchFamily="49" charset="-128"/>
                      </a:endParaRPr>
                    </a:p>
                  </a:txBody>
                  <a:tcPr marL="86040" marR="86040" marT="42654" marB="42654" anchor="ctr"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1" i="0" u="none" strike="noStrike" cap="none" normalizeH="0" baseline="0" smtClean="0">
                          <a:ln>
                            <a:noFill/>
                          </a:ln>
                          <a:solidFill>
                            <a:srgbClr val="FFFFFF"/>
                          </a:solidFill>
                          <a:effectLst/>
                          <a:latin typeface="Calibri" pitchFamily="34" charset="0"/>
                          <a:ea typeface="MS PGothic" pitchFamily="34" charset="-128"/>
                        </a:rPr>
                        <a:t>BOC+P/R</a:t>
                      </a:r>
                    </a:p>
                  </a:txBody>
                  <a:tcPr marL="86040" marR="86040" marT="42654" marB="42654" anchor="ctr"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1" i="0" u="none" strike="noStrike" cap="none" normalizeH="0" baseline="0" smtClean="0">
                          <a:ln>
                            <a:noFill/>
                          </a:ln>
                          <a:solidFill>
                            <a:srgbClr val="FFFFFF"/>
                          </a:solidFill>
                          <a:effectLst/>
                          <a:latin typeface="Calibri" pitchFamily="34" charset="0"/>
                          <a:ea typeface="MS PGothic" pitchFamily="34" charset="-128"/>
                        </a:rPr>
                        <a:t>P/R </a:t>
                      </a:r>
                    </a:p>
                  </a:txBody>
                  <a:tcPr marL="86040" marR="86040" marT="42654" marB="42654" anchor="ctr" horzOverflow="overflow">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Fièvre</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36%</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21%</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Perte d’appétit</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34%</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18%</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Vomissements</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28%</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15%</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Dysguesie</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28%</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15%</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Neutropénie</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19%</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6%</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Anémie</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41%</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26%</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chemeClr val="bg1"/>
                    </a:solidFill>
                  </a:tcPr>
                </a:tc>
              </a:tr>
              <a:tr h="3651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Grade 3-4</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5%</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000000"/>
                          </a:solidFill>
                          <a:effectLst/>
                          <a:latin typeface="Calibri" pitchFamily="34" charset="0"/>
                          <a:ea typeface="MS PGothic" pitchFamily="34" charset="-128"/>
                        </a:rPr>
                        <a:t>3%</a:t>
                      </a: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chemeClr val="tx1"/>
                          </a:solidFill>
                          <a:effectLst/>
                          <a:latin typeface="Arial" pitchFamily="34" charset="0"/>
                          <a:ea typeface="MS Mincho" pitchFamily="49" charset="-128"/>
                        </a:rPr>
                        <a:t>Arrêt pour toxicité</a:t>
                      </a: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chemeClr val="tx1"/>
                          </a:solidFill>
                          <a:effectLst/>
                          <a:latin typeface="Arial" pitchFamily="34" charset="0"/>
                          <a:ea typeface="MS Mincho" pitchFamily="49" charset="-128"/>
                        </a:rPr>
                        <a:t>20%</a:t>
                      </a:r>
                    </a:p>
                  </a:txBody>
                  <a:tcPr marL="86040" marR="86040" marT="42654" marB="42654"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chemeClr val="tx1"/>
                          </a:solidFill>
                          <a:effectLst/>
                          <a:latin typeface="Arial" pitchFamily="34" charset="0"/>
                          <a:ea typeface="MS Mincho" pitchFamily="49" charset="-128"/>
                        </a:rPr>
                        <a:t>9%</a:t>
                      </a:r>
                    </a:p>
                  </a:txBody>
                  <a:tcPr marL="86040" marR="86040" marT="42654" marB="42654" anchor="ctr" horzOverflow="overflow">
                    <a:lnL>
                      <a:noFill/>
                    </a:lnL>
                    <a:lnR>
                      <a:noFill/>
                    </a:lnR>
                    <a:lnT>
                      <a:noFill/>
                    </a:lnT>
                    <a:lnB>
                      <a:noFill/>
                    </a:lnB>
                    <a:lnTlToBr>
                      <a:noFill/>
                    </a:lnTlToBr>
                    <a:lnBlToTr>
                      <a:noFill/>
                    </a:lnBlToTr>
                    <a:solidFill>
                      <a:schemeClr val="bg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500" b="0" i="0" u="none" strike="noStrike" cap="none" normalizeH="0" baseline="0" smtClean="0">
                        <a:ln>
                          <a:noFill/>
                        </a:ln>
                        <a:solidFill>
                          <a:schemeClr val="tx1"/>
                        </a:solidFill>
                        <a:effectLst/>
                        <a:latin typeface="Arial" pitchFamily="34" charset="0"/>
                        <a:ea typeface="MS Mincho" pitchFamily="49" charset="-128"/>
                      </a:endParaRPr>
                    </a:p>
                  </a:txBody>
                  <a:tcPr marL="86040" marR="86040" marT="42654" marB="42654" anchor="ctr" horzOverflow="overflow">
                    <a:lnL>
                      <a:noFill/>
                    </a:lnL>
                    <a:lnR>
                      <a:noFill/>
                    </a:lnR>
                    <a:lnT>
                      <a:noFill/>
                    </a:lnT>
                    <a:lnB>
                      <a:noFill/>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376092"/>
                          </a:solidFill>
                          <a:effectLst/>
                          <a:latin typeface="Arial" pitchFamily="34" charset="0"/>
                          <a:ea typeface="MS Mincho" pitchFamily="49" charset="-128"/>
                        </a:rPr>
                        <a:t>Echappement VIH</a:t>
                      </a:r>
                    </a:p>
                  </a:txBody>
                  <a:tcPr marL="86040" marR="86040" marT="42654" marB="42654"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376092"/>
                          </a:solidFill>
                          <a:effectLst/>
                          <a:latin typeface="Arial" pitchFamily="34" charset="0"/>
                          <a:ea typeface="MS Mincho" pitchFamily="49" charset="-128"/>
                        </a:rPr>
                        <a:t>3/64</a:t>
                      </a:r>
                    </a:p>
                  </a:txBody>
                  <a:tcPr marL="86040" marR="86040" marT="42654" marB="42654"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500" b="0" i="0" u="none" strike="noStrike" cap="none" normalizeH="0" baseline="0" smtClean="0">
                          <a:ln>
                            <a:noFill/>
                          </a:ln>
                          <a:solidFill>
                            <a:srgbClr val="376092"/>
                          </a:solidFill>
                          <a:effectLst/>
                          <a:latin typeface="Arial" pitchFamily="34" charset="0"/>
                          <a:ea typeface="MS Mincho" pitchFamily="49" charset="-128"/>
                        </a:rPr>
                        <a:t>4/34</a:t>
                      </a:r>
                    </a:p>
                  </a:txBody>
                  <a:tcPr marL="86040" marR="86040" marT="42654" marB="42654"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1203"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2" name="ZoneTexte 1"/>
          <p:cNvSpPr txBox="1">
            <a:spLocks noChangeArrowheads="1"/>
          </p:cNvSpPr>
          <p:nvPr/>
        </p:nvSpPr>
        <p:spPr bwMode="auto">
          <a:xfrm>
            <a:off x="1257300" y="2209800"/>
            <a:ext cx="7188200" cy="2014538"/>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Peg-IFN</a:t>
            </a:r>
            <a:r>
              <a:rPr lang="fr-FR" sz="1800" b="1">
                <a:latin typeface="Symbol" pitchFamily="18" charset="2"/>
              </a:rPr>
              <a:t>a</a:t>
            </a:r>
            <a:r>
              <a:rPr lang="fr-FR" sz="1800">
                <a:latin typeface="Symbol" pitchFamily="18" charset="2"/>
              </a:rPr>
              <a:t>	</a:t>
            </a:r>
            <a:r>
              <a:rPr lang="fr-FR" sz="1800"/>
              <a:t>2a : 180 </a:t>
            </a:r>
            <a:r>
              <a:rPr lang="fr-FR" sz="1800">
                <a:latin typeface="Symbol" pitchFamily="18" charset="2"/>
              </a:rPr>
              <a:t>m</a:t>
            </a:r>
            <a:r>
              <a:rPr lang="fr-FR" sz="1800"/>
              <a:t>g/semaine ou 2b 1,5 </a:t>
            </a:r>
            <a:r>
              <a:rPr lang="fr-FR" sz="1800">
                <a:latin typeface="Symbol" pitchFamily="18" charset="2"/>
              </a:rPr>
              <a:t>m</a:t>
            </a:r>
            <a:r>
              <a:rPr lang="fr-FR" sz="1800"/>
              <a:t>g/kg/semaine</a:t>
            </a:r>
          </a:p>
          <a:p>
            <a:pPr eaLnBrk="1" hangingPunct="1"/>
            <a:endParaRPr lang="fr-FR" sz="1800"/>
          </a:p>
          <a:p>
            <a:pPr eaLnBrk="1" hangingPunct="1"/>
            <a:r>
              <a:rPr lang="fr-FR" sz="1800" b="1"/>
              <a:t>Ribavirine</a:t>
            </a:r>
            <a:r>
              <a:rPr lang="fr-FR" sz="1800"/>
              <a:t> : 1000 mg/jour si poids &lt; 75 kg ou 1200 mg/jour si poids &gt; 75 kg</a:t>
            </a:r>
          </a:p>
          <a:p>
            <a:pPr eaLnBrk="1" hangingPunct="1"/>
            <a:endParaRPr lang="fr-FR" sz="1800"/>
          </a:p>
          <a:p>
            <a:pPr eaLnBrk="1" hangingPunct="1"/>
            <a:r>
              <a:rPr lang="fr-FR" sz="1800" b="1"/>
              <a:t>Télaprévir</a:t>
            </a:r>
            <a:r>
              <a:rPr lang="fr-FR" sz="1800"/>
              <a:t> 375 mg : 3 cp x 2 /jour (ou 2 cp x 3 /jour) </a:t>
            </a:r>
          </a:p>
          <a:p>
            <a:pPr eaLnBrk="1" hangingPunct="1"/>
            <a:r>
              <a:rPr lang="fr-FR" sz="1800"/>
              <a:t>		ou</a:t>
            </a:r>
          </a:p>
          <a:p>
            <a:pPr eaLnBrk="1" hangingPunct="1"/>
            <a:r>
              <a:rPr lang="fr-FR" sz="1800" b="1"/>
              <a:t>Bocéprévir</a:t>
            </a:r>
            <a:r>
              <a:rPr lang="fr-FR" sz="1800"/>
              <a:t> 200 mg : 4 gél x 3 /jour	</a:t>
            </a:r>
          </a:p>
        </p:txBody>
      </p:sp>
      <p:sp>
        <p:nvSpPr>
          <p:cNvPr id="51205" name="Text Box 25"/>
          <p:cNvSpPr txBox="1">
            <a:spLocks noChangeArrowheads="1"/>
          </p:cNvSpPr>
          <p:nvPr/>
        </p:nvSpPr>
        <p:spPr bwMode="auto">
          <a:xfrm>
            <a:off x="2822575" y="4824413"/>
            <a:ext cx="1177925" cy="4381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TVR + PR </a:t>
            </a:r>
          </a:p>
        </p:txBody>
      </p:sp>
      <p:sp>
        <p:nvSpPr>
          <p:cNvPr id="12" name="Text Box 55"/>
          <p:cNvSpPr txBox="1">
            <a:spLocks noChangeArrowheads="1"/>
          </p:cNvSpPr>
          <p:nvPr/>
        </p:nvSpPr>
        <p:spPr bwMode="auto">
          <a:xfrm>
            <a:off x="4000500" y="4824413"/>
            <a:ext cx="3273425" cy="436562"/>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t>PR</a:t>
            </a:r>
            <a:r>
              <a:rPr lang="fr-FR" sz="1200" dirty="0">
                <a:solidFill>
                  <a:schemeClr val="tx1"/>
                </a:solidFill>
              </a:rPr>
              <a:t> </a:t>
            </a:r>
          </a:p>
        </p:txBody>
      </p:sp>
      <p:sp>
        <p:nvSpPr>
          <p:cNvPr id="51207" name="Line 3"/>
          <p:cNvSpPr>
            <a:spLocks noChangeShapeType="1"/>
          </p:cNvSpPr>
          <p:nvPr/>
        </p:nvSpPr>
        <p:spPr bwMode="auto">
          <a:xfrm>
            <a:off x="2825750" y="606107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08" name="Line 4"/>
          <p:cNvSpPr>
            <a:spLocks noChangeShapeType="1"/>
          </p:cNvSpPr>
          <p:nvPr/>
        </p:nvSpPr>
        <p:spPr bwMode="auto">
          <a:xfrm>
            <a:off x="5067300" y="606107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09" name="Line 5"/>
          <p:cNvSpPr>
            <a:spLocks noChangeShapeType="1"/>
          </p:cNvSpPr>
          <p:nvPr/>
        </p:nvSpPr>
        <p:spPr bwMode="auto">
          <a:xfrm>
            <a:off x="7308850" y="606107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10" name="Line 6"/>
          <p:cNvSpPr>
            <a:spLocks noChangeShapeType="1"/>
          </p:cNvSpPr>
          <p:nvPr/>
        </p:nvSpPr>
        <p:spPr bwMode="auto">
          <a:xfrm>
            <a:off x="8582025" y="58420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11" name="Text Box 7"/>
          <p:cNvSpPr txBox="1">
            <a:spLocks noChangeArrowheads="1"/>
          </p:cNvSpPr>
          <p:nvPr/>
        </p:nvSpPr>
        <p:spPr bwMode="auto">
          <a:xfrm>
            <a:off x="4892675" y="6124575"/>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51212" name="Text Box 8"/>
          <p:cNvSpPr txBox="1">
            <a:spLocks noChangeArrowheads="1"/>
          </p:cNvSpPr>
          <p:nvPr/>
        </p:nvSpPr>
        <p:spPr bwMode="auto">
          <a:xfrm>
            <a:off x="2692400" y="6124575"/>
            <a:ext cx="2651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51213" name="Text Box 9"/>
          <p:cNvSpPr txBox="1">
            <a:spLocks noChangeArrowheads="1"/>
          </p:cNvSpPr>
          <p:nvPr/>
        </p:nvSpPr>
        <p:spPr bwMode="auto">
          <a:xfrm>
            <a:off x="7131050" y="6124575"/>
            <a:ext cx="3603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51214" name="Text Box 11"/>
          <p:cNvSpPr txBox="1">
            <a:spLocks noChangeArrowheads="1"/>
          </p:cNvSpPr>
          <p:nvPr/>
        </p:nvSpPr>
        <p:spPr bwMode="auto">
          <a:xfrm>
            <a:off x="1646238" y="6124575"/>
            <a:ext cx="9255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51215" name="Line 12"/>
          <p:cNvSpPr>
            <a:spLocks noChangeShapeType="1"/>
          </p:cNvSpPr>
          <p:nvPr/>
        </p:nvSpPr>
        <p:spPr bwMode="auto">
          <a:xfrm>
            <a:off x="3944938" y="606107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16" name="Text Box 13"/>
          <p:cNvSpPr txBox="1">
            <a:spLocks noChangeArrowheads="1"/>
          </p:cNvSpPr>
          <p:nvPr/>
        </p:nvSpPr>
        <p:spPr bwMode="auto">
          <a:xfrm>
            <a:off x="3767138" y="6124575"/>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12</a:t>
            </a:r>
          </a:p>
        </p:txBody>
      </p:sp>
      <p:sp>
        <p:nvSpPr>
          <p:cNvPr id="51217" name="Text Box 15"/>
          <p:cNvSpPr txBox="1">
            <a:spLocks noChangeArrowheads="1"/>
          </p:cNvSpPr>
          <p:nvPr/>
        </p:nvSpPr>
        <p:spPr bwMode="auto">
          <a:xfrm>
            <a:off x="6011863" y="6124575"/>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51218" name="Line 16"/>
          <p:cNvSpPr>
            <a:spLocks noChangeShapeType="1"/>
          </p:cNvSpPr>
          <p:nvPr/>
        </p:nvSpPr>
        <p:spPr bwMode="auto">
          <a:xfrm>
            <a:off x="6186488" y="606107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19" name="Line 18"/>
          <p:cNvSpPr>
            <a:spLocks noChangeShapeType="1"/>
          </p:cNvSpPr>
          <p:nvPr/>
        </p:nvSpPr>
        <p:spPr bwMode="auto">
          <a:xfrm rot="-5400000">
            <a:off x="5224463" y="2471737"/>
            <a:ext cx="0" cy="6740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1220" name="Line 19"/>
          <p:cNvSpPr>
            <a:spLocks noChangeShapeType="1"/>
          </p:cNvSpPr>
          <p:nvPr/>
        </p:nvSpPr>
        <p:spPr bwMode="auto">
          <a:xfrm rot="16200000" flipH="1">
            <a:off x="5044282" y="3831431"/>
            <a:ext cx="0" cy="44592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51221" name="Text Box 13"/>
          <p:cNvSpPr txBox="1">
            <a:spLocks noChangeArrowheads="1"/>
          </p:cNvSpPr>
          <p:nvPr/>
        </p:nvSpPr>
        <p:spPr bwMode="auto">
          <a:xfrm>
            <a:off x="3259138" y="6124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a:t>
            </a:r>
          </a:p>
        </p:txBody>
      </p:sp>
      <p:sp>
        <p:nvSpPr>
          <p:cNvPr id="51222" name="Text Box 25"/>
          <p:cNvSpPr txBox="1">
            <a:spLocks noChangeArrowheads="1"/>
          </p:cNvSpPr>
          <p:nvPr/>
        </p:nvSpPr>
        <p:spPr bwMode="auto">
          <a:xfrm>
            <a:off x="2822575" y="5421313"/>
            <a:ext cx="660400" cy="438150"/>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1223" name="Line 65"/>
          <p:cNvSpPr>
            <a:spLocks noChangeShapeType="1"/>
          </p:cNvSpPr>
          <p:nvPr/>
        </p:nvSpPr>
        <p:spPr bwMode="auto">
          <a:xfrm flipH="1" flipV="1">
            <a:off x="8601075" y="5346700"/>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41" name="Text Box 55"/>
          <p:cNvSpPr txBox="1">
            <a:spLocks noChangeArrowheads="1"/>
          </p:cNvSpPr>
          <p:nvPr/>
        </p:nvSpPr>
        <p:spPr bwMode="auto">
          <a:xfrm>
            <a:off x="3471863" y="5421313"/>
            <a:ext cx="3802062" cy="436562"/>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sp>
        <p:nvSpPr>
          <p:cNvPr id="51225" name="ZoneTexte 2"/>
          <p:cNvSpPr txBox="1">
            <a:spLocks noChangeArrowheads="1"/>
          </p:cNvSpPr>
          <p:nvPr/>
        </p:nvSpPr>
        <p:spPr bwMode="auto">
          <a:xfrm>
            <a:off x="2278063" y="1557338"/>
            <a:ext cx="4654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2200" i="1">
                <a:solidFill>
                  <a:schemeClr val="accent1"/>
                </a:solidFill>
              </a:rPr>
              <a:t>Modalités de traitement - Propositions</a:t>
            </a:r>
          </a:p>
        </p:txBody>
      </p:sp>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1"/>
          <p:cNvSpPr txBox="1">
            <a:spLocks noChangeArrowheads="1"/>
          </p:cNvSpPr>
          <p:nvPr/>
        </p:nvSpPr>
        <p:spPr bwMode="auto">
          <a:xfrm>
            <a:off x="1865313" y="1778000"/>
            <a:ext cx="7062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M</a:t>
            </a:r>
            <a:r>
              <a:rPr lang="fr-FR" sz="7200"/>
              <a:t>éthodes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085184"/>
            <a:ext cx="6038853" cy="129614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1700" y="1879600"/>
            <a:ext cx="7450138" cy="2427288"/>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3252"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53253" name="ZoneTexte 1"/>
          <p:cNvSpPr txBox="1">
            <a:spLocks noChangeArrowheads="1"/>
          </p:cNvSpPr>
          <p:nvPr/>
        </p:nvSpPr>
        <p:spPr bwMode="auto">
          <a:xfrm>
            <a:off x="2587625" y="1363663"/>
            <a:ext cx="3968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2200" i="1">
                <a:solidFill>
                  <a:srgbClr val="4F81BD"/>
                </a:solidFill>
              </a:rPr>
              <a:t>Qui traiter ? - Propositions</a:t>
            </a:r>
          </a:p>
        </p:txBody>
      </p:sp>
      <p:sp>
        <p:nvSpPr>
          <p:cNvPr id="53254" name="ZoneTexte 2"/>
          <p:cNvSpPr txBox="1">
            <a:spLocks noChangeArrowheads="1"/>
          </p:cNvSpPr>
          <p:nvPr/>
        </p:nvSpPr>
        <p:spPr bwMode="auto">
          <a:xfrm>
            <a:off x="2806700" y="1879600"/>
            <a:ext cx="374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TT à discuter chez tous malades naïfs (sauf cirrhose décompensée)</a:t>
            </a:r>
          </a:p>
        </p:txBody>
      </p:sp>
      <p:sp>
        <p:nvSpPr>
          <p:cNvPr id="53255" name="Rectangle 4"/>
          <p:cNvSpPr>
            <a:spLocks noChangeArrowheads="1"/>
          </p:cNvSpPr>
          <p:nvPr/>
        </p:nvSpPr>
        <p:spPr bwMode="auto">
          <a:xfrm>
            <a:off x="1089025" y="3187700"/>
            <a:ext cx="1381125" cy="501650"/>
          </a:xfrm>
          <a:prstGeom prst="rect">
            <a:avLst/>
          </a:prstGeom>
          <a:solidFill>
            <a:srgbClr val="66FF33"/>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53256" name="Rectangle 3"/>
          <p:cNvSpPr>
            <a:spLocks noChangeArrowheads="1"/>
          </p:cNvSpPr>
          <p:nvPr/>
        </p:nvSpPr>
        <p:spPr bwMode="auto">
          <a:xfrm>
            <a:off x="4073525" y="3222625"/>
            <a:ext cx="971550" cy="500063"/>
          </a:xfrm>
          <a:prstGeom prst="rect">
            <a:avLst/>
          </a:prstGeom>
          <a:solidFill>
            <a:srgbClr val="FFC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53257" name="Rectangle 5"/>
          <p:cNvSpPr>
            <a:spLocks noChangeArrowheads="1"/>
          </p:cNvSpPr>
          <p:nvPr/>
        </p:nvSpPr>
        <p:spPr bwMode="auto">
          <a:xfrm>
            <a:off x="6781800" y="3201988"/>
            <a:ext cx="1381125" cy="500062"/>
          </a:xfrm>
          <a:prstGeom prst="rect">
            <a:avLst/>
          </a:prstGeom>
          <a:gradFill rotWithShape="1">
            <a:gsLst>
              <a:gs pos="0">
                <a:srgbClr val="FF6600"/>
              </a:gs>
              <a:gs pos="100000">
                <a:srgbClr val="FF00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53258" name="ZoneTexte 7"/>
          <p:cNvSpPr txBox="1">
            <a:spLocks noChangeArrowheads="1"/>
          </p:cNvSpPr>
          <p:nvPr/>
        </p:nvSpPr>
        <p:spPr bwMode="auto">
          <a:xfrm>
            <a:off x="1206500" y="3208338"/>
            <a:ext cx="407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F0</a:t>
            </a:r>
          </a:p>
        </p:txBody>
      </p:sp>
      <p:sp>
        <p:nvSpPr>
          <p:cNvPr id="53259" name="ZoneTexte 8"/>
          <p:cNvSpPr txBox="1">
            <a:spLocks noChangeArrowheads="1"/>
          </p:cNvSpPr>
          <p:nvPr/>
        </p:nvSpPr>
        <p:spPr bwMode="auto">
          <a:xfrm>
            <a:off x="1960563" y="3222625"/>
            <a:ext cx="40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F1</a:t>
            </a:r>
          </a:p>
        </p:txBody>
      </p:sp>
      <p:sp>
        <p:nvSpPr>
          <p:cNvPr id="53260" name="ZoneTexte 8"/>
          <p:cNvSpPr txBox="1">
            <a:spLocks noChangeArrowheads="1"/>
          </p:cNvSpPr>
          <p:nvPr/>
        </p:nvSpPr>
        <p:spPr bwMode="auto">
          <a:xfrm>
            <a:off x="4392613" y="3244850"/>
            <a:ext cx="40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F2</a:t>
            </a:r>
          </a:p>
        </p:txBody>
      </p:sp>
      <p:sp>
        <p:nvSpPr>
          <p:cNvPr id="53261" name="ZoneTexte 7"/>
          <p:cNvSpPr txBox="1">
            <a:spLocks noChangeArrowheads="1"/>
          </p:cNvSpPr>
          <p:nvPr/>
        </p:nvSpPr>
        <p:spPr bwMode="auto">
          <a:xfrm>
            <a:off x="6956425" y="3201988"/>
            <a:ext cx="40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F3</a:t>
            </a:r>
          </a:p>
        </p:txBody>
      </p:sp>
      <p:sp>
        <p:nvSpPr>
          <p:cNvPr id="53262" name="ZoneTexte 8"/>
          <p:cNvSpPr txBox="1">
            <a:spLocks noChangeArrowheads="1"/>
          </p:cNvSpPr>
          <p:nvPr/>
        </p:nvSpPr>
        <p:spPr bwMode="auto">
          <a:xfrm>
            <a:off x="7710488" y="3216275"/>
            <a:ext cx="40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F4</a:t>
            </a:r>
          </a:p>
        </p:txBody>
      </p:sp>
      <p:sp>
        <p:nvSpPr>
          <p:cNvPr id="53263" name="ZoneTexte 5"/>
          <p:cNvSpPr txBox="1">
            <a:spLocks noChangeArrowheads="1"/>
          </p:cNvSpPr>
          <p:nvPr/>
        </p:nvSpPr>
        <p:spPr bwMode="auto">
          <a:xfrm>
            <a:off x="6735763" y="3937000"/>
            <a:ext cx="161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Début rapide</a:t>
            </a:r>
          </a:p>
        </p:txBody>
      </p:sp>
      <p:sp>
        <p:nvSpPr>
          <p:cNvPr id="53264" name="ZoneTexte 69"/>
          <p:cNvSpPr txBox="1">
            <a:spLocks noChangeArrowheads="1"/>
          </p:cNvSpPr>
          <p:nvPr/>
        </p:nvSpPr>
        <p:spPr bwMode="auto">
          <a:xfrm>
            <a:off x="4073525" y="3905250"/>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Indiqué</a:t>
            </a:r>
          </a:p>
        </p:txBody>
      </p:sp>
      <p:sp>
        <p:nvSpPr>
          <p:cNvPr id="53265" name="ZoneTexte 70"/>
          <p:cNvSpPr txBox="1">
            <a:spLocks noChangeArrowheads="1"/>
          </p:cNvSpPr>
          <p:nvPr/>
        </p:nvSpPr>
        <p:spPr bwMode="auto">
          <a:xfrm>
            <a:off x="1089025" y="3871913"/>
            <a:ext cx="1624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Au cas par cas</a:t>
            </a:r>
          </a:p>
        </p:txBody>
      </p:sp>
      <p:sp>
        <p:nvSpPr>
          <p:cNvPr id="53266" name="ZoneTexte 9"/>
          <p:cNvSpPr txBox="1">
            <a:spLocks noChangeArrowheads="1"/>
          </p:cNvSpPr>
          <p:nvPr/>
        </p:nvSpPr>
        <p:spPr bwMode="auto">
          <a:xfrm>
            <a:off x="901700" y="4775200"/>
            <a:ext cx="2819400"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Age &gt; 50 ans</a:t>
            </a:r>
          </a:p>
          <a:p>
            <a:pPr eaLnBrk="1" hangingPunct="1"/>
            <a:r>
              <a:rPr lang="fr-FR" sz="1400"/>
              <a:t>Sexe masculin</a:t>
            </a:r>
          </a:p>
          <a:p>
            <a:pPr eaLnBrk="1" hangingPunct="1"/>
            <a:r>
              <a:rPr lang="fr-FR" sz="1400"/>
              <a:t>Syndrome métabolique</a:t>
            </a:r>
          </a:p>
          <a:p>
            <a:pPr eaLnBrk="1" hangingPunct="1"/>
            <a:r>
              <a:rPr lang="fr-FR" sz="1400"/>
              <a:t>Activité nécrotico-inflammatoire</a:t>
            </a:r>
          </a:p>
          <a:p>
            <a:pPr eaLnBrk="1" hangingPunct="1"/>
            <a:r>
              <a:rPr lang="fr-FR" sz="1400"/>
              <a:t>Manifestation extra-hépatique</a:t>
            </a:r>
          </a:p>
          <a:p>
            <a:pPr eaLnBrk="1" hangingPunct="1"/>
            <a:r>
              <a:rPr lang="fr-FR" sz="1400"/>
              <a:t>Facteurs connus de progression</a:t>
            </a:r>
          </a:p>
          <a:p>
            <a:pPr eaLnBrk="1" hangingPunct="1"/>
            <a:r>
              <a:rPr lang="fr-FR" sz="1400"/>
              <a:t>Réduction du risque de transmission</a:t>
            </a:r>
          </a:p>
          <a:p>
            <a:pPr eaLnBrk="1" hangingPunct="1"/>
            <a:r>
              <a:rPr lang="fr-FR" sz="1400"/>
              <a:t>Motivation du patient</a:t>
            </a:r>
          </a:p>
        </p:txBody>
      </p:sp>
      <p:cxnSp>
        <p:nvCxnSpPr>
          <p:cNvPr id="25" name="Connecteur droit 24"/>
          <p:cNvCxnSpPr>
            <a:cxnSpLocks noChangeShapeType="1"/>
          </p:cNvCxnSpPr>
          <p:nvPr/>
        </p:nvCxnSpPr>
        <p:spPr bwMode="auto">
          <a:xfrm flipV="1">
            <a:off x="1752600" y="2794000"/>
            <a:ext cx="5791200" cy="127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Connecteur droit 29"/>
          <p:cNvCxnSpPr>
            <a:cxnSpLocks noChangeShapeType="1"/>
          </p:cNvCxnSpPr>
          <p:nvPr/>
        </p:nvCxnSpPr>
        <p:spPr bwMode="auto">
          <a:xfrm>
            <a:off x="4572000" y="2525713"/>
            <a:ext cx="0" cy="2667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3" name="Connecteur droit avec flèche 72"/>
          <p:cNvCxnSpPr>
            <a:cxnSpLocks noChangeShapeType="1"/>
          </p:cNvCxnSpPr>
          <p:nvPr/>
        </p:nvCxnSpPr>
        <p:spPr bwMode="auto">
          <a:xfrm>
            <a:off x="1752600" y="27940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Connecteur droit avec flèche 75"/>
          <p:cNvCxnSpPr>
            <a:cxnSpLocks noChangeShapeType="1"/>
          </p:cNvCxnSpPr>
          <p:nvPr/>
        </p:nvCxnSpPr>
        <p:spPr bwMode="auto">
          <a:xfrm>
            <a:off x="4572000" y="27686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7" name="Connecteur droit avec flèche 76"/>
          <p:cNvCxnSpPr>
            <a:cxnSpLocks noChangeShapeType="1"/>
          </p:cNvCxnSpPr>
          <p:nvPr/>
        </p:nvCxnSpPr>
        <p:spPr bwMode="auto">
          <a:xfrm>
            <a:off x="7543800" y="27813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272" name="ZoneTexte 74"/>
          <p:cNvSpPr txBox="1">
            <a:spLocks noChangeArrowheads="1"/>
          </p:cNvSpPr>
          <p:nvPr/>
        </p:nvSpPr>
        <p:spPr bwMode="auto">
          <a:xfrm>
            <a:off x="4392613" y="6094413"/>
            <a:ext cx="4500562" cy="376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Surveillance ≥ annuelle patients non traités</a:t>
            </a:r>
          </a:p>
        </p:txBody>
      </p:sp>
      <p:sp>
        <p:nvSpPr>
          <p:cNvPr id="79" name="Flèche courbée vers le bas 78"/>
          <p:cNvSpPr>
            <a:spLocks noChangeArrowheads="1"/>
          </p:cNvSpPr>
          <p:nvPr/>
        </p:nvSpPr>
        <p:spPr bwMode="auto">
          <a:xfrm>
            <a:off x="1614488" y="4400550"/>
            <a:ext cx="346075" cy="285750"/>
          </a:xfrm>
          <a:prstGeom prst="curvedDownArrow">
            <a:avLst>
              <a:gd name="adj1" fmla="val 25002"/>
              <a:gd name="adj2" fmla="val 49998"/>
              <a:gd name="adj3" fmla="val 25000"/>
            </a:avLst>
          </a:prstGeom>
          <a:solidFill>
            <a:srgbClr val="D7E4BD"/>
          </a:solidFill>
          <a:ln w="9525">
            <a:solidFill>
              <a:srgbClr val="4F6228"/>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latin typeface="+mn-lt"/>
              <a:ea typeface="+mn-ea"/>
            </a:endParaRPr>
          </a:p>
        </p:txBody>
      </p:sp>
      <p:pic>
        <p:nvPicPr>
          <p:cNvPr id="33" name="Imag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oneTexte 2"/>
          <p:cNvSpPr txBox="1">
            <a:spLocks noChangeArrowheads="1"/>
          </p:cNvSpPr>
          <p:nvPr/>
        </p:nvSpPr>
        <p:spPr bwMode="auto">
          <a:xfrm>
            <a:off x="1111250" y="1293813"/>
            <a:ext cx="7747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Facteurs prédictifs de réponse à une trithérapie avec bocéprévir</a:t>
            </a:r>
          </a:p>
          <a:p>
            <a:pPr eaLnBrk="1" hangingPunct="1"/>
            <a:r>
              <a:rPr lang="fr-FR" sz="1600"/>
              <a:t>(Essai Sprint 2 – Patients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4276"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54277" name="ZoneTexte 3"/>
          <p:cNvSpPr txBox="1">
            <a:spLocks noChangeArrowheads="1"/>
          </p:cNvSpPr>
          <p:nvPr/>
        </p:nvSpPr>
        <p:spPr bwMode="auto">
          <a:xfrm>
            <a:off x="6156325" y="6511925"/>
            <a:ext cx="2967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Poordad et al. Gastroenterology 2012</a:t>
            </a:r>
          </a:p>
        </p:txBody>
      </p:sp>
      <p:graphicFrame>
        <p:nvGraphicFramePr>
          <p:cNvPr id="37" name="Group 88"/>
          <p:cNvGraphicFramePr>
            <a:graphicFrameLocks noGrp="1"/>
          </p:cNvGraphicFramePr>
          <p:nvPr/>
        </p:nvGraphicFramePr>
        <p:xfrm>
          <a:off x="1258888" y="2533650"/>
          <a:ext cx="6413500" cy="3682512"/>
        </p:xfrm>
        <a:graphic>
          <a:graphicData uri="http://schemas.openxmlformats.org/drawingml/2006/table">
            <a:tbl>
              <a:tblPr/>
              <a:tblGrid>
                <a:gridCol w="3676650"/>
                <a:gridCol w="2736850"/>
              </a:tblGrid>
              <a:tr h="414338">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Facteurs à l</a:t>
                      </a:r>
                      <a:r>
                        <a:rPr kumimoji="0" lang="fr-FR" altLang="fr-FR" sz="1600" b="1" i="0" u="none" strike="noStrike" cap="none" normalizeH="0" baseline="0" smtClean="0">
                          <a:ln>
                            <a:noFill/>
                          </a:ln>
                          <a:solidFill>
                            <a:schemeClr val="tx1"/>
                          </a:solidFill>
                          <a:effectLst/>
                          <a:latin typeface="Calibri" pitchFamily="34" charset="0"/>
                          <a:ea typeface="MS PGothic" pitchFamily="34" charset="-128"/>
                        </a:rPr>
                        <a:t>’</a:t>
                      </a:r>
                      <a:r>
                        <a:rPr kumimoji="0" lang="fr-FR" sz="1600" b="1" i="0" u="none" strike="noStrike" cap="none" normalizeH="0" baseline="0" smtClean="0">
                          <a:ln>
                            <a:noFill/>
                          </a:ln>
                          <a:solidFill>
                            <a:schemeClr val="tx1"/>
                          </a:solidFill>
                          <a:effectLst/>
                          <a:latin typeface="Calibri" pitchFamily="34" charset="0"/>
                          <a:ea typeface="MS PGothic" pitchFamily="34" charset="-128"/>
                        </a:rPr>
                        <a:t>inclusion</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OR</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635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ARN VHC bas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sng" strike="noStrike" cap="none" normalizeH="0" baseline="0" smtClean="0">
                          <a:ln>
                            <a:noFill/>
                          </a:ln>
                          <a:solidFill>
                            <a:schemeClr val="tx1"/>
                          </a:solidFill>
                          <a:effectLst/>
                          <a:latin typeface="Calibri" pitchFamily="34" charset="0"/>
                          <a:ea typeface="MS PGothic" pitchFamily="34" charset="-128"/>
                        </a:rPr>
                        <a:t>&lt;</a:t>
                      </a:r>
                      <a:r>
                        <a:rPr kumimoji="0" lang="fr-FR" sz="1600" b="0" i="0" u="none" strike="noStrike" cap="none" normalizeH="0" baseline="0" smtClean="0">
                          <a:ln>
                            <a:noFill/>
                          </a:ln>
                          <a:solidFill>
                            <a:schemeClr val="tx1"/>
                          </a:solidFill>
                          <a:effectLst/>
                          <a:latin typeface="Calibri" pitchFamily="34" charset="0"/>
                          <a:ea typeface="MS PGothic" pitchFamily="34" charset="-128"/>
                        </a:rPr>
                        <a:t> 400.00 vs &gt; 400.000</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11,6 	(1,5-87,8)</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Génotype IL28B</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CC vs TT</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CC vs CT</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endParaRPr kumimoji="0" lang="fr-FR" sz="1600" b="0" i="0" u="none" strike="noStrike" cap="none" normalizeH="0" baseline="0" smtClean="0">
                        <a:ln>
                          <a:noFill/>
                        </a:ln>
                        <a:solidFill>
                          <a:schemeClr val="accent2"/>
                        </a:solidFill>
                        <a:effectLst/>
                        <a:latin typeface="Calibri" pitchFamily="34" charset="0"/>
                        <a:ea typeface="MS PGothic" pitchFamily="34" charset="-128"/>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2,6 	(1,3-5,1)</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2,1 	(1,2-3,7)</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Absence de cirrhose </a:t>
                      </a:r>
                      <a:r>
                        <a:rPr kumimoji="0" lang="fr-FR" sz="1600" b="0" i="0" u="none" strike="noStrike" cap="none" normalizeH="0" baseline="0" smtClean="0">
                          <a:ln>
                            <a:noFill/>
                          </a:ln>
                          <a:solidFill>
                            <a:schemeClr val="tx1"/>
                          </a:solidFill>
                          <a:effectLst/>
                          <a:latin typeface="Calibri" pitchFamily="34" charset="0"/>
                          <a:ea typeface="MS PGothic" pitchFamily="34" charset="-128"/>
                        </a:rPr>
                        <a:t>vs cirrhose</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 4,3 	(1,6-11,9)</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Sous type 1b </a:t>
                      </a:r>
                      <a:r>
                        <a:rPr kumimoji="0" lang="fr-FR" sz="1600" b="0" i="0" u="none" strike="noStrike" cap="none" normalizeH="0" baseline="0" smtClean="0">
                          <a:ln>
                            <a:noFill/>
                          </a:ln>
                          <a:solidFill>
                            <a:schemeClr val="tx1"/>
                          </a:solidFill>
                          <a:effectLst/>
                          <a:latin typeface="Calibri" pitchFamily="34" charset="0"/>
                          <a:ea typeface="MS PGothic" pitchFamily="34" charset="-128"/>
                        </a:rPr>
                        <a:t>vs 1a ou autre</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2,0 	(1,2-3,4)</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Race non noire </a:t>
                      </a:r>
                      <a:r>
                        <a:rPr kumimoji="0" lang="fr-FR" sz="1600" b="0" i="0" u="none" strike="noStrike" cap="none" normalizeH="0" baseline="0" smtClean="0">
                          <a:ln>
                            <a:noFill/>
                          </a:ln>
                          <a:solidFill>
                            <a:schemeClr val="tx1"/>
                          </a:solidFill>
                          <a:effectLst/>
                          <a:latin typeface="Calibri" pitchFamily="34" charset="0"/>
                          <a:ea typeface="MS PGothic" pitchFamily="34" charset="-128"/>
                        </a:rPr>
                        <a:t>vs noire</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2,0 	(1,1-3,7)</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BMI</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 30 vs &gt; 30</a:t>
                      </a:r>
                    </a:p>
                  </a:txBody>
                  <a:tcPr marL="91446" marR="91446"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1,6 	(1-2,5)</a:t>
                      </a:r>
                    </a:p>
                  </a:txBody>
                  <a:tcPr marL="91446" marR="9144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06" name="ZoneTexte 3"/>
          <p:cNvSpPr txBox="1">
            <a:spLocks noChangeArrowheads="1"/>
          </p:cNvSpPr>
          <p:nvPr/>
        </p:nvSpPr>
        <p:spPr bwMode="auto">
          <a:xfrm>
            <a:off x="8813800" y="-64770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fr-FR" sz="180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oneTexte 2"/>
          <p:cNvSpPr txBox="1">
            <a:spLocks noChangeArrowheads="1"/>
          </p:cNvSpPr>
          <p:nvPr/>
        </p:nvSpPr>
        <p:spPr bwMode="auto">
          <a:xfrm>
            <a:off x="1111250" y="1254125"/>
            <a:ext cx="774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Autres facteurs prédictifs de réponse au traitement (patients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6324"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56325" name="ZoneTexte 1"/>
          <p:cNvSpPr txBox="1">
            <a:spLocks noChangeArrowheads="1"/>
          </p:cNvSpPr>
          <p:nvPr/>
        </p:nvSpPr>
        <p:spPr bwMode="auto">
          <a:xfrm>
            <a:off x="1333500" y="1974850"/>
            <a:ext cx="128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Télaprévir</a:t>
            </a:r>
            <a:r>
              <a:rPr lang="fr-FR" sz="1800"/>
              <a:t>*</a:t>
            </a:r>
          </a:p>
        </p:txBody>
      </p:sp>
      <p:sp>
        <p:nvSpPr>
          <p:cNvPr id="56326" name="ZoneTexte 2"/>
          <p:cNvSpPr txBox="1">
            <a:spLocks noChangeArrowheads="1"/>
          </p:cNvSpPr>
          <p:nvPr/>
        </p:nvSpPr>
        <p:spPr bwMode="auto">
          <a:xfrm>
            <a:off x="1219200" y="2466975"/>
            <a:ext cx="2844800" cy="1354138"/>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Tx/>
              <a:buChar char="-"/>
            </a:pPr>
            <a:r>
              <a:rPr lang="fr-FR" sz="1600"/>
              <a:t>Age &lt; 40 ans</a:t>
            </a:r>
          </a:p>
          <a:p>
            <a:pPr eaLnBrk="1" hangingPunct="1">
              <a:buFontTx/>
              <a:buChar char="-"/>
            </a:pPr>
            <a:r>
              <a:rPr lang="fr-FR" sz="1600"/>
              <a:t>Sexe féminin</a:t>
            </a:r>
          </a:p>
          <a:p>
            <a:pPr eaLnBrk="1" hangingPunct="1">
              <a:buFontTx/>
              <a:buChar char="-"/>
            </a:pPr>
            <a:r>
              <a:rPr lang="fr-FR" sz="1600"/>
              <a:t>Absence fibrose sévère</a:t>
            </a:r>
          </a:p>
          <a:p>
            <a:pPr eaLnBrk="1" hangingPunct="1">
              <a:buFontTx/>
              <a:buChar char="-"/>
            </a:pPr>
            <a:r>
              <a:rPr lang="fr-FR" sz="1600"/>
              <a:t>IMC &lt; 25 kg/m2</a:t>
            </a:r>
          </a:p>
          <a:p>
            <a:pPr eaLnBrk="1" hangingPunct="1">
              <a:buFontTx/>
              <a:buChar char="-"/>
            </a:pPr>
            <a:r>
              <a:rPr lang="fr-FR" sz="1600"/>
              <a:t>Génotype 1b (vs. 1a)</a:t>
            </a:r>
          </a:p>
        </p:txBody>
      </p:sp>
      <p:sp>
        <p:nvSpPr>
          <p:cNvPr id="56327" name="ZoneTexte 3"/>
          <p:cNvSpPr txBox="1">
            <a:spLocks noChangeArrowheads="1"/>
          </p:cNvSpPr>
          <p:nvPr/>
        </p:nvSpPr>
        <p:spPr bwMode="auto">
          <a:xfrm>
            <a:off x="1219200" y="3821113"/>
            <a:ext cx="1325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100" i="1"/>
              <a:t>* Analyse univariée</a:t>
            </a:r>
          </a:p>
        </p:txBody>
      </p:sp>
      <p:sp>
        <p:nvSpPr>
          <p:cNvPr id="56328" name="ZoneTexte 8"/>
          <p:cNvSpPr txBox="1">
            <a:spLocks noChangeArrowheads="1"/>
          </p:cNvSpPr>
          <p:nvPr/>
        </p:nvSpPr>
        <p:spPr bwMode="auto">
          <a:xfrm>
            <a:off x="5626100" y="1974850"/>
            <a:ext cx="156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Bocéprévir</a:t>
            </a:r>
            <a:r>
              <a:rPr lang="fr-FR" sz="1800"/>
              <a:t>*</a:t>
            </a:r>
          </a:p>
        </p:txBody>
      </p:sp>
      <p:sp>
        <p:nvSpPr>
          <p:cNvPr id="56329" name="ZoneTexte 9"/>
          <p:cNvSpPr txBox="1">
            <a:spLocks noChangeArrowheads="1"/>
          </p:cNvSpPr>
          <p:nvPr/>
        </p:nvSpPr>
        <p:spPr bwMode="auto">
          <a:xfrm>
            <a:off x="5511800" y="2466975"/>
            <a:ext cx="2844800" cy="86042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Tx/>
              <a:buChar char="-"/>
            </a:pPr>
            <a:r>
              <a:rPr lang="fr-FR" sz="1600"/>
              <a:t>Origine ethnique</a:t>
            </a:r>
          </a:p>
          <a:p>
            <a:pPr eaLnBrk="1" hangingPunct="1">
              <a:buFontTx/>
              <a:buChar char="-"/>
            </a:pPr>
            <a:r>
              <a:rPr lang="fr-FR" sz="1600"/>
              <a:t>Charge virale VHC</a:t>
            </a:r>
          </a:p>
          <a:p>
            <a:pPr eaLnBrk="1" hangingPunct="1">
              <a:buFontTx/>
              <a:buChar char="-"/>
            </a:pPr>
            <a:r>
              <a:rPr lang="fr-FR" sz="1600"/>
              <a:t>Absence cirrhose</a:t>
            </a:r>
          </a:p>
        </p:txBody>
      </p:sp>
      <p:sp>
        <p:nvSpPr>
          <p:cNvPr id="56330" name="ZoneTexte 10"/>
          <p:cNvSpPr txBox="1">
            <a:spLocks noChangeArrowheads="1"/>
          </p:cNvSpPr>
          <p:nvPr/>
        </p:nvSpPr>
        <p:spPr bwMode="auto">
          <a:xfrm>
            <a:off x="5511800" y="3338513"/>
            <a:ext cx="14430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100" i="1"/>
              <a:t>* Analyse multivariée</a:t>
            </a:r>
          </a:p>
        </p:txBody>
      </p:sp>
      <p:graphicFrame>
        <p:nvGraphicFramePr>
          <p:cNvPr id="6" name="Tableau 5"/>
          <p:cNvGraphicFramePr>
            <a:graphicFrameLocks noGrp="1"/>
          </p:cNvGraphicFramePr>
          <p:nvPr/>
        </p:nvGraphicFramePr>
        <p:xfrm>
          <a:off x="2235200" y="4335463"/>
          <a:ext cx="5562600" cy="1485900"/>
        </p:xfrm>
        <a:graphic>
          <a:graphicData uri="http://schemas.openxmlformats.org/drawingml/2006/table">
            <a:tbl>
              <a:tblPr/>
              <a:tblGrid>
                <a:gridCol w="1854200"/>
                <a:gridCol w="1854200"/>
                <a:gridCol w="18542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ea typeface="MS PGothic" pitchFamily="34" charset="-128"/>
                        </a:rPr>
                        <a:t>Taux de RVS</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ea typeface="MS PGothic" pitchFamily="34" charset="-128"/>
                        </a:rPr>
                        <a:t>Télaprévir</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ea typeface="MS PGothic" pitchFamily="34" charset="-128"/>
                        </a:rPr>
                        <a:t>Bocéprévir</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CC</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90%</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71%</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CT</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71%</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59%</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TT</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73%</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59%</a:t>
                      </a:r>
                    </a:p>
                  </a:txBody>
                  <a:tcPr marL="91444" marR="91444"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6353" name="ZoneTexte 6"/>
          <p:cNvSpPr txBox="1">
            <a:spLocks noChangeArrowheads="1"/>
          </p:cNvSpPr>
          <p:nvPr/>
        </p:nvSpPr>
        <p:spPr bwMode="auto">
          <a:xfrm>
            <a:off x="4597400" y="3916363"/>
            <a:ext cx="649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solidFill>
                  <a:schemeClr val="accent1"/>
                </a:solidFill>
              </a:rPr>
              <a:t>IL28B</a:t>
            </a:r>
          </a:p>
        </p:txBody>
      </p:sp>
      <p:sp>
        <p:nvSpPr>
          <p:cNvPr id="8" name="ZoneTexte 7"/>
          <p:cNvSpPr txBox="1">
            <a:spLocks noChangeArrowheads="1"/>
          </p:cNvSpPr>
          <p:nvPr/>
        </p:nvSpPr>
        <p:spPr bwMode="auto">
          <a:xfrm>
            <a:off x="3124200" y="5975350"/>
            <a:ext cx="3994150" cy="33813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Gain thérapeutique / bithérapie : CT / TT &gt; CC</a:t>
            </a:r>
          </a:p>
        </p:txBody>
      </p:sp>
      <p:sp>
        <p:nvSpPr>
          <p:cNvPr id="56355" name="ZoneTexte 11"/>
          <p:cNvSpPr txBox="1">
            <a:spLocks noChangeArrowheads="1"/>
          </p:cNvSpPr>
          <p:nvPr/>
        </p:nvSpPr>
        <p:spPr bwMode="auto">
          <a:xfrm>
            <a:off x="971550" y="6505575"/>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Advance</a:t>
            </a:r>
          </a:p>
        </p:txBody>
      </p:sp>
      <p:sp>
        <p:nvSpPr>
          <p:cNvPr id="56356" name="ZoneTexte 17"/>
          <p:cNvSpPr txBox="1">
            <a:spLocks noChangeArrowheads="1"/>
          </p:cNvSpPr>
          <p:nvPr/>
        </p:nvSpPr>
        <p:spPr bwMode="auto">
          <a:xfrm>
            <a:off x="7797800" y="6515100"/>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Sprint-2</a:t>
            </a: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33525" y="3484563"/>
            <a:ext cx="6604000" cy="2624137"/>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57346" name="ZoneTexte 2"/>
          <p:cNvSpPr txBox="1">
            <a:spLocks noChangeArrowheads="1"/>
          </p:cNvSpPr>
          <p:nvPr/>
        </p:nvSpPr>
        <p:spPr bwMode="auto">
          <a:xfrm>
            <a:off x="1089025" y="1195388"/>
            <a:ext cx="774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Un raccourcissement de la durée du traitement est il possible?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7349"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57350" name="ZoneTexte 4"/>
          <p:cNvSpPr txBox="1">
            <a:spLocks noChangeArrowheads="1"/>
          </p:cNvSpPr>
          <p:nvPr/>
        </p:nvSpPr>
        <p:spPr bwMode="auto">
          <a:xfrm>
            <a:off x="2119313" y="2019300"/>
            <a:ext cx="549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Absence d</a:t>
            </a:r>
            <a:r>
              <a:rPr lang="fr-FR" altLang="fr-FR" sz="1400"/>
              <a:t>’</a:t>
            </a:r>
            <a:r>
              <a:rPr lang="fr-FR" sz="1400"/>
              <a:t>études chez le co-infecté VIH-VHC (2 essais en cours)</a:t>
            </a:r>
          </a:p>
          <a:p>
            <a:pPr algn="ctr" eaLnBrk="1" hangingPunct="1"/>
            <a:r>
              <a:rPr lang="fr-FR" sz="1400"/>
              <a:t>Cinétique de décroissance ARN VHC retardée comparée au mono-infecté</a:t>
            </a:r>
          </a:p>
        </p:txBody>
      </p:sp>
      <p:sp>
        <p:nvSpPr>
          <p:cNvPr id="57351" name="ZoneTexte 13"/>
          <p:cNvSpPr txBox="1">
            <a:spLocks noChangeArrowheads="1"/>
          </p:cNvSpPr>
          <p:nvPr/>
        </p:nvSpPr>
        <p:spPr bwMode="auto">
          <a:xfrm>
            <a:off x="7061200" y="65278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Essais Sprint 1 et Sprint 2</a:t>
            </a:r>
          </a:p>
        </p:txBody>
      </p:sp>
      <p:sp>
        <p:nvSpPr>
          <p:cNvPr id="57352" name="ZoneTexte 14"/>
          <p:cNvSpPr txBox="1">
            <a:spLocks noChangeArrowheads="1"/>
          </p:cNvSpPr>
          <p:nvPr/>
        </p:nvSpPr>
        <p:spPr bwMode="auto">
          <a:xfrm>
            <a:off x="2835275" y="2876550"/>
            <a:ext cx="4086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200" i="1">
                <a:solidFill>
                  <a:srgbClr val="4F81BD"/>
                </a:solidFill>
              </a:rPr>
              <a:t>Durée de traitement - Proposition</a:t>
            </a:r>
          </a:p>
        </p:txBody>
      </p:sp>
      <p:sp>
        <p:nvSpPr>
          <p:cNvPr id="57353" name="ZoneTexte 15"/>
          <p:cNvSpPr txBox="1">
            <a:spLocks noChangeArrowheads="1"/>
          </p:cNvSpPr>
          <p:nvPr/>
        </p:nvSpPr>
        <p:spPr bwMode="auto">
          <a:xfrm>
            <a:off x="2994025" y="3738563"/>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Durée de traitement reste de 48 semaines</a:t>
            </a:r>
          </a:p>
        </p:txBody>
      </p:sp>
      <p:sp>
        <p:nvSpPr>
          <p:cNvPr id="57354" name="Text Box 25"/>
          <p:cNvSpPr txBox="1">
            <a:spLocks noChangeArrowheads="1"/>
          </p:cNvSpPr>
          <p:nvPr/>
        </p:nvSpPr>
        <p:spPr bwMode="auto">
          <a:xfrm>
            <a:off x="3022600" y="4360863"/>
            <a:ext cx="1177925" cy="4365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TVR + PR </a:t>
            </a:r>
          </a:p>
        </p:txBody>
      </p:sp>
      <p:sp>
        <p:nvSpPr>
          <p:cNvPr id="22" name="Text Box 55"/>
          <p:cNvSpPr txBox="1">
            <a:spLocks noChangeArrowheads="1"/>
          </p:cNvSpPr>
          <p:nvPr/>
        </p:nvSpPr>
        <p:spPr bwMode="auto">
          <a:xfrm>
            <a:off x="4200525" y="4360863"/>
            <a:ext cx="3273425" cy="434975"/>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t>PR</a:t>
            </a:r>
            <a:r>
              <a:rPr lang="fr-FR" sz="1200" dirty="0">
                <a:solidFill>
                  <a:schemeClr val="tx1"/>
                </a:solidFill>
              </a:rPr>
              <a:t> </a:t>
            </a:r>
          </a:p>
        </p:txBody>
      </p:sp>
      <p:sp>
        <p:nvSpPr>
          <p:cNvPr id="57356" name="Line 3"/>
          <p:cNvSpPr>
            <a:spLocks noChangeShapeType="1"/>
          </p:cNvSpPr>
          <p:nvPr/>
        </p:nvSpPr>
        <p:spPr bwMode="auto">
          <a:xfrm>
            <a:off x="3025775" y="559752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57" name="Line 4"/>
          <p:cNvSpPr>
            <a:spLocks noChangeShapeType="1"/>
          </p:cNvSpPr>
          <p:nvPr/>
        </p:nvSpPr>
        <p:spPr bwMode="auto">
          <a:xfrm>
            <a:off x="5267325" y="559752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58" name="Line 5"/>
          <p:cNvSpPr>
            <a:spLocks noChangeShapeType="1"/>
          </p:cNvSpPr>
          <p:nvPr/>
        </p:nvSpPr>
        <p:spPr bwMode="auto">
          <a:xfrm>
            <a:off x="7508875" y="559752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59" name="Line 6"/>
          <p:cNvSpPr>
            <a:spLocks noChangeShapeType="1"/>
          </p:cNvSpPr>
          <p:nvPr/>
        </p:nvSpPr>
        <p:spPr bwMode="auto">
          <a:xfrm>
            <a:off x="8197850" y="568325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60" name="Text Box 7"/>
          <p:cNvSpPr txBox="1">
            <a:spLocks noChangeArrowheads="1"/>
          </p:cNvSpPr>
          <p:nvPr/>
        </p:nvSpPr>
        <p:spPr bwMode="auto">
          <a:xfrm>
            <a:off x="5094288" y="5659438"/>
            <a:ext cx="358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57361" name="Text Box 8"/>
          <p:cNvSpPr txBox="1">
            <a:spLocks noChangeArrowheads="1"/>
          </p:cNvSpPr>
          <p:nvPr/>
        </p:nvSpPr>
        <p:spPr bwMode="auto">
          <a:xfrm>
            <a:off x="2892425" y="5659438"/>
            <a:ext cx="2667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57362" name="Text Box 9"/>
          <p:cNvSpPr txBox="1">
            <a:spLocks noChangeArrowheads="1"/>
          </p:cNvSpPr>
          <p:nvPr/>
        </p:nvSpPr>
        <p:spPr bwMode="auto">
          <a:xfrm>
            <a:off x="7332663" y="5659438"/>
            <a:ext cx="358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57363" name="Text Box 11"/>
          <p:cNvSpPr txBox="1">
            <a:spLocks noChangeArrowheads="1"/>
          </p:cNvSpPr>
          <p:nvPr/>
        </p:nvSpPr>
        <p:spPr bwMode="auto">
          <a:xfrm>
            <a:off x="1847850" y="5659438"/>
            <a:ext cx="9255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57364" name="Line 12"/>
          <p:cNvSpPr>
            <a:spLocks noChangeShapeType="1"/>
          </p:cNvSpPr>
          <p:nvPr/>
        </p:nvSpPr>
        <p:spPr bwMode="auto">
          <a:xfrm>
            <a:off x="4144963" y="559752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65" name="Text Box 13"/>
          <p:cNvSpPr txBox="1">
            <a:spLocks noChangeArrowheads="1"/>
          </p:cNvSpPr>
          <p:nvPr/>
        </p:nvSpPr>
        <p:spPr bwMode="auto">
          <a:xfrm>
            <a:off x="3967163" y="5659438"/>
            <a:ext cx="358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12</a:t>
            </a:r>
          </a:p>
        </p:txBody>
      </p:sp>
      <p:sp>
        <p:nvSpPr>
          <p:cNvPr id="57366" name="Text Box 15"/>
          <p:cNvSpPr txBox="1">
            <a:spLocks noChangeArrowheads="1"/>
          </p:cNvSpPr>
          <p:nvPr/>
        </p:nvSpPr>
        <p:spPr bwMode="auto">
          <a:xfrm>
            <a:off x="6211888" y="5659438"/>
            <a:ext cx="358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57367" name="Line 16"/>
          <p:cNvSpPr>
            <a:spLocks noChangeShapeType="1"/>
          </p:cNvSpPr>
          <p:nvPr/>
        </p:nvSpPr>
        <p:spPr bwMode="auto">
          <a:xfrm>
            <a:off x="6386513" y="5597525"/>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68" name="Line 18"/>
          <p:cNvSpPr>
            <a:spLocks noChangeShapeType="1"/>
          </p:cNvSpPr>
          <p:nvPr/>
        </p:nvSpPr>
        <p:spPr bwMode="auto">
          <a:xfrm rot="-5400000">
            <a:off x="4841082" y="2312194"/>
            <a:ext cx="0" cy="67389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7369" name="Line 19"/>
          <p:cNvSpPr>
            <a:spLocks noChangeShapeType="1"/>
          </p:cNvSpPr>
          <p:nvPr/>
        </p:nvSpPr>
        <p:spPr bwMode="auto">
          <a:xfrm rot="16200000" flipH="1">
            <a:off x="5243513" y="3367088"/>
            <a:ext cx="1587" cy="44592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57370" name="Text Box 13"/>
          <p:cNvSpPr txBox="1">
            <a:spLocks noChangeArrowheads="1"/>
          </p:cNvSpPr>
          <p:nvPr/>
        </p:nvSpPr>
        <p:spPr bwMode="auto">
          <a:xfrm>
            <a:off x="3459163" y="565943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a:t>
            </a:r>
          </a:p>
        </p:txBody>
      </p:sp>
      <p:sp>
        <p:nvSpPr>
          <p:cNvPr id="57371" name="Text Box 25"/>
          <p:cNvSpPr txBox="1">
            <a:spLocks noChangeArrowheads="1"/>
          </p:cNvSpPr>
          <p:nvPr/>
        </p:nvSpPr>
        <p:spPr bwMode="auto">
          <a:xfrm>
            <a:off x="3022600" y="4957763"/>
            <a:ext cx="660400" cy="436562"/>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7372" name="Line 65"/>
          <p:cNvSpPr>
            <a:spLocks noChangeShapeType="1"/>
          </p:cNvSpPr>
          <p:nvPr/>
        </p:nvSpPr>
        <p:spPr bwMode="auto">
          <a:xfrm flipH="1" flipV="1">
            <a:off x="8216900" y="5186363"/>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40" name="Text Box 55"/>
          <p:cNvSpPr txBox="1">
            <a:spLocks noChangeArrowheads="1"/>
          </p:cNvSpPr>
          <p:nvPr/>
        </p:nvSpPr>
        <p:spPr bwMode="auto">
          <a:xfrm>
            <a:off x="3671888" y="4957763"/>
            <a:ext cx="3802062" cy="434975"/>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pic>
        <p:nvPicPr>
          <p:cNvPr id="37" name="Imag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ZoneTexte 2"/>
          <p:cNvSpPr txBox="1">
            <a:spLocks noChangeArrowheads="1"/>
          </p:cNvSpPr>
          <p:nvPr/>
        </p:nvSpPr>
        <p:spPr bwMode="auto">
          <a:xfrm>
            <a:off x="1155700" y="1195388"/>
            <a:ext cx="774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Place de la bithérapie Peg-IFN + Ribavirine exceptionnelle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8372"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Malades naïfs de traitement</a:t>
            </a:r>
          </a:p>
        </p:txBody>
      </p:sp>
      <p:sp>
        <p:nvSpPr>
          <p:cNvPr id="58373" name="ZoneTexte 1"/>
          <p:cNvSpPr txBox="1">
            <a:spLocks noChangeArrowheads="1"/>
          </p:cNvSpPr>
          <p:nvPr/>
        </p:nvSpPr>
        <p:spPr bwMode="auto">
          <a:xfrm>
            <a:off x="3797300" y="18018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Mono-infectés VHC</a:t>
            </a:r>
          </a:p>
        </p:txBody>
      </p:sp>
      <p:sp>
        <p:nvSpPr>
          <p:cNvPr id="58374" name="ZoneTexte 2"/>
          <p:cNvSpPr txBox="1">
            <a:spLocks noChangeArrowheads="1"/>
          </p:cNvSpPr>
          <p:nvPr/>
        </p:nvSpPr>
        <p:spPr bwMode="auto">
          <a:xfrm>
            <a:off x="990600" y="2428875"/>
            <a:ext cx="215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Génotype IL28B CC</a:t>
            </a:r>
          </a:p>
          <a:p>
            <a:pPr eaLnBrk="1" hangingPunct="1"/>
            <a:r>
              <a:rPr lang="fr-FR" sz="1600"/>
              <a:t>Et fibrose &lt; F3</a:t>
            </a:r>
          </a:p>
        </p:txBody>
      </p:sp>
      <p:sp>
        <p:nvSpPr>
          <p:cNvPr id="58375" name="ZoneTexte 3"/>
          <p:cNvSpPr txBox="1">
            <a:spLocks noChangeArrowheads="1"/>
          </p:cNvSpPr>
          <p:nvPr/>
        </p:nvSpPr>
        <p:spPr bwMode="auto">
          <a:xfrm>
            <a:off x="3048000" y="2609850"/>
            <a:ext cx="128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RVS ≈ 80%</a:t>
            </a:r>
          </a:p>
        </p:txBody>
      </p:sp>
      <p:sp>
        <p:nvSpPr>
          <p:cNvPr id="58376" name="ZoneTexte 6"/>
          <p:cNvSpPr txBox="1">
            <a:spLocks noChangeArrowheads="1"/>
          </p:cNvSpPr>
          <p:nvPr/>
        </p:nvSpPr>
        <p:spPr bwMode="auto">
          <a:xfrm>
            <a:off x="4889500" y="2357438"/>
            <a:ext cx="4114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Bithérapie envisageable</a:t>
            </a:r>
          </a:p>
          <a:p>
            <a:pPr eaLnBrk="1" hangingPunct="1"/>
            <a:r>
              <a:rPr lang="fr-FR" sz="1600"/>
              <a:t>A poursuivre si obtention RVR</a:t>
            </a:r>
          </a:p>
          <a:p>
            <a:pPr eaLnBrk="1" hangingPunct="1"/>
            <a:r>
              <a:rPr lang="fr-FR" sz="1600"/>
              <a:t>Durée 24 sem. si ARN VHC J0 &lt; 600 000 UI/ml</a:t>
            </a:r>
          </a:p>
        </p:txBody>
      </p:sp>
      <p:sp>
        <p:nvSpPr>
          <p:cNvPr id="8" name="Accolade fermante 7"/>
          <p:cNvSpPr>
            <a:spLocks/>
          </p:cNvSpPr>
          <p:nvPr/>
        </p:nvSpPr>
        <p:spPr bwMode="auto">
          <a:xfrm>
            <a:off x="2794000" y="2520950"/>
            <a:ext cx="152400" cy="479425"/>
          </a:xfrm>
          <a:prstGeom prst="rightBrace">
            <a:avLst>
              <a:gd name="adj1" fmla="val 8331"/>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latin typeface="+mn-lt"/>
              <a:ea typeface="+mn-ea"/>
            </a:endParaRPr>
          </a:p>
        </p:txBody>
      </p:sp>
      <p:sp>
        <p:nvSpPr>
          <p:cNvPr id="9" name="Flèche vers la droite 8"/>
          <p:cNvSpPr>
            <a:spLocks noChangeArrowheads="1"/>
          </p:cNvSpPr>
          <p:nvPr/>
        </p:nvSpPr>
        <p:spPr bwMode="auto">
          <a:xfrm>
            <a:off x="4318000" y="2743200"/>
            <a:ext cx="444500" cy="114300"/>
          </a:xfrm>
          <a:prstGeom prst="right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58379" name="ZoneTexte 9"/>
          <p:cNvSpPr txBox="1">
            <a:spLocks noChangeArrowheads="1"/>
          </p:cNvSpPr>
          <p:nvPr/>
        </p:nvSpPr>
        <p:spPr bwMode="auto">
          <a:xfrm>
            <a:off x="6845300" y="6502400"/>
            <a:ext cx="2254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Pearlman et al. AASLD 2012</a:t>
            </a:r>
          </a:p>
        </p:txBody>
      </p:sp>
      <p:sp>
        <p:nvSpPr>
          <p:cNvPr id="41" name="Rectangle 40"/>
          <p:cNvSpPr>
            <a:spLocks noChangeArrowheads="1"/>
          </p:cNvSpPr>
          <p:nvPr/>
        </p:nvSpPr>
        <p:spPr bwMode="auto">
          <a:xfrm>
            <a:off x="2074863" y="3935413"/>
            <a:ext cx="5426075" cy="2514600"/>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dirty="0">
              <a:solidFill>
                <a:schemeClr val="lt1"/>
              </a:solidFill>
              <a:latin typeface="+mn-lt"/>
              <a:ea typeface="+mn-ea"/>
            </a:endParaRPr>
          </a:p>
        </p:txBody>
      </p:sp>
      <p:sp>
        <p:nvSpPr>
          <p:cNvPr id="58381" name="ZoneTexte 41"/>
          <p:cNvSpPr txBox="1">
            <a:spLocks noChangeArrowheads="1"/>
          </p:cNvSpPr>
          <p:nvPr/>
        </p:nvSpPr>
        <p:spPr bwMode="auto">
          <a:xfrm>
            <a:off x="2447925" y="3397250"/>
            <a:ext cx="4860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200" i="1">
                <a:solidFill>
                  <a:srgbClr val="4F81BD"/>
                </a:solidFill>
              </a:rPr>
              <a:t>Proposition pour les co-infectés VIH-VHC</a:t>
            </a:r>
          </a:p>
        </p:txBody>
      </p:sp>
      <p:sp>
        <p:nvSpPr>
          <p:cNvPr id="58382" name="ZoneTexte 10"/>
          <p:cNvSpPr txBox="1">
            <a:spLocks noChangeArrowheads="1"/>
          </p:cNvSpPr>
          <p:nvPr/>
        </p:nvSpPr>
        <p:spPr bwMode="auto">
          <a:xfrm>
            <a:off x="2946400" y="3992563"/>
            <a:ext cx="4089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t>Traitement de choix = trithérapie</a:t>
            </a:r>
          </a:p>
        </p:txBody>
      </p:sp>
      <p:sp>
        <p:nvSpPr>
          <p:cNvPr id="58383" name="ZoneTexte 11"/>
          <p:cNvSpPr txBox="1">
            <a:spLocks noChangeArrowheads="1"/>
          </p:cNvSpPr>
          <p:nvPr/>
        </p:nvSpPr>
        <p:spPr bwMode="auto">
          <a:xfrm>
            <a:off x="2298700" y="4395788"/>
            <a:ext cx="520223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Indications </a:t>
            </a:r>
            <a:r>
              <a:rPr lang="fr-FR" sz="1600" b="1"/>
              <a:t>bithérapie</a:t>
            </a:r>
            <a:r>
              <a:rPr lang="fr-FR" sz="1600"/>
              <a:t> de </a:t>
            </a:r>
            <a:r>
              <a:rPr lang="fr-FR" sz="1600" b="1"/>
              <a:t>48 semaines </a:t>
            </a:r>
            <a:r>
              <a:rPr lang="fr-FR" sz="1600"/>
              <a:t>exceptionnelles</a:t>
            </a:r>
          </a:p>
          <a:p>
            <a:pPr eaLnBrk="1" hangingPunct="1"/>
            <a:r>
              <a:rPr lang="fr-FR" sz="1600"/>
              <a:t>si :</a:t>
            </a:r>
          </a:p>
          <a:p>
            <a:pPr lvl="1" eaLnBrk="1" hangingPunct="1">
              <a:buFontTx/>
              <a:buChar char="-"/>
            </a:pPr>
            <a:r>
              <a:rPr lang="fr-FR" sz="1600"/>
              <a:t>Patient naïf de traitement VHC</a:t>
            </a:r>
          </a:p>
          <a:p>
            <a:pPr lvl="1" eaLnBrk="1" hangingPunct="1">
              <a:buFontTx/>
              <a:buChar char="-"/>
            </a:pPr>
            <a:r>
              <a:rPr lang="fr-FR" sz="1600"/>
              <a:t>Pas possibilité d</a:t>
            </a:r>
            <a:r>
              <a:rPr lang="fr-FR" altLang="fr-FR" sz="1600"/>
              <a:t>’</a:t>
            </a:r>
            <a:r>
              <a:rPr lang="fr-FR" sz="1600"/>
              <a:t>adaptation du traitement ARV</a:t>
            </a:r>
          </a:p>
          <a:p>
            <a:pPr lvl="1" eaLnBrk="1" hangingPunct="1">
              <a:buFontTx/>
              <a:buChar char="-"/>
            </a:pPr>
            <a:r>
              <a:rPr lang="fr-FR" sz="1600"/>
              <a:t>Fibrose &lt; F3</a:t>
            </a:r>
          </a:p>
          <a:p>
            <a:pPr lvl="1" eaLnBrk="1" hangingPunct="1">
              <a:buFontTx/>
              <a:buChar char="-"/>
            </a:pPr>
            <a:r>
              <a:rPr lang="fr-FR" sz="1600"/>
              <a:t>Génotype CC de l</a:t>
            </a:r>
            <a:r>
              <a:rPr lang="fr-FR" altLang="fr-FR" sz="1600"/>
              <a:t>’</a:t>
            </a:r>
            <a:r>
              <a:rPr lang="fr-FR" sz="1600"/>
              <a:t>IL28B</a:t>
            </a:r>
          </a:p>
          <a:p>
            <a:pPr lvl="1" eaLnBrk="1" hangingPunct="1">
              <a:buFontTx/>
              <a:buChar char="-"/>
            </a:pPr>
            <a:r>
              <a:rPr lang="fr-FR" sz="1600"/>
              <a:t>ARN VHC J0 &lt; 600 000 UI/ml</a:t>
            </a:r>
          </a:p>
          <a:p>
            <a:pPr lvl="1" eaLnBrk="1" hangingPunct="1">
              <a:buFontTx/>
              <a:buChar char="-"/>
            </a:pPr>
            <a:r>
              <a:rPr lang="fr-FR" sz="1600"/>
              <a:t>Obtention RVR</a:t>
            </a:r>
          </a:p>
        </p:txBody>
      </p:sp>
      <p:sp>
        <p:nvSpPr>
          <p:cNvPr id="18" name="Rectangle 17"/>
          <p:cNvSpPr>
            <a:spLocks noChangeArrowheads="1"/>
          </p:cNvSpPr>
          <p:nvPr/>
        </p:nvSpPr>
        <p:spPr bwMode="auto">
          <a:xfrm>
            <a:off x="990600" y="2209800"/>
            <a:ext cx="7912100" cy="1009650"/>
          </a:xfrm>
          <a:prstGeom prst="rect">
            <a:avLst/>
          </a:prstGeom>
          <a:noFill/>
          <a:ln w="9525">
            <a:solidFill>
              <a:schemeClr val="accent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sz="1400">
              <a:solidFill>
                <a:schemeClr val="lt1"/>
              </a:solidFill>
              <a:latin typeface="+mn-lt"/>
              <a:ea typeface="+mn-ea"/>
            </a:endParaRPr>
          </a:p>
        </p:txBody>
      </p:sp>
      <p:pic>
        <p:nvPicPr>
          <p:cNvPr id="24" name="Imag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oneTexte 2"/>
          <p:cNvSpPr txBox="1">
            <a:spLocks noChangeArrowheads="1"/>
          </p:cNvSpPr>
          <p:nvPr/>
        </p:nvSpPr>
        <p:spPr bwMode="auto">
          <a:xfrm>
            <a:off x="990600" y="1228725"/>
            <a:ext cx="759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de trithérapies – Essais ANRS TélapreVIH et BocépreVIH</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59396" name="ZoneTexte 2"/>
          <p:cNvSpPr txBox="1">
            <a:spLocks noChangeArrowheads="1"/>
          </p:cNvSpPr>
          <p:nvPr/>
        </p:nvSpPr>
        <p:spPr bwMode="auto">
          <a:xfrm>
            <a:off x="1089025" y="591071"/>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59397" name="ZoneTexte 1"/>
          <p:cNvSpPr txBox="1">
            <a:spLocks noChangeArrowheads="1"/>
          </p:cNvSpPr>
          <p:nvPr/>
        </p:nvSpPr>
        <p:spPr bwMode="auto">
          <a:xfrm>
            <a:off x="952500" y="6470650"/>
            <a:ext cx="181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Cotte et al. CROI 2013</a:t>
            </a:r>
          </a:p>
        </p:txBody>
      </p:sp>
      <p:sp>
        <p:nvSpPr>
          <p:cNvPr id="59398" name="ZoneTexte 6"/>
          <p:cNvSpPr txBox="1">
            <a:spLocks noChangeArrowheads="1"/>
          </p:cNvSpPr>
          <p:nvPr/>
        </p:nvSpPr>
        <p:spPr bwMode="auto">
          <a:xfrm>
            <a:off x="6664325" y="6511925"/>
            <a:ext cx="243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Poizot-Martin et al. CROI 2013</a:t>
            </a:r>
          </a:p>
        </p:txBody>
      </p:sp>
      <p:sp>
        <p:nvSpPr>
          <p:cNvPr id="59399" name="Text Box 24"/>
          <p:cNvSpPr txBox="1">
            <a:spLocks noChangeArrowheads="1"/>
          </p:cNvSpPr>
          <p:nvPr/>
        </p:nvSpPr>
        <p:spPr bwMode="auto">
          <a:xfrm>
            <a:off x="736600" y="2963863"/>
            <a:ext cx="12319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lnSpc>
                <a:spcPct val="70000"/>
              </a:lnSpc>
              <a:spcBef>
                <a:spcPct val="50000"/>
              </a:spcBef>
            </a:pPr>
            <a:r>
              <a:rPr lang="fr-FR" sz="1400">
                <a:latin typeface="Arial" pitchFamily="34" charset="0"/>
              </a:rPr>
              <a:t>TélapreVIH</a:t>
            </a:r>
          </a:p>
          <a:p>
            <a:pPr algn="ctr">
              <a:lnSpc>
                <a:spcPct val="70000"/>
              </a:lnSpc>
              <a:spcBef>
                <a:spcPct val="50000"/>
              </a:spcBef>
            </a:pPr>
            <a:r>
              <a:rPr lang="fr-FR" sz="1400">
                <a:latin typeface="Arial" pitchFamily="34" charset="0"/>
              </a:rPr>
              <a:t>(n=69)</a:t>
            </a:r>
          </a:p>
        </p:txBody>
      </p:sp>
      <p:sp>
        <p:nvSpPr>
          <p:cNvPr id="59400" name="Text Box 25"/>
          <p:cNvSpPr txBox="1">
            <a:spLocks noChangeArrowheads="1"/>
          </p:cNvSpPr>
          <p:nvPr/>
        </p:nvSpPr>
        <p:spPr bwMode="auto">
          <a:xfrm>
            <a:off x="2028825" y="2994025"/>
            <a:ext cx="660400" cy="436563"/>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9401" name="Line 60"/>
          <p:cNvSpPr>
            <a:spLocks noChangeShapeType="1"/>
          </p:cNvSpPr>
          <p:nvPr/>
        </p:nvSpPr>
        <p:spPr bwMode="auto">
          <a:xfrm>
            <a:off x="6400800" y="2967038"/>
            <a:ext cx="238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02" name="Line 61"/>
          <p:cNvSpPr>
            <a:spLocks noChangeShapeType="1"/>
          </p:cNvSpPr>
          <p:nvPr/>
        </p:nvSpPr>
        <p:spPr bwMode="auto">
          <a:xfrm>
            <a:off x="7161213" y="2967038"/>
            <a:ext cx="2095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03" name="Text Box 62"/>
          <p:cNvSpPr txBox="1">
            <a:spLocks noChangeArrowheads="1"/>
          </p:cNvSpPr>
          <p:nvPr/>
        </p:nvSpPr>
        <p:spPr bwMode="auto">
          <a:xfrm>
            <a:off x="6586538" y="2792413"/>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59404" name="Text Box 63"/>
          <p:cNvSpPr txBox="1">
            <a:spLocks noChangeArrowheads="1"/>
          </p:cNvSpPr>
          <p:nvPr/>
        </p:nvSpPr>
        <p:spPr bwMode="auto">
          <a:xfrm>
            <a:off x="7281863" y="2790825"/>
            <a:ext cx="80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RVS24</a:t>
            </a:r>
          </a:p>
        </p:txBody>
      </p:sp>
      <p:sp>
        <p:nvSpPr>
          <p:cNvPr id="59405" name="Line 65"/>
          <p:cNvSpPr>
            <a:spLocks noChangeShapeType="1"/>
          </p:cNvSpPr>
          <p:nvPr/>
        </p:nvSpPr>
        <p:spPr bwMode="auto">
          <a:xfrm flipH="1" flipV="1">
            <a:off x="8766175" y="3187700"/>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59406" name="Text Box 55"/>
          <p:cNvSpPr txBox="1">
            <a:spLocks noChangeArrowheads="1"/>
          </p:cNvSpPr>
          <p:nvPr/>
        </p:nvSpPr>
        <p:spPr bwMode="auto">
          <a:xfrm>
            <a:off x="2678113" y="2994025"/>
            <a:ext cx="941387" cy="434975"/>
          </a:xfrm>
          <a:prstGeom prst="rect">
            <a:avLst/>
          </a:prstGeom>
          <a:solidFill>
            <a:srgbClr val="008000"/>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b="1">
                <a:solidFill>
                  <a:schemeClr val="bg1"/>
                </a:solidFill>
                <a:latin typeface="Arial" pitchFamily="34" charset="0"/>
              </a:rPr>
              <a:t>TVR/PR</a:t>
            </a:r>
            <a:r>
              <a:rPr lang="fr-FR" sz="1200">
                <a:latin typeface="Arial" pitchFamily="34" charset="0"/>
              </a:rPr>
              <a:t> </a:t>
            </a:r>
          </a:p>
        </p:txBody>
      </p:sp>
      <p:sp>
        <p:nvSpPr>
          <p:cNvPr id="59407" name="Line 49"/>
          <p:cNvSpPr>
            <a:spLocks noChangeShapeType="1"/>
          </p:cNvSpPr>
          <p:nvPr/>
        </p:nvSpPr>
        <p:spPr bwMode="auto">
          <a:xfrm flipH="1" flipV="1">
            <a:off x="8796338" y="3648075"/>
            <a:ext cx="0" cy="130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nchor="ctr" anchorCtr="1"/>
          <a:lstStyle/>
          <a:p>
            <a:endParaRPr lang="fr-FR"/>
          </a:p>
        </p:txBody>
      </p:sp>
      <p:sp>
        <p:nvSpPr>
          <p:cNvPr id="59408" name="Line 3"/>
          <p:cNvSpPr>
            <a:spLocks noChangeShapeType="1"/>
          </p:cNvSpPr>
          <p:nvPr/>
        </p:nvSpPr>
        <p:spPr bwMode="auto">
          <a:xfrm>
            <a:off x="2047875"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09" name="Line 4"/>
          <p:cNvSpPr>
            <a:spLocks noChangeShapeType="1"/>
          </p:cNvSpPr>
          <p:nvPr/>
        </p:nvSpPr>
        <p:spPr bwMode="auto">
          <a:xfrm>
            <a:off x="4289425"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10" name="Line 5"/>
          <p:cNvSpPr>
            <a:spLocks noChangeShapeType="1"/>
          </p:cNvSpPr>
          <p:nvPr/>
        </p:nvSpPr>
        <p:spPr bwMode="auto">
          <a:xfrm>
            <a:off x="6530975"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11" name="Line 6"/>
          <p:cNvSpPr>
            <a:spLocks noChangeShapeType="1"/>
          </p:cNvSpPr>
          <p:nvPr/>
        </p:nvSpPr>
        <p:spPr bwMode="auto">
          <a:xfrm>
            <a:off x="8764588"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12" name="Text Box 7"/>
          <p:cNvSpPr txBox="1">
            <a:spLocks noChangeArrowheads="1"/>
          </p:cNvSpPr>
          <p:nvPr/>
        </p:nvSpPr>
        <p:spPr bwMode="auto">
          <a:xfrm>
            <a:off x="4116388" y="40259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59413" name="Text Box 8"/>
          <p:cNvSpPr txBox="1">
            <a:spLocks noChangeArrowheads="1"/>
          </p:cNvSpPr>
          <p:nvPr/>
        </p:nvSpPr>
        <p:spPr bwMode="auto">
          <a:xfrm>
            <a:off x="1916113" y="4025900"/>
            <a:ext cx="265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59414" name="Text Box 9"/>
          <p:cNvSpPr txBox="1">
            <a:spLocks noChangeArrowheads="1"/>
          </p:cNvSpPr>
          <p:nvPr/>
        </p:nvSpPr>
        <p:spPr bwMode="auto">
          <a:xfrm>
            <a:off x="6354763" y="40259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59415" name="Text Box 10"/>
          <p:cNvSpPr txBox="1">
            <a:spLocks noChangeArrowheads="1"/>
          </p:cNvSpPr>
          <p:nvPr/>
        </p:nvSpPr>
        <p:spPr bwMode="auto">
          <a:xfrm>
            <a:off x="8588375" y="40259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96</a:t>
            </a:r>
          </a:p>
        </p:txBody>
      </p:sp>
      <p:sp>
        <p:nvSpPr>
          <p:cNvPr id="59416" name="Text Box 11"/>
          <p:cNvSpPr txBox="1">
            <a:spLocks noChangeArrowheads="1"/>
          </p:cNvSpPr>
          <p:nvPr/>
        </p:nvSpPr>
        <p:spPr bwMode="auto">
          <a:xfrm>
            <a:off x="869950" y="4051300"/>
            <a:ext cx="925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59417" name="Line 12"/>
          <p:cNvSpPr>
            <a:spLocks noChangeShapeType="1"/>
          </p:cNvSpPr>
          <p:nvPr/>
        </p:nvSpPr>
        <p:spPr bwMode="auto">
          <a:xfrm>
            <a:off x="3168650"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18" name="Text Box 13"/>
          <p:cNvSpPr txBox="1">
            <a:spLocks noChangeArrowheads="1"/>
          </p:cNvSpPr>
          <p:nvPr/>
        </p:nvSpPr>
        <p:spPr bwMode="auto">
          <a:xfrm>
            <a:off x="2825750" y="40259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8</a:t>
            </a:r>
          </a:p>
        </p:txBody>
      </p:sp>
      <p:sp>
        <p:nvSpPr>
          <p:cNvPr id="59419" name="Text Box 15"/>
          <p:cNvSpPr txBox="1">
            <a:spLocks noChangeArrowheads="1"/>
          </p:cNvSpPr>
          <p:nvPr/>
        </p:nvSpPr>
        <p:spPr bwMode="auto">
          <a:xfrm>
            <a:off x="5235575" y="40259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59420" name="Line 16"/>
          <p:cNvSpPr>
            <a:spLocks noChangeShapeType="1"/>
          </p:cNvSpPr>
          <p:nvPr/>
        </p:nvSpPr>
        <p:spPr bwMode="auto">
          <a:xfrm>
            <a:off x="5410200" y="3987800"/>
            <a:ext cx="0" cy="93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21" name="Line 18"/>
          <p:cNvSpPr>
            <a:spLocks noChangeShapeType="1"/>
          </p:cNvSpPr>
          <p:nvPr/>
        </p:nvSpPr>
        <p:spPr bwMode="auto">
          <a:xfrm rot="-5400000">
            <a:off x="5407026" y="617537"/>
            <a:ext cx="0" cy="6740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59422" name="Line 19"/>
          <p:cNvSpPr>
            <a:spLocks noChangeShapeType="1"/>
          </p:cNvSpPr>
          <p:nvPr/>
        </p:nvSpPr>
        <p:spPr bwMode="auto">
          <a:xfrm rot="-5400000">
            <a:off x="5407026" y="617537"/>
            <a:ext cx="0" cy="6740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59423" name="Espace réservé du contenu 4"/>
          <p:cNvSpPr txBox="1">
            <a:spLocks/>
          </p:cNvSpPr>
          <p:nvPr/>
        </p:nvSpPr>
        <p:spPr bwMode="auto">
          <a:xfrm>
            <a:off x="1881188" y="1711325"/>
            <a:ext cx="60229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a:spcBef>
                <a:spcPct val="20000"/>
              </a:spcBef>
              <a:buFont typeface="Arial" pitchFamily="34" charset="0"/>
              <a:buChar char="–"/>
            </a:pPr>
            <a:r>
              <a:rPr lang="fr-FR" sz="1400">
                <a:latin typeface="Arial" pitchFamily="34" charset="0"/>
              </a:rPr>
              <a:t>Patients en échec de traitement antérieur </a:t>
            </a:r>
          </a:p>
          <a:p>
            <a:pPr lvl="1">
              <a:spcBef>
                <a:spcPct val="20000"/>
              </a:spcBef>
              <a:buFont typeface="Arial" pitchFamily="34" charset="0"/>
              <a:buChar char="–"/>
            </a:pPr>
            <a:r>
              <a:rPr lang="fr-FR" sz="1400">
                <a:latin typeface="Arial" pitchFamily="34" charset="0"/>
              </a:rPr>
              <a:t>CD4 &gt; 200/mm</a:t>
            </a:r>
            <a:r>
              <a:rPr lang="fr-FR" sz="1400" baseline="30000">
                <a:latin typeface="Arial" pitchFamily="34" charset="0"/>
              </a:rPr>
              <a:t>3</a:t>
            </a:r>
            <a:r>
              <a:rPr lang="fr-FR" sz="1400">
                <a:latin typeface="Arial" pitchFamily="34" charset="0"/>
              </a:rPr>
              <a:t> et &gt; 15%  et CV &lt; 50 c/ml depuis ≥ 6 mois</a:t>
            </a:r>
          </a:p>
          <a:p>
            <a:pPr lvl="1">
              <a:spcBef>
                <a:spcPct val="20000"/>
              </a:spcBef>
              <a:buFont typeface="Arial" pitchFamily="34" charset="0"/>
              <a:buChar char="–"/>
            </a:pPr>
            <a:r>
              <a:rPr lang="fr-FR" sz="1400">
                <a:latin typeface="Arial" pitchFamily="34" charset="0"/>
              </a:rPr>
              <a:t>Absence de cirrhose décompensée, ou avec réponse nulle</a:t>
            </a:r>
          </a:p>
        </p:txBody>
      </p:sp>
      <p:sp>
        <p:nvSpPr>
          <p:cNvPr id="59424" name="Text Box 13"/>
          <p:cNvSpPr txBox="1">
            <a:spLocks noChangeArrowheads="1"/>
          </p:cNvSpPr>
          <p:nvPr/>
        </p:nvSpPr>
        <p:spPr bwMode="auto">
          <a:xfrm>
            <a:off x="2444750" y="40259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a:t>
            </a:r>
          </a:p>
        </p:txBody>
      </p:sp>
      <p:sp>
        <p:nvSpPr>
          <p:cNvPr id="59425" name="Text Box 13"/>
          <p:cNvSpPr txBox="1">
            <a:spLocks noChangeArrowheads="1"/>
          </p:cNvSpPr>
          <p:nvPr/>
        </p:nvSpPr>
        <p:spPr bwMode="auto">
          <a:xfrm>
            <a:off x="3346450" y="40259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16</a:t>
            </a:r>
          </a:p>
        </p:txBody>
      </p:sp>
      <p:sp>
        <p:nvSpPr>
          <p:cNvPr id="59426" name="Text Box 25"/>
          <p:cNvSpPr txBox="1">
            <a:spLocks noChangeArrowheads="1"/>
          </p:cNvSpPr>
          <p:nvPr/>
        </p:nvSpPr>
        <p:spPr bwMode="auto">
          <a:xfrm>
            <a:off x="3617913" y="2732088"/>
            <a:ext cx="2795587" cy="436562"/>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9427" name="Text Box 25"/>
          <p:cNvSpPr txBox="1">
            <a:spLocks noChangeArrowheads="1"/>
          </p:cNvSpPr>
          <p:nvPr/>
        </p:nvSpPr>
        <p:spPr bwMode="auto">
          <a:xfrm>
            <a:off x="3617913" y="3240088"/>
            <a:ext cx="4141787" cy="436562"/>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9428" name="Text Box 10"/>
          <p:cNvSpPr txBox="1">
            <a:spLocks noChangeArrowheads="1"/>
          </p:cNvSpPr>
          <p:nvPr/>
        </p:nvSpPr>
        <p:spPr bwMode="auto">
          <a:xfrm>
            <a:off x="7635875" y="40259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72</a:t>
            </a:r>
          </a:p>
        </p:txBody>
      </p:sp>
      <p:sp>
        <p:nvSpPr>
          <p:cNvPr id="59429" name="Line 60"/>
          <p:cNvSpPr>
            <a:spLocks noChangeShapeType="1"/>
          </p:cNvSpPr>
          <p:nvPr/>
        </p:nvSpPr>
        <p:spPr bwMode="auto">
          <a:xfrm flipV="1">
            <a:off x="7758113" y="3475038"/>
            <a:ext cx="176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30" name="Line 61"/>
          <p:cNvSpPr>
            <a:spLocks noChangeShapeType="1"/>
          </p:cNvSpPr>
          <p:nvPr/>
        </p:nvSpPr>
        <p:spPr bwMode="auto">
          <a:xfrm>
            <a:off x="9028113" y="3475038"/>
            <a:ext cx="0" cy="47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31" name="Text Box 62"/>
          <p:cNvSpPr txBox="1">
            <a:spLocks noChangeArrowheads="1"/>
          </p:cNvSpPr>
          <p:nvPr/>
        </p:nvSpPr>
        <p:spPr bwMode="auto">
          <a:xfrm>
            <a:off x="7862888" y="330835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59432" name="Text Box 63"/>
          <p:cNvSpPr txBox="1">
            <a:spLocks noChangeArrowheads="1"/>
          </p:cNvSpPr>
          <p:nvPr/>
        </p:nvSpPr>
        <p:spPr bwMode="auto">
          <a:xfrm>
            <a:off x="8559800" y="3295650"/>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RVS24</a:t>
            </a:r>
          </a:p>
        </p:txBody>
      </p:sp>
      <p:sp>
        <p:nvSpPr>
          <p:cNvPr id="59433" name="Line 60"/>
          <p:cNvSpPr>
            <a:spLocks noChangeShapeType="1"/>
          </p:cNvSpPr>
          <p:nvPr/>
        </p:nvSpPr>
        <p:spPr bwMode="auto">
          <a:xfrm flipV="1">
            <a:off x="8431213" y="3475038"/>
            <a:ext cx="176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34" name="Text Box 25"/>
          <p:cNvSpPr txBox="1">
            <a:spLocks noChangeArrowheads="1"/>
          </p:cNvSpPr>
          <p:nvPr/>
        </p:nvSpPr>
        <p:spPr bwMode="auto">
          <a:xfrm>
            <a:off x="2028825" y="4784725"/>
            <a:ext cx="660400" cy="436563"/>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53" name="Text Box 55"/>
          <p:cNvSpPr txBox="1">
            <a:spLocks noChangeArrowheads="1"/>
          </p:cNvSpPr>
          <p:nvPr/>
        </p:nvSpPr>
        <p:spPr bwMode="auto">
          <a:xfrm>
            <a:off x="2678113" y="4784725"/>
            <a:ext cx="3852862" cy="436563"/>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sp>
        <p:nvSpPr>
          <p:cNvPr id="54" name="Text Box 25"/>
          <p:cNvSpPr txBox="1">
            <a:spLocks noChangeArrowheads="1"/>
          </p:cNvSpPr>
          <p:nvPr/>
        </p:nvSpPr>
        <p:spPr bwMode="auto">
          <a:xfrm>
            <a:off x="6530975" y="5038725"/>
            <a:ext cx="1216025" cy="436563"/>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80000"/>
              </a:lnSpc>
              <a:defRPr/>
            </a:pPr>
            <a:r>
              <a:rPr lang="fr-FR" sz="1200" b="1" dirty="0" smtClean="0">
                <a:solidFill>
                  <a:srgbClr val="FFFFFF"/>
                </a:solidFill>
              </a:rPr>
              <a:t>PR* </a:t>
            </a:r>
            <a:endParaRPr lang="fr-FR" sz="1200" b="1" dirty="0">
              <a:solidFill>
                <a:srgbClr val="FFFFFF"/>
              </a:solidFill>
            </a:endParaRPr>
          </a:p>
        </p:txBody>
      </p:sp>
      <p:sp>
        <p:nvSpPr>
          <p:cNvPr id="59437" name="Line 60"/>
          <p:cNvSpPr>
            <a:spLocks noChangeShapeType="1"/>
          </p:cNvSpPr>
          <p:nvPr/>
        </p:nvSpPr>
        <p:spPr bwMode="auto">
          <a:xfrm>
            <a:off x="6540500" y="4910138"/>
            <a:ext cx="238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38" name="Line 61"/>
          <p:cNvSpPr>
            <a:spLocks noChangeShapeType="1"/>
          </p:cNvSpPr>
          <p:nvPr/>
        </p:nvSpPr>
        <p:spPr bwMode="auto">
          <a:xfrm>
            <a:off x="7300913" y="4910138"/>
            <a:ext cx="2095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39" name="Text Box 62"/>
          <p:cNvSpPr txBox="1">
            <a:spLocks noChangeArrowheads="1"/>
          </p:cNvSpPr>
          <p:nvPr/>
        </p:nvSpPr>
        <p:spPr bwMode="auto">
          <a:xfrm>
            <a:off x="6726238" y="4735513"/>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59440" name="Text Box 63"/>
          <p:cNvSpPr txBox="1">
            <a:spLocks noChangeArrowheads="1"/>
          </p:cNvSpPr>
          <p:nvPr/>
        </p:nvSpPr>
        <p:spPr bwMode="auto">
          <a:xfrm>
            <a:off x="7421563" y="4733925"/>
            <a:ext cx="80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RVS24</a:t>
            </a:r>
          </a:p>
        </p:txBody>
      </p:sp>
      <p:sp>
        <p:nvSpPr>
          <p:cNvPr id="59441" name="Line 60"/>
          <p:cNvSpPr>
            <a:spLocks noChangeShapeType="1"/>
          </p:cNvSpPr>
          <p:nvPr/>
        </p:nvSpPr>
        <p:spPr bwMode="auto">
          <a:xfrm flipV="1">
            <a:off x="7783513" y="5227638"/>
            <a:ext cx="176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42" name="Text Box 62"/>
          <p:cNvSpPr txBox="1">
            <a:spLocks noChangeArrowheads="1"/>
          </p:cNvSpPr>
          <p:nvPr/>
        </p:nvSpPr>
        <p:spPr bwMode="auto">
          <a:xfrm>
            <a:off x="7888288" y="506095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Suivi</a:t>
            </a:r>
          </a:p>
        </p:txBody>
      </p:sp>
      <p:sp>
        <p:nvSpPr>
          <p:cNvPr id="59443" name="Text Box 63"/>
          <p:cNvSpPr txBox="1">
            <a:spLocks noChangeArrowheads="1"/>
          </p:cNvSpPr>
          <p:nvPr/>
        </p:nvSpPr>
        <p:spPr bwMode="auto">
          <a:xfrm>
            <a:off x="8585200" y="5048250"/>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fr-FR" sz="1400">
                <a:latin typeface="Arial" pitchFamily="34" charset="0"/>
              </a:rPr>
              <a:t>RVS24</a:t>
            </a:r>
          </a:p>
        </p:txBody>
      </p:sp>
      <p:sp>
        <p:nvSpPr>
          <p:cNvPr id="59444" name="Line 60"/>
          <p:cNvSpPr>
            <a:spLocks noChangeShapeType="1"/>
          </p:cNvSpPr>
          <p:nvPr/>
        </p:nvSpPr>
        <p:spPr bwMode="auto">
          <a:xfrm flipV="1">
            <a:off x="8456613" y="5227638"/>
            <a:ext cx="176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fr-FR"/>
          </a:p>
        </p:txBody>
      </p:sp>
      <p:sp>
        <p:nvSpPr>
          <p:cNvPr id="59445" name="ZoneTexte 3"/>
          <p:cNvSpPr txBox="1">
            <a:spLocks noChangeArrowheads="1"/>
          </p:cNvSpPr>
          <p:nvPr/>
        </p:nvSpPr>
        <p:spPr bwMode="auto">
          <a:xfrm>
            <a:off x="990600" y="5572125"/>
            <a:ext cx="8137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 72 semaines de traitement si 15 UI/ml &lt; ARN VHC S4 trithérapie &lt; 1000 UI/ml (RVR8 partielle)</a:t>
            </a:r>
          </a:p>
        </p:txBody>
      </p:sp>
      <p:sp>
        <p:nvSpPr>
          <p:cNvPr id="59446" name="Text Box 24"/>
          <p:cNvSpPr txBox="1">
            <a:spLocks noChangeArrowheads="1"/>
          </p:cNvSpPr>
          <p:nvPr/>
        </p:nvSpPr>
        <p:spPr bwMode="auto">
          <a:xfrm>
            <a:off x="736600" y="4735513"/>
            <a:ext cx="1311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lnSpc>
                <a:spcPct val="70000"/>
              </a:lnSpc>
              <a:spcBef>
                <a:spcPct val="50000"/>
              </a:spcBef>
            </a:pPr>
            <a:r>
              <a:rPr lang="fr-FR" sz="1400">
                <a:latin typeface="Arial" pitchFamily="34" charset="0"/>
              </a:rPr>
              <a:t>BocépreVIH</a:t>
            </a:r>
          </a:p>
          <a:p>
            <a:pPr algn="ctr">
              <a:lnSpc>
                <a:spcPct val="70000"/>
              </a:lnSpc>
              <a:spcBef>
                <a:spcPct val="50000"/>
              </a:spcBef>
            </a:pPr>
            <a:r>
              <a:rPr lang="fr-FR" sz="1400">
                <a:latin typeface="Arial" pitchFamily="34" charset="0"/>
              </a:rPr>
              <a:t>(n=64)</a:t>
            </a:r>
          </a:p>
        </p:txBody>
      </p:sp>
      <p:sp>
        <p:nvSpPr>
          <p:cNvPr id="59447" name="ZoneTexte 4"/>
          <p:cNvSpPr txBox="1">
            <a:spLocks noChangeArrowheads="1"/>
          </p:cNvSpPr>
          <p:nvPr/>
        </p:nvSpPr>
        <p:spPr bwMode="auto">
          <a:xfrm>
            <a:off x="2654300" y="4308475"/>
            <a:ext cx="62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RVR8</a:t>
            </a:r>
          </a:p>
        </p:txBody>
      </p:sp>
      <p:sp>
        <p:nvSpPr>
          <p:cNvPr id="6" name="Ellipse 5"/>
          <p:cNvSpPr>
            <a:spLocks noChangeArrowheads="1"/>
          </p:cNvSpPr>
          <p:nvPr/>
        </p:nvSpPr>
        <p:spPr bwMode="auto">
          <a:xfrm>
            <a:off x="3281363" y="4025900"/>
            <a:ext cx="566737" cy="307975"/>
          </a:xfrm>
          <a:prstGeom prst="ellipse">
            <a:avLst/>
          </a:prstGeom>
          <a:noFill/>
          <a:ln w="95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59449" name="ZoneTexte 19455"/>
          <p:cNvSpPr txBox="1">
            <a:spLocks noChangeArrowheads="1"/>
          </p:cNvSpPr>
          <p:nvPr/>
        </p:nvSpPr>
        <p:spPr bwMode="auto">
          <a:xfrm>
            <a:off x="2352675" y="6083300"/>
            <a:ext cx="241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solidFill>
                  <a:srgbClr val="FF0000"/>
                </a:solidFill>
              </a:rPr>
              <a:t>Résultats préliminaires</a:t>
            </a:r>
          </a:p>
        </p:txBody>
      </p:sp>
      <p:cxnSp>
        <p:nvCxnSpPr>
          <p:cNvPr id="19459" name="Connecteur droit avec flèche 19458"/>
          <p:cNvCxnSpPr>
            <a:cxnSpLocks noChangeShapeType="1"/>
            <a:stCxn id="6" idx="4"/>
            <a:endCxn id="59449" idx="0"/>
          </p:cNvCxnSpPr>
          <p:nvPr/>
        </p:nvCxnSpPr>
        <p:spPr bwMode="auto">
          <a:xfrm flipH="1">
            <a:off x="3559175" y="4333875"/>
            <a:ext cx="6350" cy="174942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6" name="Imag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ZoneTexte 2"/>
          <p:cNvSpPr txBox="1">
            <a:spLocks noChangeArrowheads="1"/>
          </p:cNvSpPr>
          <p:nvPr/>
        </p:nvSpPr>
        <p:spPr bwMode="auto">
          <a:xfrm>
            <a:off x="990600" y="1101725"/>
            <a:ext cx="759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de trithérapies – Essais ANRS TélapreVIH (n=69)</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0420" name="ZoneTexte 2"/>
          <p:cNvSpPr txBox="1">
            <a:spLocks noChangeArrowheads="1"/>
          </p:cNvSpPr>
          <p:nvPr/>
        </p:nvSpPr>
        <p:spPr bwMode="auto">
          <a:xfrm>
            <a:off x="1089025" y="455613"/>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0421" name="ZoneTexte 1"/>
          <p:cNvSpPr txBox="1">
            <a:spLocks noChangeArrowheads="1"/>
          </p:cNvSpPr>
          <p:nvPr/>
        </p:nvSpPr>
        <p:spPr bwMode="auto">
          <a:xfrm>
            <a:off x="7313613" y="6526213"/>
            <a:ext cx="181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Cotte et al. CROI 2013</a:t>
            </a:r>
          </a:p>
        </p:txBody>
      </p:sp>
      <p:sp>
        <p:nvSpPr>
          <p:cNvPr id="60422" name="ZoneTexte 85"/>
          <p:cNvSpPr txBox="1">
            <a:spLocks noChangeArrowheads="1"/>
          </p:cNvSpPr>
          <p:nvPr/>
        </p:nvSpPr>
        <p:spPr bwMode="auto">
          <a:xfrm>
            <a:off x="990600" y="1627188"/>
            <a:ext cx="1941513" cy="8302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70% génotype 1a</a:t>
            </a:r>
          </a:p>
          <a:p>
            <a:pPr eaLnBrk="1" hangingPunct="1"/>
            <a:r>
              <a:rPr lang="fr-FR" sz="1600"/>
              <a:t>39% F3-F4</a:t>
            </a:r>
          </a:p>
          <a:p>
            <a:pPr eaLnBrk="1" hangingPunct="1"/>
            <a:r>
              <a:rPr lang="fr-FR" sz="1600"/>
              <a:t>30% répondeurs nuls</a:t>
            </a:r>
          </a:p>
        </p:txBody>
      </p:sp>
      <p:sp>
        <p:nvSpPr>
          <p:cNvPr id="87" name="ZoneTexte 86"/>
          <p:cNvSpPr txBox="1">
            <a:spLocks noChangeArrowheads="1"/>
          </p:cNvSpPr>
          <p:nvPr/>
        </p:nvSpPr>
        <p:spPr bwMode="auto">
          <a:xfrm>
            <a:off x="6954838" y="2078038"/>
            <a:ext cx="1633537" cy="338137"/>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t>88% réponse S16</a:t>
            </a:r>
          </a:p>
        </p:txBody>
      </p:sp>
      <p:grpSp>
        <p:nvGrpSpPr>
          <p:cNvPr id="60424" name="Groupe 49"/>
          <p:cNvGrpSpPr>
            <a:grpSpLocks/>
          </p:cNvGrpSpPr>
          <p:nvPr/>
        </p:nvGrpSpPr>
        <p:grpSpPr bwMode="auto">
          <a:xfrm>
            <a:off x="1422400" y="2757488"/>
            <a:ext cx="8045450" cy="3284537"/>
            <a:chOff x="2008091" y="3294935"/>
            <a:chExt cx="6096097" cy="2488169"/>
          </a:xfrm>
        </p:grpSpPr>
        <p:sp>
          <p:nvSpPr>
            <p:cNvPr id="60433" name="Freeform 26"/>
            <p:cNvSpPr>
              <a:spLocks/>
            </p:cNvSpPr>
            <p:nvPr/>
          </p:nvSpPr>
          <p:spPr bwMode="auto">
            <a:xfrm>
              <a:off x="5114925" y="4024313"/>
              <a:ext cx="457200" cy="1490662"/>
            </a:xfrm>
            <a:custGeom>
              <a:avLst/>
              <a:gdLst>
                <a:gd name="T0" fmla="*/ 2147483647 w 359"/>
                <a:gd name="T1" fmla="*/ 0 h 1698"/>
                <a:gd name="T2" fmla="*/ 0 w 359"/>
                <a:gd name="T3" fmla="*/ 0 h 1698"/>
                <a:gd name="T4" fmla="*/ 0 w 359"/>
                <a:gd name="T5" fmla="*/ 2147483647 h 1698"/>
                <a:gd name="T6" fmla="*/ 2147483647 w 359"/>
                <a:gd name="T7" fmla="*/ 2147483647 h 1698"/>
                <a:gd name="T8" fmla="*/ 2147483647 w 359"/>
                <a:gd name="T9" fmla="*/ 0 h 1698"/>
                <a:gd name="T10" fmla="*/ 2147483647 w 359"/>
                <a:gd name="T11" fmla="*/ 0 h 1698"/>
                <a:gd name="T12" fmla="*/ 0 60000 65536"/>
                <a:gd name="T13" fmla="*/ 0 60000 65536"/>
                <a:gd name="T14" fmla="*/ 0 60000 65536"/>
                <a:gd name="T15" fmla="*/ 0 60000 65536"/>
                <a:gd name="T16" fmla="*/ 0 60000 65536"/>
                <a:gd name="T17" fmla="*/ 0 60000 65536"/>
                <a:gd name="T18" fmla="*/ 0 w 359"/>
                <a:gd name="T19" fmla="*/ 0 h 1698"/>
                <a:gd name="T20" fmla="*/ 359 w 359"/>
                <a:gd name="T21" fmla="*/ 1698 h 1698"/>
              </a:gdLst>
              <a:ahLst/>
              <a:cxnLst>
                <a:cxn ang="T12">
                  <a:pos x="T0" y="T1"/>
                </a:cxn>
                <a:cxn ang="T13">
                  <a:pos x="T2" y="T3"/>
                </a:cxn>
                <a:cxn ang="T14">
                  <a:pos x="T4" y="T5"/>
                </a:cxn>
                <a:cxn ang="T15">
                  <a:pos x="T6" y="T7"/>
                </a:cxn>
                <a:cxn ang="T16">
                  <a:pos x="T8" y="T9"/>
                </a:cxn>
                <a:cxn ang="T17">
                  <a:pos x="T10" y="T11"/>
                </a:cxn>
              </a:cxnLst>
              <a:rect l="T18" t="T19" r="T20" b="T21"/>
              <a:pathLst>
                <a:path w="359" h="1698">
                  <a:moveTo>
                    <a:pt x="359" y="0"/>
                  </a:moveTo>
                  <a:lnTo>
                    <a:pt x="0" y="0"/>
                  </a:lnTo>
                  <a:lnTo>
                    <a:pt x="0" y="1698"/>
                  </a:lnTo>
                  <a:lnTo>
                    <a:pt x="359" y="1698"/>
                  </a:lnTo>
                  <a:lnTo>
                    <a:pt x="359" y="0"/>
                  </a:lnTo>
                  <a:close/>
                </a:path>
              </a:pathLst>
            </a:custGeom>
            <a:solidFill>
              <a:srgbClr val="008000"/>
            </a:solidFill>
            <a:ln w="0">
              <a:solidFill>
                <a:srgbClr val="4F81BD"/>
              </a:solidFill>
              <a:round/>
              <a:headEnd/>
              <a:tailEnd/>
            </a:ln>
          </p:spPr>
          <p:txBody>
            <a:bodyPr/>
            <a:lstStyle/>
            <a:p>
              <a:endParaRPr lang="fr-FR"/>
            </a:p>
          </p:txBody>
        </p:sp>
        <p:grpSp>
          <p:nvGrpSpPr>
            <p:cNvPr id="60434" name="Groupe 35"/>
            <p:cNvGrpSpPr>
              <a:grpSpLocks/>
            </p:cNvGrpSpPr>
            <p:nvPr/>
          </p:nvGrpSpPr>
          <p:grpSpPr bwMode="auto">
            <a:xfrm>
              <a:off x="3473450" y="4024313"/>
              <a:ext cx="460375" cy="1490662"/>
              <a:chOff x="3541479" y="3918500"/>
              <a:chExt cx="316212" cy="1491467"/>
            </a:xfrm>
          </p:grpSpPr>
          <p:sp>
            <p:nvSpPr>
              <p:cNvPr id="60473" name="Freeform 27"/>
              <p:cNvSpPr>
                <a:spLocks/>
              </p:cNvSpPr>
              <p:nvPr/>
            </p:nvSpPr>
            <p:spPr bwMode="auto">
              <a:xfrm>
                <a:off x="3541479" y="3918500"/>
                <a:ext cx="316212" cy="240673"/>
              </a:xfrm>
              <a:custGeom>
                <a:avLst/>
                <a:gdLst>
                  <a:gd name="T0" fmla="*/ 0 w 360"/>
                  <a:gd name="T1" fmla="*/ 2147483647 h 274"/>
                  <a:gd name="T2" fmla="*/ 2147483647 w 360"/>
                  <a:gd name="T3" fmla="*/ 2147483647 h 274"/>
                  <a:gd name="T4" fmla="*/ 2147483647 w 360"/>
                  <a:gd name="T5" fmla="*/ 0 h 274"/>
                  <a:gd name="T6" fmla="*/ 0 w 360"/>
                  <a:gd name="T7" fmla="*/ 0 h 274"/>
                  <a:gd name="T8" fmla="*/ 0 w 360"/>
                  <a:gd name="T9" fmla="*/ 2147483647 h 274"/>
                  <a:gd name="T10" fmla="*/ 0 w 360"/>
                  <a:gd name="T11" fmla="*/ 2147483647 h 274"/>
                  <a:gd name="T12" fmla="*/ 0 60000 65536"/>
                  <a:gd name="T13" fmla="*/ 0 60000 65536"/>
                  <a:gd name="T14" fmla="*/ 0 60000 65536"/>
                  <a:gd name="T15" fmla="*/ 0 60000 65536"/>
                  <a:gd name="T16" fmla="*/ 0 60000 65536"/>
                  <a:gd name="T17" fmla="*/ 0 60000 65536"/>
                  <a:gd name="T18" fmla="*/ 0 w 360"/>
                  <a:gd name="T19" fmla="*/ 0 h 274"/>
                  <a:gd name="T20" fmla="*/ 360 w 36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360" h="274">
                    <a:moveTo>
                      <a:pt x="0" y="274"/>
                    </a:moveTo>
                    <a:lnTo>
                      <a:pt x="360" y="274"/>
                    </a:lnTo>
                    <a:lnTo>
                      <a:pt x="360" y="0"/>
                    </a:lnTo>
                    <a:lnTo>
                      <a:pt x="0" y="0"/>
                    </a:lnTo>
                    <a:lnTo>
                      <a:pt x="0" y="274"/>
                    </a:lnTo>
                    <a:close/>
                  </a:path>
                </a:pathLst>
              </a:custGeom>
              <a:solidFill>
                <a:srgbClr val="32CB33"/>
              </a:solidFill>
              <a:ln w="0">
                <a:solidFill>
                  <a:srgbClr val="32CB33"/>
                </a:solidFill>
                <a:round/>
                <a:headEnd/>
                <a:tailEnd/>
              </a:ln>
            </p:spPr>
            <p:txBody>
              <a:bodyPr/>
              <a:lstStyle/>
              <a:p>
                <a:endParaRPr lang="fr-FR"/>
              </a:p>
            </p:txBody>
          </p:sp>
          <p:sp>
            <p:nvSpPr>
              <p:cNvPr id="60474" name="Freeform 28"/>
              <p:cNvSpPr>
                <a:spLocks/>
              </p:cNvSpPr>
              <p:nvPr/>
            </p:nvSpPr>
            <p:spPr bwMode="auto">
              <a:xfrm>
                <a:off x="3541479" y="4159173"/>
                <a:ext cx="316212" cy="1250794"/>
              </a:xfrm>
              <a:custGeom>
                <a:avLst/>
                <a:gdLst>
                  <a:gd name="T0" fmla="*/ 2147483647 w 360"/>
                  <a:gd name="T1" fmla="*/ 0 h 1424"/>
                  <a:gd name="T2" fmla="*/ 0 w 360"/>
                  <a:gd name="T3" fmla="*/ 0 h 1424"/>
                  <a:gd name="T4" fmla="*/ 0 w 360"/>
                  <a:gd name="T5" fmla="*/ 2147483647 h 1424"/>
                  <a:gd name="T6" fmla="*/ 2147483647 w 360"/>
                  <a:gd name="T7" fmla="*/ 2147483647 h 1424"/>
                  <a:gd name="T8" fmla="*/ 2147483647 w 360"/>
                  <a:gd name="T9" fmla="*/ 0 h 1424"/>
                  <a:gd name="T10" fmla="*/ 2147483647 w 360"/>
                  <a:gd name="T11" fmla="*/ 0 h 1424"/>
                  <a:gd name="T12" fmla="*/ 0 60000 65536"/>
                  <a:gd name="T13" fmla="*/ 0 60000 65536"/>
                  <a:gd name="T14" fmla="*/ 0 60000 65536"/>
                  <a:gd name="T15" fmla="*/ 0 60000 65536"/>
                  <a:gd name="T16" fmla="*/ 0 60000 65536"/>
                  <a:gd name="T17" fmla="*/ 0 60000 65536"/>
                  <a:gd name="T18" fmla="*/ 0 w 360"/>
                  <a:gd name="T19" fmla="*/ 0 h 1424"/>
                  <a:gd name="T20" fmla="*/ 360 w 360"/>
                  <a:gd name="T21" fmla="*/ 1424 h 1424"/>
                </a:gdLst>
                <a:ahLst/>
                <a:cxnLst>
                  <a:cxn ang="T12">
                    <a:pos x="T0" y="T1"/>
                  </a:cxn>
                  <a:cxn ang="T13">
                    <a:pos x="T2" y="T3"/>
                  </a:cxn>
                  <a:cxn ang="T14">
                    <a:pos x="T4" y="T5"/>
                  </a:cxn>
                  <a:cxn ang="T15">
                    <a:pos x="T6" y="T7"/>
                  </a:cxn>
                  <a:cxn ang="T16">
                    <a:pos x="T8" y="T9"/>
                  </a:cxn>
                  <a:cxn ang="T17">
                    <a:pos x="T10" y="T11"/>
                  </a:cxn>
                </a:cxnLst>
                <a:rect l="T18" t="T19" r="T20" b="T21"/>
                <a:pathLst>
                  <a:path w="360" h="1424">
                    <a:moveTo>
                      <a:pt x="360" y="0"/>
                    </a:moveTo>
                    <a:lnTo>
                      <a:pt x="0" y="0"/>
                    </a:lnTo>
                    <a:lnTo>
                      <a:pt x="0" y="1424"/>
                    </a:lnTo>
                    <a:lnTo>
                      <a:pt x="360" y="1424"/>
                    </a:lnTo>
                    <a:lnTo>
                      <a:pt x="360" y="0"/>
                    </a:lnTo>
                    <a:close/>
                  </a:path>
                </a:pathLst>
              </a:custGeom>
              <a:solidFill>
                <a:srgbClr val="008000"/>
              </a:solidFill>
              <a:ln w="0">
                <a:solidFill>
                  <a:srgbClr val="4F81BD"/>
                </a:solidFill>
                <a:round/>
                <a:headEnd/>
                <a:tailEnd/>
              </a:ln>
            </p:spPr>
            <p:txBody>
              <a:bodyPr/>
              <a:lstStyle/>
              <a:p>
                <a:endParaRPr lang="fr-FR"/>
              </a:p>
            </p:txBody>
          </p:sp>
        </p:grpSp>
        <p:grpSp>
          <p:nvGrpSpPr>
            <p:cNvPr id="60435" name="Groupe 34"/>
            <p:cNvGrpSpPr>
              <a:grpSpLocks/>
            </p:cNvGrpSpPr>
            <p:nvPr/>
          </p:nvGrpSpPr>
          <p:grpSpPr bwMode="auto">
            <a:xfrm>
              <a:off x="4295775" y="4024313"/>
              <a:ext cx="457200" cy="1490662"/>
              <a:chOff x="4363630" y="3918497"/>
              <a:chExt cx="314457" cy="1491470"/>
            </a:xfrm>
          </p:grpSpPr>
          <p:sp>
            <p:nvSpPr>
              <p:cNvPr id="60471" name="Freeform 30"/>
              <p:cNvSpPr>
                <a:spLocks/>
              </p:cNvSpPr>
              <p:nvPr/>
            </p:nvSpPr>
            <p:spPr bwMode="auto">
              <a:xfrm>
                <a:off x="4363630" y="3941338"/>
                <a:ext cx="314456" cy="1468629"/>
              </a:xfrm>
              <a:custGeom>
                <a:avLst/>
                <a:gdLst>
                  <a:gd name="T0" fmla="*/ 2147483647 w 359"/>
                  <a:gd name="T1" fmla="*/ 0 h 1672"/>
                  <a:gd name="T2" fmla="*/ 0 w 359"/>
                  <a:gd name="T3" fmla="*/ 0 h 1672"/>
                  <a:gd name="T4" fmla="*/ 0 w 359"/>
                  <a:gd name="T5" fmla="*/ 2147483647 h 1672"/>
                  <a:gd name="T6" fmla="*/ 2147483647 w 359"/>
                  <a:gd name="T7" fmla="*/ 2147483647 h 1672"/>
                  <a:gd name="T8" fmla="*/ 2147483647 w 359"/>
                  <a:gd name="T9" fmla="*/ 0 h 1672"/>
                  <a:gd name="T10" fmla="*/ 2147483647 w 359"/>
                  <a:gd name="T11" fmla="*/ 0 h 1672"/>
                  <a:gd name="T12" fmla="*/ 0 60000 65536"/>
                  <a:gd name="T13" fmla="*/ 0 60000 65536"/>
                  <a:gd name="T14" fmla="*/ 0 60000 65536"/>
                  <a:gd name="T15" fmla="*/ 0 60000 65536"/>
                  <a:gd name="T16" fmla="*/ 0 60000 65536"/>
                  <a:gd name="T17" fmla="*/ 0 60000 65536"/>
                  <a:gd name="T18" fmla="*/ 0 w 359"/>
                  <a:gd name="T19" fmla="*/ 0 h 1672"/>
                  <a:gd name="T20" fmla="*/ 359 w 359"/>
                  <a:gd name="T21" fmla="*/ 1672 h 1672"/>
                </a:gdLst>
                <a:ahLst/>
                <a:cxnLst>
                  <a:cxn ang="T12">
                    <a:pos x="T0" y="T1"/>
                  </a:cxn>
                  <a:cxn ang="T13">
                    <a:pos x="T2" y="T3"/>
                  </a:cxn>
                  <a:cxn ang="T14">
                    <a:pos x="T4" y="T5"/>
                  </a:cxn>
                  <a:cxn ang="T15">
                    <a:pos x="T6" y="T7"/>
                  </a:cxn>
                  <a:cxn ang="T16">
                    <a:pos x="T8" y="T9"/>
                  </a:cxn>
                  <a:cxn ang="T17">
                    <a:pos x="T10" y="T11"/>
                  </a:cxn>
                </a:cxnLst>
                <a:rect l="T18" t="T19" r="T20" b="T21"/>
                <a:pathLst>
                  <a:path w="359" h="1672">
                    <a:moveTo>
                      <a:pt x="359" y="0"/>
                    </a:moveTo>
                    <a:lnTo>
                      <a:pt x="0" y="0"/>
                    </a:lnTo>
                    <a:lnTo>
                      <a:pt x="0" y="1672"/>
                    </a:lnTo>
                    <a:lnTo>
                      <a:pt x="359" y="1672"/>
                    </a:lnTo>
                    <a:lnTo>
                      <a:pt x="359" y="0"/>
                    </a:lnTo>
                    <a:close/>
                  </a:path>
                </a:pathLst>
              </a:custGeom>
              <a:solidFill>
                <a:srgbClr val="008000"/>
              </a:solidFill>
              <a:ln w="0">
                <a:solidFill>
                  <a:srgbClr val="008000"/>
                </a:solidFill>
                <a:round/>
                <a:headEnd/>
                <a:tailEnd/>
              </a:ln>
            </p:spPr>
            <p:txBody>
              <a:bodyPr/>
              <a:lstStyle/>
              <a:p>
                <a:endParaRPr lang="fr-FR"/>
              </a:p>
            </p:txBody>
          </p:sp>
          <p:sp>
            <p:nvSpPr>
              <p:cNvPr id="60472" name="Freeform 29"/>
              <p:cNvSpPr>
                <a:spLocks/>
              </p:cNvSpPr>
              <p:nvPr/>
            </p:nvSpPr>
            <p:spPr bwMode="auto">
              <a:xfrm>
                <a:off x="4363631" y="3918497"/>
                <a:ext cx="314456" cy="22838"/>
              </a:xfrm>
              <a:custGeom>
                <a:avLst/>
                <a:gdLst>
                  <a:gd name="T0" fmla="*/ 2147483647 w 359"/>
                  <a:gd name="T1" fmla="*/ 2147483647 h 26"/>
                  <a:gd name="T2" fmla="*/ 2147483647 w 359"/>
                  <a:gd name="T3" fmla="*/ 0 h 26"/>
                  <a:gd name="T4" fmla="*/ 0 w 359"/>
                  <a:gd name="T5" fmla="*/ 0 h 26"/>
                  <a:gd name="T6" fmla="*/ 0 w 359"/>
                  <a:gd name="T7" fmla="*/ 2147483647 h 26"/>
                  <a:gd name="T8" fmla="*/ 2147483647 w 359"/>
                  <a:gd name="T9" fmla="*/ 2147483647 h 26"/>
                  <a:gd name="T10" fmla="*/ 2147483647 w 359"/>
                  <a:gd name="T11" fmla="*/ 2147483647 h 26"/>
                  <a:gd name="T12" fmla="*/ 0 60000 65536"/>
                  <a:gd name="T13" fmla="*/ 0 60000 65536"/>
                  <a:gd name="T14" fmla="*/ 0 60000 65536"/>
                  <a:gd name="T15" fmla="*/ 0 60000 65536"/>
                  <a:gd name="T16" fmla="*/ 0 60000 65536"/>
                  <a:gd name="T17" fmla="*/ 0 60000 65536"/>
                  <a:gd name="T18" fmla="*/ 0 w 359"/>
                  <a:gd name="T19" fmla="*/ 0 h 26"/>
                  <a:gd name="T20" fmla="*/ 359 w 35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59" h="26">
                    <a:moveTo>
                      <a:pt x="359" y="26"/>
                    </a:moveTo>
                    <a:lnTo>
                      <a:pt x="359" y="0"/>
                    </a:lnTo>
                    <a:lnTo>
                      <a:pt x="0" y="0"/>
                    </a:lnTo>
                    <a:lnTo>
                      <a:pt x="0" y="26"/>
                    </a:lnTo>
                    <a:lnTo>
                      <a:pt x="359" y="26"/>
                    </a:lnTo>
                    <a:close/>
                  </a:path>
                </a:pathLst>
              </a:custGeom>
              <a:solidFill>
                <a:srgbClr val="32CB33"/>
              </a:solidFill>
              <a:ln w="0">
                <a:solidFill>
                  <a:srgbClr val="4F81BD"/>
                </a:solidFill>
                <a:round/>
                <a:headEnd/>
                <a:tailEnd/>
              </a:ln>
            </p:spPr>
            <p:txBody>
              <a:bodyPr/>
              <a:lstStyle/>
              <a:p>
                <a:endParaRPr lang="fr-FR"/>
              </a:p>
            </p:txBody>
          </p:sp>
        </p:grpSp>
        <p:sp>
          <p:nvSpPr>
            <p:cNvPr id="60436" name="Freeform 15"/>
            <p:cNvSpPr>
              <a:spLocks/>
            </p:cNvSpPr>
            <p:nvPr/>
          </p:nvSpPr>
          <p:spPr bwMode="auto">
            <a:xfrm>
              <a:off x="2405063" y="3824288"/>
              <a:ext cx="68262" cy="336550"/>
            </a:xfrm>
            <a:custGeom>
              <a:avLst/>
              <a:gdLst>
                <a:gd name="T0" fmla="*/ 0 w 78"/>
                <a:gd name="T1" fmla="*/ 0 h 384"/>
                <a:gd name="T2" fmla="*/ 2147483647 w 78"/>
                <a:gd name="T3" fmla="*/ 0 h 384"/>
                <a:gd name="T4" fmla="*/ 2147483647 w 78"/>
                <a:gd name="T5" fmla="*/ 2147483647 h 384"/>
                <a:gd name="T6" fmla="*/ 0 60000 65536"/>
                <a:gd name="T7" fmla="*/ 0 60000 65536"/>
                <a:gd name="T8" fmla="*/ 0 60000 65536"/>
                <a:gd name="T9" fmla="*/ 0 w 78"/>
                <a:gd name="T10" fmla="*/ 0 h 384"/>
                <a:gd name="T11" fmla="*/ 78 w 78"/>
                <a:gd name="T12" fmla="*/ 384 h 384"/>
              </a:gdLst>
              <a:ahLst/>
              <a:cxnLst>
                <a:cxn ang="T6">
                  <a:pos x="T0" y="T1"/>
                </a:cxn>
                <a:cxn ang="T7">
                  <a:pos x="T2" y="T3"/>
                </a:cxn>
                <a:cxn ang="T8">
                  <a:pos x="T4" y="T5"/>
                </a:cxn>
              </a:cxnLst>
              <a:rect l="T9" t="T10" r="T11" b="T12"/>
              <a:pathLst>
                <a:path w="78" h="384">
                  <a:moveTo>
                    <a:pt x="0" y="0"/>
                  </a:moveTo>
                  <a:lnTo>
                    <a:pt x="78" y="0"/>
                  </a:lnTo>
                  <a:lnTo>
                    <a:pt x="78" y="384"/>
                  </a:lnTo>
                </a:path>
              </a:pathLst>
            </a:custGeom>
            <a:noFill/>
            <a:ln w="3">
              <a:solidFill>
                <a:srgbClr val="4F81BD"/>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0437" name="Line 16"/>
            <p:cNvSpPr>
              <a:spLocks noChangeShapeType="1"/>
            </p:cNvSpPr>
            <p:nvPr/>
          </p:nvSpPr>
          <p:spPr bwMode="auto">
            <a:xfrm>
              <a:off x="2405063" y="4160838"/>
              <a:ext cx="68262"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8" name="Line 17"/>
            <p:cNvSpPr>
              <a:spLocks noChangeShapeType="1"/>
            </p:cNvSpPr>
            <p:nvPr/>
          </p:nvSpPr>
          <p:spPr bwMode="auto">
            <a:xfrm>
              <a:off x="2405063" y="4500563"/>
              <a:ext cx="68262"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9" name="Line 18"/>
            <p:cNvSpPr>
              <a:spLocks noChangeShapeType="1"/>
            </p:cNvSpPr>
            <p:nvPr/>
          </p:nvSpPr>
          <p:spPr bwMode="auto">
            <a:xfrm flipV="1">
              <a:off x="2473325" y="4160838"/>
              <a:ext cx="0" cy="339725"/>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0" name="Line 19"/>
            <p:cNvSpPr>
              <a:spLocks noChangeShapeType="1"/>
            </p:cNvSpPr>
            <p:nvPr/>
          </p:nvSpPr>
          <p:spPr bwMode="auto">
            <a:xfrm>
              <a:off x="2405063" y="4838700"/>
              <a:ext cx="68262"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1" name="Line 20"/>
            <p:cNvSpPr>
              <a:spLocks noChangeShapeType="1"/>
            </p:cNvSpPr>
            <p:nvPr/>
          </p:nvSpPr>
          <p:spPr bwMode="auto">
            <a:xfrm>
              <a:off x="2405063" y="5176838"/>
              <a:ext cx="68262"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2" name="Line 21"/>
            <p:cNvSpPr>
              <a:spLocks noChangeShapeType="1"/>
            </p:cNvSpPr>
            <p:nvPr/>
          </p:nvSpPr>
          <p:spPr bwMode="auto">
            <a:xfrm flipV="1">
              <a:off x="2473325" y="4838700"/>
              <a:ext cx="0" cy="338138"/>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3" name="Line 22"/>
            <p:cNvSpPr>
              <a:spLocks noChangeShapeType="1"/>
            </p:cNvSpPr>
            <p:nvPr/>
          </p:nvSpPr>
          <p:spPr bwMode="auto">
            <a:xfrm>
              <a:off x="2405063" y="5514975"/>
              <a:ext cx="68262"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4" name="Line 23"/>
            <p:cNvSpPr>
              <a:spLocks noChangeShapeType="1"/>
            </p:cNvSpPr>
            <p:nvPr/>
          </p:nvSpPr>
          <p:spPr bwMode="auto">
            <a:xfrm flipV="1">
              <a:off x="2473325" y="5176838"/>
              <a:ext cx="0" cy="338137"/>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5" name="Line 24"/>
            <p:cNvSpPr>
              <a:spLocks noChangeShapeType="1"/>
            </p:cNvSpPr>
            <p:nvPr/>
          </p:nvSpPr>
          <p:spPr bwMode="auto">
            <a:xfrm flipV="1">
              <a:off x="2473325" y="4500563"/>
              <a:ext cx="0" cy="338137"/>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6" name="Line 25"/>
            <p:cNvSpPr>
              <a:spLocks noChangeShapeType="1"/>
            </p:cNvSpPr>
            <p:nvPr/>
          </p:nvSpPr>
          <p:spPr bwMode="auto">
            <a:xfrm>
              <a:off x="2473325" y="5514975"/>
              <a:ext cx="3262313" cy="0"/>
            </a:xfrm>
            <a:prstGeom prst="line">
              <a:avLst/>
            </a:prstGeom>
            <a:noFill/>
            <a:ln w="3">
              <a:solidFill>
                <a:srgbClr val="4F81B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47" name="Rectangle 31"/>
            <p:cNvSpPr>
              <a:spLocks noChangeArrowheads="1"/>
            </p:cNvSpPr>
            <p:nvPr/>
          </p:nvSpPr>
          <p:spPr bwMode="auto">
            <a:xfrm>
              <a:off x="2651125" y="5465763"/>
              <a:ext cx="460375" cy="46037"/>
            </a:xfrm>
            <a:prstGeom prst="rect">
              <a:avLst/>
            </a:prstGeom>
            <a:solidFill>
              <a:srgbClr val="32CB33"/>
            </a:solidFill>
            <a:ln w="0">
              <a:solidFill>
                <a:srgbClr val="4F81BD"/>
              </a:solidFill>
              <a:miter lim="800000"/>
              <a:headEnd/>
              <a:tailEnd/>
            </a:ln>
          </p:spPr>
          <p:txBody>
            <a:bodyPr/>
            <a:lstStyle/>
            <a:p>
              <a:endParaRPr lang="fr-FR"/>
            </a:p>
          </p:txBody>
        </p:sp>
        <p:sp>
          <p:nvSpPr>
            <p:cNvPr id="60448" name="ZoneTexte 33"/>
            <p:cNvSpPr txBox="1">
              <a:spLocks noChangeArrowheads="1"/>
            </p:cNvSpPr>
            <p:nvPr/>
          </p:nvSpPr>
          <p:spPr bwMode="auto">
            <a:xfrm>
              <a:off x="2179638" y="53863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0</a:t>
              </a:r>
            </a:p>
          </p:txBody>
        </p:sp>
        <p:sp>
          <p:nvSpPr>
            <p:cNvPr id="60449" name="ZoneTexte 41"/>
            <p:cNvSpPr txBox="1">
              <a:spLocks noChangeArrowheads="1"/>
            </p:cNvSpPr>
            <p:nvPr/>
          </p:nvSpPr>
          <p:spPr bwMode="auto">
            <a:xfrm>
              <a:off x="2097088" y="50466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20</a:t>
              </a:r>
            </a:p>
          </p:txBody>
        </p:sp>
        <p:sp>
          <p:nvSpPr>
            <p:cNvPr id="60450" name="ZoneTexte 42"/>
            <p:cNvSpPr txBox="1">
              <a:spLocks noChangeArrowheads="1"/>
            </p:cNvSpPr>
            <p:nvPr/>
          </p:nvSpPr>
          <p:spPr bwMode="auto">
            <a:xfrm>
              <a:off x="2097088" y="468312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40</a:t>
              </a:r>
            </a:p>
          </p:txBody>
        </p:sp>
        <p:sp>
          <p:nvSpPr>
            <p:cNvPr id="60451" name="ZoneTexte 43"/>
            <p:cNvSpPr txBox="1">
              <a:spLocks noChangeArrowheads="1"/>
            </p:cNvSpPr>
            <p:nvPr/>
          </p:nvSpPr>
          <p:spPr bwMode="auto">
            <a:xfrm>
              <a:off x="2097088" y="435768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60</a:t>
              </a:r>
            </a:p>
          </p:txBody>
        </p:sp>
        <p:sp>
          <p:nvSpPr>
            <p:cNvPr id="60452" name="ZoneTexte 44"/>
            <p:cNvSpPr txBox="1">
              <a:spLocks noChangeArrowheads="1"/>
            </p:cNvSpPr>
            <p:nvPr/>
          </p:nvSpPr>
          <p:spPr bwMode="auto">
            <a:xfrm>
              <a:off x="2097088" y="40179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80</a:t>
              </a:r>
            </a:p>
          </p:txBody>
        </p:sp>
        <p:sp>
          <p:nvSpPr>
            <p:cNvPr id="60453" name="ZoneTexte 45"/>
            <p:cNvSpPr txBox="1">
              <a:spLocks noChangeArrowheads="1"/>
            </p:cNvSpPr>
            <p:nvPr/>
          </p:nvSpPr>
          <p:spPr bwMode="auto">
            <a:xfrm>
              <a:off x="2008091" y="3679825"/>
              <a:ext cx="4414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latin typeface="Arial" pitchFamily="34" charset="0"/>
                </a:rPr>
                <a:t>100</a:t>
              </a:r>
            </a:p>
          </p:txBody>
        </p:sp>
        <p:sp>
          <p:nvSpPr>
            <p:cNvPr id="60454" name="ZoneTexte 46"/>
            <p:cNvSpPr txBox="1">
              <a:spLocks noChangeArrowheads="1"/>
            </p:cNvSpPr>
            <p:nvPr/>
          </p:nvSpPr>
          <p:spPr bwMode="auto">
            <a:xfrm>
              <a:off x="2636624" y="5176838"/>
              <a:ext cx="487791"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1,5 %</a:t>
              </a:r>
            </a:p>
          </p:txBody>
        </p:sp>
        <p:sp>
          <p:nvSpPr>
            <p:cNvPr id="60455" name="ZoneTexte 47"/>
            <p:cNvSpPr txBox="1">
              <a:spLocks noChangeArrowheads="1"/>
            </p:cNvSpPr>
            <p:nvPr/>
          </p:nvSpPr>
          <p:spPr bwMode="auto">
            <a:xfrm>
              <a:off x="2728153" y="5549900"/>
              <a:ext cx="306319"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S4</a:t>
              </a:r>
            </a:p>
          </p:txBody>
        </p:sp>
        <p:sp>
          <p:nvSpPr>
            <p:cNvPr id="60456" name="ZoneTexte 48"/>
            <p:cNvSpPr txBox="1">
              <a:spLocks noChangeArrowheads="1"/>
            </p:cNvSpPr>
            <p:nvPr/>
          </p:nvSpPr>
          <p:spPr bwMode="auto">
            <a:xfrm>
              <a:off x="3541747" y="5549900"/>
              <a:ext cx="306319"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S8</a:t>
              </a:r>
            </a:p>
          </p:txBody>
        </p:sp>
        <p:sp>
          <p:nvSpPr>
            <p:cNvPr id="60457" name="ZoneTexte 49"/>
            <p:cNvSpPr txBox="1">
              <a:spLocks noChangeArrowheads="1"/>
            </p:cNvSpPr>
            <p:nvPr/>
          </p:nvSpPr>
          <p:spPr bwMode="auto">
            <a:xfrm>
              <a:off x="4339736" y="5549900"/>
              <a:ext cx="38197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S12</a:t>
              </a:r>
            </a:p>
          </p:txBody>
        </p:sp>
        <p:sp>
          <p:nvSpPr>
            <p:cNvPr id="60458" name="ZoneTexte 50"/>
            <p:cNvSpPr txBox="1">
              <a:spLocks noChangeArrowheads="1"/>
            </p:cNvSpPr>
            <p:nvPr/>
          </p:nvSpPr>
          <p:spPr bwMode="auto">
            <a:xfrm>
              <a:off x="5152536" y="5549900"/>
              <a:ext cx="38197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S16</a:t>
              </a:r>
            </a:p>
          </p:txBody>
        </p:sp>
        <p:sp>
          <p:nvSpPr>
            <p:cNvPr id="60459" name="Rectangle 32"/>
            <p:cNvSpPr>
              <a:spLocks noChangeArrowheads="1"/>
            </p:cNvSpPr>
            <p:nvPr/>
          </p:nvSpPr>
          <p:spPr bwMode="auto">
            <a:xfrm>
              <a:off x="5781675" y="5014913"/>
              <a:ext cx="85725" cy="87312"/>
            </a:xfrm>
            <a:prstGeom prst="rect">
              <a:avLst/>
            </a:prstGeom>
            <a:solidFill>
              <a:srgbClr val="FF0066"/>
            </a:solidFill>
            <a:ln w="0">
              <a:solidFill>
                <a:srgbClr val="4F81BD"/>
              </a:solidFill>
              <a:miter lim="800000"/>
              <a:headEnd/>
              <a:tailEnd/>
            </a:ln>
          </p:spPr>
          <p:txBody>
            <a:bodyPr/>
            <a:lstStyle/>
            <a:p>
              <a:endParaRPr lang="fr-FR"/>
            </a:p>
          </p:txBody>
        </p:sp>
        <p:sp>
          <p:nvSpPr>
            <p:cNvPr id="60460" name="Rectangle 33"/>
            <p:cNvSpPr>
              <a:spLocks noChangeArrowheads="1"/>
            </p:cNvSpPr>
            <p:nvPr/>
          </p:nvSpPr>
          <p:spPr bwMode="auto">
            <a:xfrm>
              <a:off x="5781675" y="4586288"/>
              <a:ext cx="85725" cy="85725"/>
            </a:xfrm>
            <a:prstGeom prst="rect">
              <a:avLst/>
            </a:prstGeom>
            <a:solidFill>
              <a:srgbClr val="FFFF00"/>
            </a:solidFill>
            <a:ln w="0">
              <a:solidFill>
                <a:srgbClr val="4F81BD"/>
              </a:solidFill>
              <a:miter lim="800000"/>
              <a:headEnd/>
              <a:tailEnd/>
            </a:ln>
          </p:spPr>
          <p:txBody>
            <a:bodyPr/>
            <a:lstStyle/>
            <a:p>
              <a:endParaRPr lang="fr-FR"/>
            </a:p>
          </p:txBody>
        </p:sp>
        <p:sp>
          <p:nvSpPr>
            <p:cNvPr id="60461" name="ZoneTexte 53"/>
            <p:cNvSpPr txBox="1">
              <a:spLocks noChangeArrowheads="1"/>
            </p:cNvSpPr>
            <p:nvPr/>
          </p:nvSpPr>
          <p:spPr bwMode="auto">
            <a:xfrm>
              <a:off x="5835650" y="4486666"/>
              <a:ext cx="11176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latin typeface="Arial" pitchFamily="34" charset="0"/>
                </a:rPr>
                <a:t>&lt; 15 UI/ml</a:t>
              </a:r>
            </a:p>
          </p:txBody>
        </p:sp>
        <p:sp>
          <p:nvSpPr>
            <p:cNvPr id="60462" name="ZoneTexte 54"/>
            <p:cNvSpPr txBox="1">
              <a:spLocks noChangeArrowheads="1"/>
            </p:cNvSpPr>
            <p:nvPr/>
          </p:nvSpPr>
          <p:spPr bwMode="auto">
            <a:xfrm>
              <a:off x="5835650" y="4915292"/>
              <a:ext cx="226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latin typeface="Arial" pitchFamily="34" charset="0"/>
                </a:rPr>
                <a:t>&lt; 15 UI/ml indétectable</a:t>
              </a:r>
              <a:endParaRPr lang="fr-FR" sz="1600" baseline="-25000">
                <a:latin typeface="Arial" pitchFamily="34" charset="0"/>
              </a:endParaRPr>
            </a:p>
          </p:txBody>
        </p:sp>
        <p:sp>
          <p:nvSpPr>
            <p:cNvPr id="60463" name="ZoneTexte 56"/>
            <p:cNvSpPr txBox="1">
              <a:spLocks noChangeArrowheads="1"/>
            </p:cNvSpPr>
            <p:nvPr/>
          </p:nvSpPr>
          <p:spPr bwMode="auto">
            <a:xfrm>
              <a:off x="3473877" y="3729038"/>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88 %</a:t>
              </a:r>
            </a:p>
          </p:txBody>
        </p:sp>
        <p:sp>
          <p:nvSpPr>
            <p:cNvPr id="60464" name="ZoneTexte 57"/>
            <p:cNvSpPr txBox="1">
              <a:spLocks noChangeArrowheads="1"/>
            </p:cNvSpPr>
            <p:nvPr/>
          </p:nvSpPr>
          <p:spPr bwMode="auto">
            <a:xfrm>
              <a:off x="4296203" y="3729038"/>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88 %</a:t>
              </a:r>
            </a:p>
          </p:txBody>
        </p:sp>
        <p:sp>
          <p:nvSpPr>
            <p:cNvPr id="60465" name="ZoneTexte 58"/>
            <p:cNvSpPr txBox="1">
              <a:spLocks noChangeArrowheads="1"/>
            </p:cNvSpPr>
            <p:nvPr/>
          </p:nvSpPr>
          <p:spPr bwMode="auto">
            <a:xfrm>
              <a:off x="5116940" y="3729038"/>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88 %</a:t>
              </a:r>
            </a:p>
          </p:txBody>
        </p:sp>
        <p:sp>
          <p:nvSpPr>
            <p:cNvPr id="60466" name="ZoneTexte 59"/>
            <p:cNvSpPr txBox="1">
              <a:spLocks noChangeArrowheads="1"/>
            </p:cNvSpPr>
            <p:nvPr/>
          </p:nvSpPr>
          <p:spPr bwMode="auto">
            <a:xfrm>
              <a:off x="3441278" y="3294935"/>
              <a:ext cx="475126" cy="233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latin typeface="Arial" pitchFamily="34" charset="0"/>
                </a:rPr>
                <a:t>RVR</a:t>
              </a:r>
              <a:r>
                <a:rPr lang="fr-FR" sz="1400" b="1" baseline="-25000">
                  <a:latin typeface="Arial" pitchFamily="34" charset="0"/>
                </a:rPr>
                <a:t>8</a:t>
              </a:r>
            </a:p>
          </p:txBody>
        </p:sp>
        <p:sp>
          <p:nvSpPr>
            <p:cNvPr id="60467" name="ZoneTexte 60"/>
            <p:cNvSpPr txBox="1">
              <a:spLocks noChangeArrowheads="1"/>
            </p:cNvSpPr>
            <p:nvPr/>
          </p:nvSpPr>
          <p:spPr bwMode="auto">
            <a:xfrm>
              <a:off x="5079863" y="3294935"/>
              <a:ext cx="520516" cy="233204"/>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latin typeface="Arial" pitchFamily="34" charset="0"/>
                </a:rPr>
                <a:t>EVR</a:t>
              </a:r>
              <a:r>
                <a:rPr lang="fr-FR" sz="1400" b="1" baseline="-25000">
                  <a:latin typeface="Arial" pitchFamily="34" charset="0"/>
                </a:rPr>
                <a:t>16</a:t>
              </a:r>
            </a:p>
          </p:txBody>
        </p:sp>
        <p:sp>
          <p:nvSpPr>
            <p:cNvPr id="60468" name="ZoneTexte 61"/>
            <p:cNvSpPr txBox="1">
              <a:spLocks noChangeArrowheads="1"/>
            </p:cNvSpPr>
            <p:nvPr/>
          </p:nvSpPr>
          <p:spPr bwMode="auto">
            <a:xfrm>
              <a:off x="3473877" y="4259263"/>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chemeClr val="bg1"/>
                  </a:solidFill>
                  <a:latin typeface="Arial" pitchFamily="34" charset="0"/>
                </a:rPr>
                <a:t>74 %</a:t>
              </a:r>
            </a:p>
          </p:txBody>
        </p:sp>
        <p:sp>
          <p:nvSpPr>
            <p:cNvPr id="60469" name="ZoneTexte 62"/>
            <p:cNvSpPr txBox="1">
              <a:spLocks noChangeArrowheads="1"/>
            </p:cNvSpPr>
            <p:nvPr/>
          </p:nvSpPr>
          <p:spPr bwMode="auto">
            <a:xfrm>
              <a:off x="4296203" y="4048125"/>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chemeClr val="bg1"/>
                  </a:solidFill>
                  <a:latin typeface="Arial" pitchFamily="34" charset="0"/>
                </a:rPr>
                <a:t>87 %</a:t>
              </a:r>
            </a:p>
          </p:txBody>
        </p:sp>
        <p:sp>
          <p:nvSpPr>
            <p:cNvPr id="60470" name="ZoneTexte 63"/>
            <p:cNvSpPr txBox="1">
              <a:spLocks noChangeArrowheads="1"/>
            </p:cNvSpPr>
            <p:nvPr/>
          </p:nvSpPr>
          <p:spPr bwMode="auto">
            <a:xfrm>
              <a:off x="5116940" y="4048125"/>
              <a:ext cx="449996" cy="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chemeClr val="bg1"/>
                  </a:solidFill>
                  <a:latin typeface="Arial" pitchFamily="34" charset="0"/>
                </a:rPr>
                <a:t>88 %</a:t>
              </a:r>
            </a:p>
          </p:txBody>
        </p:sp>
      </p:grpSp>
      <p:sp>
        <p:nvSpPr>
          <p:cNvPr id="2" name="Rectangle 1"/>
          <p:cNvSpPr>
            <a:spLocks noChangeArrowheads="1"/>
          </p:cNvSpPr>
          <p:nvPr/>
        </p:nvSpPr>
        <p:spPr bwMode="auto">
          <a:xfrm>
            <a:off x="6380163" y="4471988"/>
            <a:ext cx="114300" cy="133350"/>
          </a:xfrm>
          <a:prstGeom prst="rect">
            <a:avLst/>
          </a:prstGeom>
          <a:solidFill>
            <a:srgbClr val="32CB3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70" name="Rectangle 69"/>
          <p:cNvSpPr>
            <a:spLocks noChangeArrowheads="1"/>
          </p:cNvSpPr>
          <p:nvPr/>
        </p:nvSpPr>
        <p:spPr bwMode="auto">
          <a:xfrm>
            <a:off x="6416675" y="5002213"/>
            <a:ext cx="114300" cy="133350"/>
          </a:xfrm>
          <a:prstGeom prst="rect">
            <a:avLst/>
          </a:prstGeom>
          <a:solidFill>
            <a:srgbClr val="008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pic>
        <p:nvPicPr>
          <p:cNvPr id="60" name="Imag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ZoneTexte 2"/>
          <p:cNvSpPr txBox="1">
            <a:spLocks noChangeArrowheads="1"/>
          </p:cNvSpPr>
          <p:nvPr/>
        </p:nvSpPr>
        <p:spPr bwMode="auto">
          <a:xfrm>
            <a:off x="990600" y="1101725"/>
            <a:ext cx="759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de trithérapies – Essais ANRS TélapreVIH (n=69)</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1444" name="ZoneTexte 2"/>
          <p:cNvSpPr txBox="1">
            <a:spLocks noChangeArrowheads="1"/>
          </p:cNvSpPr>
          <p:nvPr/>
        </p:nvSpPr>
        <p:spPr bwMode="auto">
          <a:xfrm>
            <a:off x="1089025" y="548680"/>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1445" name="ZoneTexte 1"/>
          <p:cNvSpPr txBox="1">
            <a:spLocks noChangeArrowheads="1"/>
          </p:cNvSpPr>
          <p:nvPr/>
        </p:nvSpPr>
        <p:spPr bwMode="auto">
          <a:xfrm>
            <a:off x="7313613" y="6526213"/>
            <a:ext cx="181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Cotte et al. CROI 2013</a:t>
            </a:r>
          </a:p>
        </p:txBody>
      </p:sp>
      <p:graphicFrame>
        <p:nvGraphicFramePr>
          <p:cNvPr id="85" name="Graphique 84"/>
          <p:cNvGraphicFramePr>
            <a:graphicFrameLocks/>
          </p:cNvGraphicFramePr>
          <p:nvPr/>
        </p:nvGraphicFramePr>
        <p:xfrm>
          <a:off x="1119188" y="2146300"/>
          <a:ext cx="5768975" cy="2784474"/>
        </p:xfrm>
        <a:graphic>
          <a:graphicData uri="http://schemas.openxmlformats.org/drawingml/2006/chart">
            <c:chart xmlns:c="http://schemas.openxmlformats.org/drawingml/2006/chart" xmlns:r="http://schemas.openxmlformats.org/officeDocument/2006/relationships" r:id="rId2"/>
          </a:graphicData>
        </a:graphic>
      </p:graphicFrame>
      <p:sp>
        <p:nvSpPr>
          <p:cNvPr id="61447" name="ZoneTexte 2"/>
          <p:cNvSpPr txBox="1">
            <a:spLocks noChangeArrowheads="1"/>
          </p:cNvSpPr>
          <p:nvPr/>
        </p:nvSpPr>
        <p:spPr bwMode="auto">
          <a:xfrm>
            <a:off x="212725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34</a:t>
            </a:r>
          </a:p>
        </p:txBody>
      </p:sp>
      <p:sp>
        <p:nvSpPr>
          <p:cNvPr id="61448" name="ZoneTexte 12"/>
          <p:cNvSpPr txBox="1">
            <a:spLocks noChangeArrowheads="1"/>
          </p:cNvSpPr>
          <p:nvPr/>
        </p:nvSpPr>
        <p:spPr bwMode="auto">
          <a:xfrm>
            <a:off x="247015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13</a:t>
            </a:r>
          </a:p>
        </p:txBody>
      </p:sp>
      <p:sp>
        <p:nvSpPr>
          <p:cNvPr id="61449" name="ZoneTexte 13"/>
          <p:cNvSpPr txBox="1">
            <a:spLocks noChangeArrowheads="1"/>
          </p:cNvSpPr>
          <p:nvPr/>
        </p:nvSpPr>
        <p:spPr bwMode="auto">
          <a:xfrm>
            <a:off x="278765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12</a:t>
            </a:r>
          </a:p>
        </p:txBody>
      </p:sp>
      <p:sp>
        <p:nvSpPr>
          <p:cNvPr id="61450" name="ZoneTexte 14"/>
          <p:cNvSpPr txBox="1">
            <a:spLocks noChangeArrowheads="1"/>
          </p:cNvSpPr>
          <p:nvPr/>
        </p:nvSpPr>
        <p:spPr bwMode="auto">
          <a:xfrm>
            <a:off x="3114675"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10</a:t>
            </a:r>
          </a:p>
        </p:txBody>
      </p:sp>
      <p:sp>
        <p:nvSpPr>
          <p:cNvPr id="61451" name="ZoneTexte 15"/>
          <p:cNvSpPr txBox="1">
            <a:spLocks noChangeArrowheads="1"/>
          </p:cNvSpPr>
          <p:nvPr/>
        </p:nvSpPr>
        <p:spPr bwMode="auto">
          <a:xfrm>
            <a:off x="3760788"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12</a:t>
            </a:r>
          </a:p>
        </p:txBody>
      </p:sp>
      <p:sp>
        <p:nvSpPr>
          <p:cNvPr id="61452" name="ZoneTexte 16"/>
          <p:cNvSpPr txBox="1">
            <a:spLocks noChangeArrowheads="1"/>
          </p:cNvSpPr>
          <p:nvPr/>
        </p:nvSpPr>
        <p:spPr bwMode="auto">
          <a:xfrm>
            <a:off x="4097338"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30</a:t>
            </a:r>
          </a:p>
        </p:txBody>
      </p:sp>
      <p:sp>
        <p:nvSpPr>
          <p:cNvPr id="61453" name="ZoneTexte 17"/>
          <p:cNvSpPr txBox="1">
            <a:spLocks noChangeArrowheads="1"/>
          </p:cNvSpPr>
          <p:nvPr/>
        </p:nvSpPr>
        <p:spPr bwMode="auto">
          <a:xfrm>
            <a:off x="4429125" y="3890963"/>
            <a:ext cx="344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11</a:t>
            </a:r>
          </a:p>
        </p:txBody>
      </p:sp>
      <p:sp>
        <p:nvSpPr>
          <p:cNvPr id="61454" name="ZoneTexte 18"/>
          <p:cNvSpPr txBox="1">
            <a:spLocks noChangeArrowheads="1"/>
          </p:cNvSpPr>
          <p:nvPr/>
        </p:nvSpPr>
        <p:spPr bwMode="auto">
          <a:xfrm>
            <a:off x="474345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16</a:t>
            </a:r>
          </a:p>
        </p:txBody>
      </p:sp>
      <p:sp>
        <p:nvSpPr>
          <p:cNvPr id="61455" name="ZoneTexte 19"/>
          <p:cNvSpPr txBox="1">
            <a:spLocks noChangeArrowheads="1"/>
          </p:cNvSpPr>
          <p:nvPr/>
        </p:nvSpPr>
        <p:spPr bwMode="auto">
          <a:xfrm>
            <a:off x="540385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27</a:t>
            </a:r>
          </a:p>
        </p:txBody>
      </p:sp>
      <p:sp>
        <p:nvSpPr>
          <p:cNvPr id="61456" name="ZoneTexte 20"/>
          <p:cNvSpPr txBox="1">
            <a:spLocks noChangeArrowheads="1"/>
          </p:cNvSpPr>
          <p:nvPr/>
        </p:nvSpPr>
        <p:spPr bwMode="auto">
          <a:xfrm>
            <a:off x="5780088" y="389096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6</a:t>
            </a:r>
          </a:p>
        </p:txBody>
      </p:sp>
      <p:sp>
        <p:nvSpPr>
          <p:cNvPr id="61457" name="ZoneTexte 21"/>
          <p:cNvSpPr txBox="1">
            <a:spLocks noChangeArrowheads="1"/>
          </p:cNvSpPr>
          <p:nvPr/>
        </p:nvSpPr>
        <p:spPr bwMode="auto">
          <a:xfrm>
            <a:off x="6048375"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15</a:t>
            </a:r>
          </a:p>
        </p:txBody>
      </p:sp>
      <p:sp>
        <p:nvSpPr>
          <p:cNvPr id="61458" name="ZoneTexte 22"/>
          <p:cNvSpPr txBox="1">
            <a:spLocks noChangeArrowheads="1"/>
          </p:cNvSpPr>
          <p:nvPr/>
        </p:nvSpPr>
        <p:spPr bwMode="auto">
          <a:xfrm>
            <a:off x="6413500" y="38909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21</a:t>
            </a:r>
          </a:p>
        </p:txBody>
      </p:sp>
      <p:sp>
        <p:nvSpPr>
          <p:cNvPr id="61459" name="ZoneTexte 23"/>
          <p:cNvSpPr txBox="1">
            <a:spLocks noChangeArrowheads="1"/>
          </p:cNvSpPr>
          <p:nvPr/>
        </p:nvSpPr>
        <p:spPr bwMode="auto">
          <a:xfrm>
            <a:off x="1804988" y="3890963"/>
            <a:ext cx="360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latin typeface="Arial" pitchFamily="34" charset="0"/>
              </a:rPr>
              <a:t>n=</a:t>
            </a:r>
          </a:p>
        </p:txBody>
      </p:sp>
      <p:pic>
        <p:nvPicPr>
          <p:cNvPr id="61460" name="Image 18" descr="Capture d’écran 2013-04-01 à 20.54.2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4257675"/>
            <a:ext cx="19685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1" name="ZoneTexte 100"/>
          <p:cNvSpPr txBox="1">
            <a:spLocks noChangeArrowheads="1"/>
          </p:cNvSpPr>
          <p:nvPr/>
        </p:nvSpPr>
        <p:spPr bwMode="auto">
          <a:xfrm>
            <a:off x="1944688" y="5930900"/>
            <a:ext cx="6089650" cy="5857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Effets secondaires le plus fréquent :  	Hématoxocité grade 4 n=6</a:t>
            </a:r>
          </a:p>
          <a:p>
            <a:pPr eaLnBrk="1" hangingPunct="1"/>
            <a:r>
              <a:rPr lang="fr-FR" sz="1600"/>
              <a:t>Pas échappement VIH</a:t>
            </a:r>
          </a:p>
        </p:txBody>
      </p:sp>
      <p:sp>
        <p:nvSpPr>
          <p:cNvPr id="25" name="ZoneTexte 24"/>
          <p:cNvSpPr txBox="1">
            <a:spLocks noChangeArrowheads="1"/>
          </p:cNvSpPr>
          <p:nvPr/>
        </p:nvSpPr>
        <p:spPr bwMode="auto">
          <a:xfrm>
            <a:off x="6904038" y="3243263"/>
            <a:ext cx="2057400" cy="954087"/>
          </a:xfrm>
          <a:prstGeom prst="rect">
            <a:avLst/>
          </a:prstGeom>
          <a:solidFill>
            <a:srgbClr val="BFBFBF"/>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Pas influence	</a:t>
            </a:r>
          </a:p>
          <a:p>
            <a:pPr eaLnBrk="1" hangingPunct="1"/>
            <a:r>
              <a:rPr lang="fr-FR" sz="1400"/>
              <a:t>	ARV</a:t>
            </a:r>
          </a:p>
          <a:p>
            <a:pPr eaLnBrk="1" hangingPunct="1"/>
            <a:r>
              <a:rPr lang="fr-FR" sz="1400"/>
              <a:t>	fibrose</a:t>
            </a:r>
          </a:p>
          <a:p>
            <a:pPr eaLnBrk="1" hangingPunct="1"/>
            <a:r>
              <a:rPr lang="fr-FR" sz="1400"/>
              <a:t>	réponse antérieure</a:t>
            </a:r>
          </a:p>
        </p:txBody>
      </p: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e 65"/>
          <p:cNvGrpSpPr>
            <a:grpSpLocks/>
          </p:cNvGrpSpPr>
          <p:nvPr/>
        </p:nvGrpSpPr>
        <p:grpSpPr bwMode="auto">
          <a:xfrm>
            <a:off x="1600200" y="2338388"/>
            <a:ext cx="4878388" cy="3732212"/>
            <a:chOff x="1062038" y="3683000"/>
            <a:chExt cx="1749069" cy="1992313"/>
          </a:xfrm>
        </p:grpSpPr>
        <p:grpSp>
          <p:nvGrpSpPr>
            <p:cNvPr id="62487" name="Groupe 22535"/>
            <p:cNvGrpSpPr>
              <a:grpSpLocks/>
            </p:cNvGrpSpPr>
            <p:nvPr/>
          </p:nvGrpSpPr>
          <p:grpSpPr bwMode="auto">
            <a:xfrm>
              <a:off x="1339851" y="3683000"/>
              <a:ext cx="1458249" cy="1863725"/>
              <a:chOff x="2508250" y="4131539"/>
              <a:chExt cx="870100" cy="1584326"/>
            </a:xfrm>
          </p:grpSpPr>
          <p:sp>
            <p:nvSpPr>
              <p:cNvPr id="62495" name="Freeform 18"/>
              <p:cNvSpPr>
                <a:spLocks/>
              </p:cNvSpPr>
              <p:nvPr/>
            </p:nvSpPr>
            <p:spPr bwMode="auto">
              <a:xfrm>
                <a:off x="2508250" y="4131539"/>
                <a:ext cx="57150" cy="315913"/>
              </a:xfrm>
              <a:custGeom>
                <a:avLst/>
                <a:gdLst>
                  <a:gd name="T0" fmla="*/ 0 w 72"/>
                  <a:gd name="T1" fmla="*/ 0 h 398"/>
                  <a:gd name="T2" fmla="*/ 2147483647 w 72"/>
                  <a:gd name="T3" fmla="*/ 0 h 398"/>
                  <a:gd name="T4" fmla="*/ 2147483647 w 72"/>
                  <a:gd name="T5" fmla="*/ 2147483647 h 398"/>
                  <a:gd name="T6" fmla="*/ 0 60000 65536"/>
                  <a:gd name="T7" fmla="*/ 0 60000 65536"/>
                  <a:gd name="T8" fmla="*/ 0 60000 65536"/>
                  <a:gd name="T9" fmla="*/ 0 w 72"/>
                  <a:gd name="T10" fmla="*/ 0 h 398"/>
                  <a:gd name="T11" fmla="*/ 72 w 72"/>
                  <a:gd name="T12" fmla="*/ 398 h 398"/>
                </a:gdLst>
                <a:ahLst/>
                <a:cxnLst>
                  <a:cxn ang="T6">
                    <a:pos x="T0" y="T1"/>
                  </a:cxn>
                  <a:cxn ang="T7">
                    <a:pos x="T2" y="T3"/>
                  </a:cxn>
                  <a:cxn ang="T8">
                    <a:pos x="T4" y="T5"/>
                  </a:cxn>
                </a:cxnLst>
                <a:rect l="T9" t="T10" r="T11" b="T12"/>
                <a:pathLst>
                  <a:path w="72" h="398">
                    <a:moveTo>
                      <a:pt x="0" y="0"/>
                    </a:moveTo>
                    <a:lnTo>
                      <a:pt x="72" y="0"/>
                    </a:lnTo>
                    <a:lnTo>
                      <a:pt x="72" y="398"/>
                    </a:lnTo>
                  </a:path>
                </a:pathLst>
              </a:custGeom>
              <a:noFill/>
              <a:ln w="4">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2496" name="Line 19"/>
              <p:cNvSpPr>
                <a:spLocks noChangeShapeType="1"/>
              </p:cNvSpPr>
              <p:nvPr/>
            </p:nvSpPr>
            <p:spPr bwMode="auto">
              <a:xfrm>
                <a:off x="2508250" y="4447452"/>
                <a:ext cx="57150" cy="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97" name="Line 20"/>
              <p:cNvSpPr>
                <a:spLocks noChangeShapeType="1"/>
              </p:cNvSpPr>
              <p:nvPr/>
            </p:nvSpPr>
            <p:spPr bwMode="auto">
              <a:xfrm>
                <a:off x="2508250" y="4764952"/>
                <a:ext cx="57150" cy="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98" name="Line 21"/>
              <p:cNvSpPr>
                <a:spLocks noChangeShapeType="1"/>
              </p:cNvSpPr>
              <p:nvPr/>
            </p:nvSpPr>
            <p:spPr bwMode="auto">
              <a:xfrm>
                <a:off x="2508250" y="5080864"/>
                <a:ext cx="57150" cy="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99" name="Line 22"/>
              <p:cNvSpPr>
                <a:spLocks noChangeShapeType="1"/>
              </p:cNvSpPr>
              <p:nvPr/>
            </p:nvSpPr>
            <p:spPr bwMode="auto">
              <a:xfrm flipV="1">
                <a:off x="2565400" y="4764952"/>
                <a:ext cx="0" cy="315913"/>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0" name="Line 23"/>
              <p:cNvSpPr>
                <a:spLocks noChangeShapeType="1"/>
              </p:cNvSpPr>
              <p:nvPr/>
            </p:nvSpPr>
            <p:spPr bwMode="auto">
              <a:xfrm>
                <a:off x="2508250" y="5398364"/>
                <a:ext cx="57150" cy="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1" name="Line 24"/>
              <p:cNvSpPr>
                <a:spLocks noChangeShapeType="1"/>
              </p:cNvSpPr>
              <p:nvPr/>
            </p:nvSpPr>
            <p:spPr bwMode="auto">
              <a:xfrm flipV="1">
                <a:off x="2565400" y="5398364"/>
                <a:ext cx="0" cy="31750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2" name="Line 25"/>
              <p:cNvSpPr>
                <a:spLocks noChangeShapeType="1"/>
              </p:cNvSpPr>
              <p:nvPr/>
            </p:nvSpPr>
            <p:spPr bwMode="auto">
              <a:xfrm>
                <a:off x="2508250" y="5715864"/>
                <a:ext cx="57150" cy="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3" name="Line 26"/>
              <p:cNvSpPr>
                <a:spLocks noChangeShapeType="1"/>
              </p:cNvSpPr>
              <p:nvPr/>
            </p:nvSpPr>
            <p:spPr bwMode="auto">
              <a:xfrm flipV="1">
                <a:off x="2565400" y="5080864"/>
                <a:ext cx="0" cy="31750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4" name="Line 27"/>
              <p:cNvSpPr>
                <a:spLocks noChangeShapeType="1"/>
              </p:cNvSpPr>
              <p:nvPr/>
            </p:nvSpPr>
            <p:spPr bwMode="auto">
              <a:xfrm flipV="1">
                <a:off x="2565400" y="4447452"/>
                <a:ext cx="0" cy="317500"/>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505" name="Line 28"/>
              <p:cNvSpPr>
                <a:spLocks noChangeShapeType="1"/>
              </p:cNvSpPr>
              <p:nvPr/>
            </p:nvSpPr>
            <p:spPr bwMode="auto">
              <a:xfrm>
                <a:off x="2565400" y="5715864"/>
                <a:ext cx="812950" cy="1"/>
              </a:xfrm>
              <a:prstGeom prst="line">
                <a:avLst/>
              </a:prstGeom>
              <a:noFill/>
              <a:ln w="4">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 name="Rectangle 29"/>
              <p:cNvSpPr>
                <a:spLocks noChangeArrowheads="1"/>
              </p:cNvSpPr>
              <p:nvPr/>
            </p:nvSpPr>
            <p:spPr bwMode="auto">
              <a:xfrm>
                <a:off x="3209853" y="4712173"/>
                <a:ext cx="123958" cy="1003503"/>
              </a:xfrm>
              <a:prstGeom prst="rect">
                <a:avLst/>
              </a:prstGeom>
              <a:solidFill>
                <a:schemeClr val="tx2">
                  <a:lumMod val="75000"/>
                </a:schemeClr>
              </a:solidFill>
              <a:ln w="0">
                <a:solidFill>
                  <a:schemeClr val="tx1"/>
                </a:solidFill>
                <a:miter lim="800000"/>
                <a:headEnd/>
                <a:tailEnd/>
              </a:ln>
            </p:spPr>
            <p:txBody>
              <a:bodyPr/>
              <a:lstStyle/>
              <a:p>
                <a:pPr>
                  <a:defRPr/>
                </a:pPr>
                <a:endParaRPr lang="fr-FR" sz="1200">
                  <a:solidFill>
                    <a:srgbClr val="000000"/>
                  </a:solidFill>
                  <a:latin typeface="Calibri" charset="0"/>
                  <a:ea typeface="MS PGothic" charset="0"/>
                  <a:cs typeface="MS PGothic" charset="0"/>
                </a:endParaRPr>
              </a:p>
            </p:txBody>
          </p:sp>
          <p:sp>
            <p:nvSpPr>
              <p:cNvPr id="62507" name="Freeform 30"/>
              <p:cNvSpPr>
                <a:spLocks/>
              </p:cNvSpPr>
              <p:nvPr/>
            </p:nvSpPr>
            <p:spPr bwMode="auto">
              <a:xfrm>
                <a:off x="2673350" y="5692052"/>
                <a:ext cx="123825" cy="23813"/>
              </a:xfrm>
              <a:custGeom>
                <a:avLst/>
                <a:gdLst>
                  <a:gd name="T0" fmla="*/ 0 w 157"/>
                  <a:gd name="T1" fmla="*/ 0 h 30"/>
                  <a:gd name="T2" fmla="*/ 0 w 157"/>
                  <a:gd name="T3" fmla="*/ 2147483647 h 30"/>
                  <a:gd name="T4" fmla="*/ 2147483647 w 157"/>
                  <a:gd name="T5" fmla="*/ 2147483647 h 30"/>
                  <a:gd name="T6" fmla="*/ 2147483647 w 157"/>
                  <a:gd name="T7" fmla="*/ 0 h 30"/>
                  <a:gd name="T8" fmla="*/ 0 w 157"/>
                  <a:gd name="T9" fmla="*/ 0 h 30"/>
                  <a:gd name="T10" fmla="*/ 0 w 157"/>
                  <a:gd name="T11" fmla="*/ 0 h 30"/>
                  <a:gd name="T12" fmla="*/ 0 60000 65536"/>
                  <a:gd name="T13" fmla="*/ 0 60000 65536"/>
                  <a:gd name="T14" fmla="*/ 0 60000 65536"/>
                  <a:gd name="T15" fmla="*/ 0 60000 65536"/>
                  <a:gd name="T16" fmla="*/ 0 60000 65536"/>
                  <a:gd name="T17" fmla="*/ 0 60000 65536"/>
                  <a:gd name="T18" fmla="*/ 0 w 157"/>
                  <a:gd name="T19" fmla="*/ 0 h 30"/>
                  <a:gd name="T20" fmla="*/ 157 w 15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57" h="30">
                    <a:moveTo>
                      <a:pt x="0" y="0"/>
                    </a:moveTo>
                    <a:lnTo>
                      <a:pt x="0" y="30"/>
                    </a:lnTo>
                    <a:lnTo>
                      <a:pt x="157" y="30"/>
                    </a:lnTo>
                    <a:lnTo>
                      <a:pt x="157" y="0"/>
                    </a:lnTo>
                    <a:lnTo>
                      <a:pt x="0" y="0"/>
                    </a:lnTo>
                    <a:close/>
                  </a:path>
                </a:pathLst>
              </a:custGeom>
              <a:solidFill>
                <a:schemeClr val="bg1"/>
              </a:solidFill>
              <a:ln w="0">
                <a:solidFill>
                  <a:schemeClr val="tx1"/>
                </a:solidFill>
                <a:round/>
                <a:headEnd/>
                <a:tailEnd/>
              </a:ln>
            </p:spPr>
            <p:txBody>
              <a:bodyPr/>
              <a:lstStyle/>
              <a:p>
                <a:endParaRPr lang="fr-FR"/>
              </a:p>
            </p:txBody>
          </p:sp>
          <p:sp>
            <p:nvSpPr>
              <p:cNvPr id="4" name="Freeform 31"/>
              <p:cNvSpPr>
                <a:spLocks/>
              </p:cNvSpPr>
              <p:nvPr/>
            </p:nvSpPr>
            <p:spPr bwMode="auto">
              <a:xfrm>
                <a:off x="2806734" y="5322344"/>
                <a:ext cx="123618" cy="393333"/>
              </a:xfrm>
              <a:custGeom>
                <a:avLst/>
                <a:gdLst>
                  <a:gd name="T0" fmla="*/ 2147483647 w 157"/>
                  <a:gd name="T1" fmla="*/ 0 h 497"/>
                  <a:gd name="T2" fmla="*/ 0 w 157"/>
                  <a:gd name="T3" fmla="*/ 0 h 497"/>
                  <a:gd name="T4" fmla="*/ 0 w 157"/>
                  <a:gd name="T5" fmla="*/ 2147483647 h 497"/>
                  <a:gd name="T6" fmla="*/ 2147483647 w 157"/>
                  <a:gd name="T7" fmla="*/ 2147483647 h 497"/>
                  <a:gd name="T8" fmla="*/ 2147483647 w 157"/>
                  <a:gd name="T9" fmla="*/ 0 h 497"/>
                  <a:gd name="T10" fmla="*/ 2147483647 w 157"/>
                  <a:gd name="T11" fmla="*/ 0 h 497"/>
                  <a:gd name="T12" fmla="*/ 0 60000 65536"/>
                  <a:gd name="T13" fmla="*/ 0 60000 65536"/>
                  <a:gd name="T14" fmla="*/ 0 60000 65536"/>
                  <a:gd name="T15" fmla="*/ 0 60000 65536"/>
                  <a:gd name="T16" fmla="*/ 0 60000 65536"/>
                  <a:gd name="T17" fmla="*/ 0 60000 65536"/>
                  <a:gd name="T18" fmla="*/ 0 w 157"/>
                  <a:gd name="T19" fmla="*/ 0 h 497"/>
                  <a:gd name="T20" fmla="*/ 157 w 157"/>
                  <a:gd name="T21" fmla="*/ 497 h 497"/>
                </a:gdLst>
                <a:ahLst/>
                <a:cxnLst>
                  <a:cxn ang="T12">
                    <a:pos x="T0" y="T1"/>
                  </a:cxn>
                  <a:cxn ang="T13">
                    <a:pos x="T2" y="T3"/>
                  </a:cxn>
                  <a:cxn ang="T14">
                    <a:pos x="T4" y="T5"/>
                  </a:cxn>
                  <a:cxn ang="T15">
                    <a:pos x="T6" y="T7"/>
                  </a:cxn>
                  <a:cxn ang="T16">
                    <a:pos x="T8" y="T9"/>
                  </a:cxn>
                  <a:cxn ang="T17">
                    <a:pos x="T10" y="T11"/>
                  </a:cxn>
                </a:cxnLst>
                <a:rect l="T18" t="T19" r="T20" b="T21"/>
                <a:pathLst>
                  <a:path w="157" h="497">
                    <a:moveTo>
                      <a:pt x="157" y="0"/>
                    </a:moveTo>
                    <a:lnTo>
                      <a:pt x="0" y="0"/>
                    </a:lnTo>
                    <a:lnTo>
                      <a:pt x="0" y="497"/>
                    </a:lnTo>
                    <a:lnTo>
                      <a:pt x="157" y="497"/>
                    </a:lnTo>
                    <a:lnTo>
                      <a:pt x="157" y="0"/>
                    </a:lnTo>
                    <a:close/>
                  </a:path>
                </a:pathLst>
              </a:custGeom>
              <a:solidFill>
                <a:schemeClr val="tx2">
                  <a:lumMod val="20000"/>
                  <a:lumOff val="80000"/>
                </a:schemeClr>
              </a:solidFill>
              <a:ln w="0">
                <a:solidFill>
                  <a:schemeClr val="tx1"/>
                </a:solidFill>
                <a:round/>
                <a:headEnd/>
                <a:tailEnd/>
              </a:ln>
            </p:spPr>
            <p:txBody>
              <a:bodyPr/>
              <a:lstStyle/>
              <a:p>
                <a:pPr>
                  <a:defRPr/>
                </a:pPr>
                <a:endParaRPr lang="fr-FR">
                  <a:latin typeface="Calibri" charset="0"/>
                  <a:ea typeface="MS PGothic" charset="0"/>
                  <a:cs typeface="MS PGothic" charset="0"/>
                </a:endParaRPr>
              </a:p>
            </p:txBody>
          </p:sp>
          <p:sp>
            <p:nvSpPr>
              <p:cNvPr id="5" name="Freeform 32"/>
              <p:cNvSpPr>
                <a:spLocks/>
              </p:cNvSpPr>
              <p:nvPr/>
            </p:nvSpPr>
            <p:spPr bwMode="auto">
              <a:xfrm>
                <a:off x="2941560" y="5019060"/>
                <a:ext cx="123958" cy="696617"/>
              </a:xfrm>
              <a:custGeom>
                <a:avLst/>
                <a:gdLst>
                  <a:gd name="T0" fmla="*/ 2147483647 w 157"/>
                  <a:gd name="T1" fmla="*/ 0 h 879"/>
                  <a:gd name="T2" fmla="*/ 0 w 157"/>
                  <a:gd name="T3" fmla="*/ 0 h 879"/>
                  <a:gd name="T4" fmla="*/ 0 w 157"/>
                  <a:gd name="T5" fmla="*/ 2147483647 h 879"/>
                  <a:gd name="T6" fmla="*/ 2147483647 w 157"/>
                  <a:gd name="T7" fmla="*/ 2147483647 h 879"/>
                  <a:gd name="T8" fmla="*/ 2147483647 w 157"/>
                  <a:gd name="T9" fmla="*/ 0 h 879"/>
                  <a:gd name="T10" fmla="*/ 2147483647 w 157"/>
                  <a:gd name="T11" fmla="*/ 0 h 879"/>
                  <a:gd name="T12" fmla="*/ 0 60000 65536"/>
                  <a:gd name="T13" fmla="*/ 0 60000 65536"/>
                  <a:gd name="T14" fmla="*/ 0 60000 65536"/>
                  <a:gd name="T15" fmla="*/ 0 60000 65536"/>
                  <a:gd name="T16" fmla="*/ 0 60000 65536"/>
                  <a:gd name="T17" fmla="*/ 0 60000 65536"/>
                  <a:gd name="T18" fmla="*/ 0 w 157"/>
                  <a:gd name="T19" fmla="*/ 0 h 879"/>
                  <a:gd name="T20" fmla="*/ 157 w 157"/>
                  <a:gd name="T21" fmla="*/ 879 h 879"/>
                </a:gdLst>
                <a:ahLst/>
                <a:cxnLst>
                  <a:cxn ang="T12">
                    <a:pos x="T0" y="T1"/>
                  </a:cxn>
                  <a:cxn ang="T13">
                    <a:pos x="T2" y="T3"/>
                  </a:cxn>
                  <a:cxn ang="T14">
                    <a:pos x="T4" y="T5"/>
                  </a:cxn>
                  <a:cxn ang="T15">
                    <a:pos x="T6" y="T7"/>
                  </a:cxn>
                  <a:cxn ang="T16">
                    <a:pos x="T8" y="T9"/>
                  </a:cxn>
                  <a:cxn ang="T17">
                    <a:pos x="T10" y="T11"/>
                  </a:cxn>
                </a:cxnLst>
                <a:rect l="T18" t="T19" r="T20" b="T21"/>
                <a:pathLst>
                  <a:path w="157" h="879">
                    <a:moveTo>
                      <a:pt x="157" y="0"/>
                    </a:moveTo>
                    <a:lnTo>
                      <a:pt x="0" y="0"/>
                    </a:lnTo>
                    <a:lnTo>
                      <a:pt x="0" y="879"/>
                    </a:lnTo>
                    <a:lnTo>
                      <a:pt x="157" y="879"/>
                    </a:lnTo>
                    <a:lnTo>
                      <a:pt x="157" y="0"/>
                    </a:lnTo>
                    <a:close/>
                  </a:path>
                </a:pathLst>
              </a:custGeom>
              <a:solidFill>
                <a:schemeClr val="tx2">
                  <a:lumMod val="40000"/>
                  <a:lumOff val="60000"/>
                </a:schemeClr>
              </a:solidFill>
              <a:ln w="0">
                <a:solidFill>
                  <a:schemeClr val="tx1"/>
                </a:solidFill>
                <a:round/>
                <a:headEnd/>
                <a:tailEnd/>
              </a:ln>
            </p:spPr>
            <p:txBody>
              <a:bodyPr/>
              <a:lstStyle/>
              <a:p>
                <a:pPr>
                  <a:defRPr/>
                </a:pPr>
                <a:endParaRPr lang="fr-FR">
                  <a:latin typeface="Calibri" charset="0"/>
                  <a:ea typeface="MS PGothic" charset="0"/>
                  <a:cs typeface="MS PGothic" charset="0"/>
                </a:endParaRPr>
              </a:p>
            </p:txBody>
          </p:sp>
          <p:sp>
            <p:nvSpPr>
              <p:cNvPr id="62510" name="Freeform 33"/>
              <p:cNvSpPr>
                <a:spLocks/>
              </p:cNvSpPr>
              <p:nvPr/>
            </p:nvSpPr>
            <p:spPr bwMode="auto">
              <a:xfrm>
                <a:off x="3074988" y="4753839"/>
                <a:ext cx="125413" cy="962025"/>
              </a:xfrm>
              <a:custGeom>
                <a:avLst/>
                <a:gdLst>
                  <a:gd name="T0" fmla="*/ 2147483647 w 159"/>
                  <a:gd name="T1" fmla="*/ 0 h 1212"/>
                  <a:gd name="T2" fmla="*/ 0 w 159"/>
                  <a:gd name="T3" fmla="*/ 0 h 1212"/>
                  <a:gd name="T4" fmla="*/ 0 w 159"/>
                  <a:gd name="T5" fmla="*/ 2147483647 h 1212"/>
                  <a:gd name="T6" fmla="*/ 2147483647 w 159"/>
                  <a:gd name="T7" fmla="*/ 2147483647 h 1212"/>
                  <a:gd name="T8" fmla="*/ 2147483647 w 159"/>
                  <a:gd name="T9" fmla="*/ 0 h 1212"/>
                  <a:gd name="T10" fmla="*/ 2147483647 w 159"/>
                  <a:gd name="T11" fmla="*/ 0 h 1212"/>
                  <a:gd name="T12" fmla="*/ 0 60000 65536"/>
                  <a:gd name="T13" fmla="*/ 0 60000 65536"/>
                  <a:gd name="T14" fmla="*/ 0 60000 65536"/>
                  <a:gd name="T15" fmla="*/ 0 60000 65536"/>
                  <a:gd name="T16" fmla="*/ 0 60000 65536"/>
                  <a:gd name="T17" fmla="*/ 0 60000 65536"/>
                  <a:gd name="T18" fmla="*/ 0 w 159"/>
                  <a:gd name="T19" fmla="*/ 0 h 1212"/>
                  <a:gd name="T20" fmla="*/ 159 w 159"/>
                  <a:gd name="T21" fmla="*/ 1212 h 1212"/>
                </a:gdLst>
                <a:ahLst/>
                <a:cxnLst>
                  <a:cxn ang="T12">
                    <a:pos x="T0" y="T1"/>
                  </a:cxn>
                  <a:cxn ang="T13">
                    <a:pos x="T2" y="T3"/>
                  </a:cxn>
                  <a:cxn ang="T14">
                    <a:pos x="T4" y="T5"/>
                  </a:cxn>
                  <a:cxn ang="T15">
                    <a:pos x="T6" y="T7"/>
                  </a:cxn>
                  <a:cxn ang="T16">
                    <a:pos x="T8" y="T9"/>
                  </a:cxn>
                  <a:cxn ang="T17">
                    <a:pos x="T10" y="T11"/>
                  </a:cxn>
                </a:cxnLst>
                <a:rect l="T18" t="T19" r="T20" b="T21"/>
                <a:pathLst>
                  <a:path w="159" h="1212">
                    <a:moveTo>
                      <a:pt x="159" y="0"/>
                    </a:moveTo>
                    <a:lnTo>
                      <a:pt x="0" y="0"/>
                    </a:lnTo>
                    <a:lnTo>
                      <a:pt x="0" y="1212"/>
                    </a:lnTo>
                    <a:lnTo>
                      <a:pt x="159" y="1212"/>
                    </a:lnTo>
                    <a:lnTo>
                      <a:pt x="159" y="0"/>
                    </a:lnTo>
                    <a:close/>
                  </a:path>
                </a:pathLst>
              </a:custGeom>
              <a:solidFill>
                <a:srgbClr val="4F81BD"/>
              </a:solidFill>
              <a:ln w="0">
                <a:solidFill>
                  <a:schemeClr val="tx1"/>
                </a:solidFill>
                <a:round/>
                <a:headEnd/>
                <a:tailEnd/>
              </a:ln>
            </p:spPr>
            <p:txBody>
              <a:bodyPr/>
              <a:lstStyle/>
              <a:p>
                <a:endParaRPr lang="fr-FR"/>
              </a:p>
            </p:txBody>
          </p:sp>
        </p:grpSp>
        <p:sp>
          <p:nvSpPr>
            <p:cNvPr id="62488" name="ZoneTexte 22536"/>
            <p:cNvSpPr txBox="1">
              <a:spLocks noChangeArrowheads="1"/>
            </p:cNvSpPr>
            <p:nvPr/>
          </p:nvSpPr>
          <p:spPr bwMode="auto">
            <a:xfrm>
              <a:off x="1146175" y="5400675"/>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solidFill>
                    <a:srgbClr val="000000"/>
                  </a:solidFill>
                  <a:latin typeface="Arial" pitchFamily="34" charset="0"/>
                </a:rPr>
                <a:t>0</a:t>
              </a:r>
            </a:p>
          </p:txBody>
        </p:sp>
        <p:sp>
          <p:nvSpPr>
            <p:cNvPr id="62489" name="ZoneTexte 46"/>
            <p:cNvSpPr txBox="1">
              <a:spLocks noChangeArrowheads="1"/>
            </p:cNvSpPr>
            <p:nvPr/>
          </p:nvSpPr>
          <p:spPr bwMode="auto">
            <a:xfrm>
              <a:off x="1062038" y="50276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solidFill>
                    <a:srgbClr val="000000"/>
                  </a:solidFill>
                  <a:latin typeface="Arial" pitchFamily="34" charset="0"/>
                </a:rPr>
                <a:t>20</a:t>
              </a:r>
            </a:p>
          </p:txBody>
        </p:sp>
        <p:sp>
          <p:nvSpPr>
            <p:cNvPr id="62490" name="ZoneTexte 47"/>
            <p:cNvSpPr txBox="1">
              <a:spLocks noChangeArrowheads="1"/>
            </p:cNvSpPr>
            <p:nvPr/>
          </p:nvSpPr>
          <p:spPr bwMode="auto">
            <a:xfrm>
              <a:off x="1062038" y="46513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solidFill>
                    <a:srgbClr val="000000"/>
                  </a:solidFill>
                  <a:latin typeface="Arial" pitchFamily="34" charset="0"/>
                </a:rPr>
                <a:t>40</a:t>
              </a:r>
            </a:p>
          </p:txBody>
        </p:sp>
        <p:sp>
          <p:nvSpPr>
            <p:cNvPr id="62491" name="ZoneTexte 48"/>
            <p:cNvSpPr txBox="1">
              <a:spLocks noChangeArrowheads="1"/>
            </p:cNvSpPr>
            <p:nvPr/>
          </p:nvSpPr>
          <p:spPr bwMode="auto">
            <a:xfrm>
              <a:off x="1062038" y="427672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solidFill>
                    <a:srgbClr val="000000"/>
                  </a:solidFill>
                  <a:latin typeface="Arial" pitchFamily="34" charset="0"/>
                </a:rPr>
                <a:t>60</a:t>
              </a:r>
            </a:p>
          </p:txBody>
        </p:sp>
        <p:sp>
          <p:nvSpPr>
            <p:cNvPr id="62492" name="ZoneTexte 49"/>
            <p:cNvSpPr txBox="1">
              <a:spLocks noChangeArrowheads="1"/>
            </p:cNvSpPr>
            <p:nvPr/>
          </p:nvSpPr>
          <p:spPr bwMode="auto">
            <a:xfrm>
              <a:off x="1062038" y="39036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FR" sz="1200">
                  <a:solidFill>
                    <a:srgbClr val="000000"/>
                  </a:solidFill>
                  <a:latin typeface="Arial" pitchFamily="34" charset="0"/>
                </a:rPr>
                <a:t>80</a:t>
              </a:r>
            </a:p>
          </p:txBody>
        </p:sp>
        <p:sp>
          <p:nvSpPr>
            <p:cNvPr id="62493" name="ZoneTexte 55"/>
            <p:cNvSpPr txBox="1">
              <a:spLocks noChangeArrowheads="1"/>
            </p:cNvSpPr>
            <p:nvPr/>
          </p:nvSpPr>
          <p:spPr bwMode="auto">
            <a:xfrm>
              <a:off x="2007307" y="4521594"/>
              <a:ext cx="323441" cy="15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rgbClr val="000000"/>
                  </a:solidFill>
                  <a:latin typeface="Arial" pitchFamily="34" charset="0"/>
                </a:rPr>
                <a:t>44 %</a:t>
              </a:r>
            </a:p>
          </p:txBody>
        </p:sp>
        <p:sp>
          <p:nvSpPr>
            <p:cNvPr id="62494" name="ZoneTexte 56"/>
            <p:cNvSpPr txBox="1">
              <a:spLocks noChangeArrowheads="1"/>
            </p:cNvSpPr>
            <p:nvPr/>
          </p:nvSpPr>
          <p:spPr bwMode="auto">
            <a:xfrm>
              <a:off x="2450531" y="4178300"/>
              <a:ext cx="360576" cy="15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rgbClr val="000000"/>
                  </a:solidFill>
                  <a:latin typeface="Arial" pitchFamily="34" charset="0"/>
                </a:rPr>
                <a:t>63 %</a:t>
              </a:r>
            </a:p>
          </p:txBody>
        </p:sp>
      </p:grpSp>
      <p:sp>
        <p:nvSpPr>
          <p:cNvPr id="62466" name="ZoneTexte 2"/>
          <p:cNvSpPr txBox="1">
            <a:spLocks noChangeArrowheads="1"/>
          </p:cNvSpPr>
          <p:nvPr/>
        </p:nvSpPr>
        <p:spPr bwMode="auto">
          <a:xfrm>
            <a:off x="990600" y="1101725"/>
            <a:ext cx="759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de trithérapies – Essais ANRS BocépreVIH (n=64)</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2469" name="ZoneTexte 2"/>
          <p:cNvSpPr txBox="1">
            <a:spLocks noChangeArrowheads="1"/>
          </p:cNvSpPr>
          <p:nvPr/>
        </p:nvSpPr>
        <p:spPr bwMode="auto">
          <a:xfrm>
            <a:off x="1089025" y="591071"/>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2470" name="ZoneTexte 1"/>
          <p:cNvSpPr txBox="1">
            <a:spLocks noChangeArrowheads="1"/>
          </p:cNvSpPr>
          <p:nvPr/>
        </p:nvSpPr>
        <p:spPr bwMode="auto">
          <a:xfrm>
            <a:off x="6707188" y="6526213"/>
            <a:ext cx="2436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Poizot-Martin et al. CROI 2013</a:t>
            </a:r>
          </a:p>
        </p:txBody>
      </p:sp>
      <p:sp>
        <p:nvSpPr>
          <p:cNvPr id="87" name="ZoneTexte 86"/>
          <p:cNvSpPr txBox="1">
            <a:spLocks noChangeArrowheads="1"/>
          </p:cNvSpPr>
          <p:nvPr/>
        </p:nvSpPr>
        <p:spPr bwMode="auto">
          <a:xfrm>
            <a:off x="6707188" y="1952625"/>
            <a:ext cx="1633537" cy="338138"/>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t>63% réponse S16</a:t>
            </a:r>
          </a:p>
        </p:txBody>
      </p:sp>
      <p:sp>
        <p:nvSpPr>
          <p:cNvPr id="62473" name="ZoneTexte 60"/>
          <p:cNvSpPr txBox="1">
            <a:spLocks noChangeArrowheads="1"/>
          </p:cNvSpPr>
          <p:nvPr/>
        </p:nvSpPr>
        <p:spPr bwMode="auto">
          <a:xfrm>
            <a:off x="5626100" y="2619375"/>
            <a:ext cx="687388" cy="307975"/>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latin typeface="Arial" pitchFamily="34" charset="0"/>
              </a:rPr>
              <a:t>EVR</a:t>
            </a:r>
            <a:r>
              <a:rPr lang="fr-FR" sz="1400" b="1" baseline="-25000">
                <a:latin typeface="Arial" pitchFamily="34" charset="0"/>
              </a:rPr>
              <a:t>16</a:t>
            </a:r>
          </a:p>
        </p:txBody>
      </p:sp>
      <p:sp>
        <p:nvSpPr>
          <p:cNvPr id="62474" name="ZoneTexte 47"/>
          <p:cNvSpPr txBox="1">
            <a:spLocks noChangeArrowheads="1"/>
          </p:cNvSpPr>
          <p:nvPr/>
        </p:nvSpPr>
        <p:spPr bwMode="auto">
          <a:xfrm>
            <a:off x="3206750" y="5924550"/>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S4</a:t>
            </a:r>
          </a:p>
        </p:txBody>
      </p:sp>
      <p:sp>
        <p:nvSpPr>
          <p:cNvPr id="62475" name="ZoneTexte 48"/>
          <p:cNvSpPr txBox="1">
            <a:spLocks noChangeArrowheads="1"/>
          </p:cNvSpPr>
          <p:nvPr/>
        </p:nvSpPr>
        <p:spPr bwMode="auto">
          <a:xfrm>
            <a:off x="4475163" y="5924550"/>
            <a:ext cx="404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S8</a:t>
            </a:r>
          </a:p>
        </p:txBody>
      </p:sp>
      <p:sp>
        <p:nvSpPr>
          <p:cNvPr id="62476" name="ZoneTexte 49"/>
          <p:cNvSpPr txBox="1">
            <a:spLocks noChangeArrowheads="1"/>
          </p:cNvSpPr>
          <p:nvPr/>
        </p:nvSpPr>
        <p:spPr bwMode="auto">
          <a:xfrm>
            <a:off x="5053013" y="5924550"/>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S12</a:t>
            </a:r>
          </a:p>
        </p:txBody>
      </p:sp>
      <p:sp>
        <p:nvSpPr>
          <p:cNvPr id="62477" name="ZoneTexte 50"/>
          <p:cNvSpPr txBox="1">
            <a:spLocks noChangeArrowheads="1"/>
          </p:cNvSpPr>
          <p:nvPr/>
        </p:nvSpPr>
        <p:spPr bwMode="auto">
          <a:xfrm>
            <a:off x="5683250" y="592455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S16</a:t>
            </a:r>
          </a:p>
        </p:txBody>
      </p:sp>
      <p:sp>
        <p:nvSpPr>
          <p:cNvPr id="62478" name="ZoneTexte 47"/>
          <p:cNvSpPr txBox="1">
            <a:spLocks noChangeArrowheads="1"/>
          </p:cNvSpPr>
          <p:nvPr/>
        </p:nvSpPr>
        <p:spPr bwMode="auto">
          <a:xfrm>
            <a:off x="3865563" y="5924550"/>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latin typeface="Arial" pitchFamily="34" charset="0"/>
              </a:rPr>
              <a:t>S6</a:t>
            </a:r>
          </a:p>
        </p:txBody>
      </p:sp>
      <p:sp>
        <p:nvSpPr>
          <p:cNvPr id="62479" name="ZoneTexte 59"/>
          <p:cNvSpPr txBox="1">
            <a:spLocks noChangeArrowheads="1"/>
          </p:cNvSpPr>
          <p:nvPr/>
        </p:nvSpPr>
        <p:spPr bwMode="auto">
          <a:xfrm>
            <a:off x="4349750" y="3194050"/>
            <a:ext cx="627063"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b="1">
                <a:latin typeface="Arial" pitchFamily="34" charset="0"/>
              </a:rPr>
              <a:t>RVR</a:t>
            </a:r>
            <a:r>
              <a:rPr lang="fr-FR" sz="1400" b="1" baseline="-25000">
                <a:latin typeface="Arial" pitchFamily="34" charset="0"/>
              </a:rPr>
              <a:t>8</a:t>
            </a:r>
          </a:p>
        </p:txBody>
      </p:sp>
      <p:sp>
        <p:nvSpPr>
          <p:cNvPr id="2" name="Rectangle 1"/>
          <p:cNvSpPr/>
          <p:nvPr/>
        </p:nvSpPr>
        <p:spPr>
          <a:xfrm>
            <a:off x="2582863" y="2432050"/>
            <a:ext cx="249237" cy="5905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2481" name="ZoneTexte 85"/>
          <p:cNvSpPr txBox="1">
            <a:spLocks noChangeArrowheads="1"/>
          </p:cNvSpPr>
          <p:nvPr/>
        </p:nvSpPr>
        <p:spPr bwMode="auto">
          <a:xfrm>
            <a:off x="990600" y="1614488"/>
            <a:ext cx="1941513" cy="830262"/>
          </a:xfrm>
          <a:prstGeom prst="rect">
            <a:avLst/>
          </a:prstGeom>
          <a:solidFill>
            <a:srgbClr val="FFFFFF"/>
          </a:solidFill>
          <a:ln w="9525">
            <a:solidFill>
              <a:schemeClr val="accent1"/>
            </a:solidFill>
            <a:miter lim="800000"/>
            <a:headEnd/>
            <a:tailEnd/>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78% génotype 1a</a:t>
            </a:r>
          </a:p>
          <a:p>
            <a:pPr eaLnBrk="1" hangingPunct="1"/>
            <a:r>
              <a:rPr lang="fr-FR" sz="1600"/>
              <a:t>39% F3-F4</a:t>
            </a:r>
          </a:p>
          <a:p>
            <a:pPr eaLnBrk="1" hangingPunct="1"/>
            <a:r>
              <a:rPr lang="fr-FR" sz="1600"/>
              <a:t>33% répondeurs nuls</a:t>
            </a:r>
          </a:p>
        </p:txBody>
      </p:sp>
      <p:pic>
        <p:nvPicPr>
          <p:cNvPr id="48" name="Imag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oneTexte 2"/>
          <p:cNvSpPr txBox="1">
            <a:spLocks noChangeArrowheads="1"/>
          </p:cNvSpPr>
          <p:nvPr/>
        </p:nvSpPr>
        <p:spPr bwMode="auto">
          <a:xfrm>
            <a:off x="990600" y="1101725"/>
            <a:ext cx="759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Résultats des essais de trithérapies – Essais ANRS BocépreVIH (n=64)</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3492" name="ZoneTexte 2"/>
          <p:cNvSpPr txBox="1">
            <a:spLocks noChangeArrowheads="1"/>
          </p:cNvSpPr>
          <p:nvPr/>
        </p:nvSpPr>
        <p:spPr bwMode="auto">
          <a:xfrm>
            <a:off x="1089025" y="591071"/>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3493" name="ZoneTexte 1"/>
          <p:cNvSpPr txBox="1">
            <a:spLocks noChangeArrowheads="1"/>
          </p:cNvSpPr>
          <p:nvPr/>
        </p:nvSpPr>
        <p:spPr bwMode="auto">
          <a:xfrm>
            <a:off x="6707188" y="6526213"/>
            <a:ext cx="2436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Poizot-Martin et al. CROI 2013</a:t>
            </a:r>
          </a:p>
        </p:txBody>
      </p:sp>
      <p:graphicFrame>
        <p:nvGraphicFramePr>
          <p:cNvPr id="85" name="Graphique 84"/>
          <p:cNvGraphicFramePr>
            <a:graphicFrameLocks/>
          </p:cNvGraphicFramePr>
          <p:nvPr/>
        </p:nvGraphicFramePr>
        <p:xfrm>
          <a:off x="1089025" y="2476500"/>
          <a:ext cx="5768975" cy="2784474"/>
        </p:xfrm>
        <a:graphic>
          <a:graphicData uri="http://schemas.openxmlformats.org/drawingml/2006/chart">
            <c:chart xmlns:c="http://schemas.openxmlformats.org/drawingml/2006/chart" xmlns:r="http://schemas.openxmlformats.org/officeDocument/2006/relationships" r:id="rId3"/>
          </a:graphicData>
        </a:graphic>
      </p:graphicFrame>
      <p:sp>
        <p:nvSpPr>
          <p:cNvPr id="63495" name="ZoneTexte 100"/>
          <p:cNvSpPr txBox="1">
            <a:spLocks noChangeArrowheads="1"/>
          </p:cNvSpPr>
          <p:nvPr/>
        </p:nvSpPr>
        <p:spPr bwMode="auto">
          <a:xfrm>
            <a:off x="1682750" y="5842000"/>
            <a:ext cx="6089650" cy="5857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Effets secondaires le plus fréquent :  	Anémie grade 4 n=3</a:t>
            </a:r>
          </a:p>
          <a:p>
            <a:pPr eaLnBrk="1" hangingPunct="1"/>
            <a:r>
              <a:rPr lang="fr-FR" sz="1600"/>
              <a:t>Pas échappement VIH</a:t>
            </a:r>
          </a:p>
        </p:txBody>
      </p:sp>
      <p:graphicFrame>
        <p:nvGraphicFramePr>
          <p:cNvPr id="63496" name="Graphique 26"/>
          <p:cNvGraphicFramePr>
            <a:graphicFrameLocks/>
          </p:cNvGraphicFramePr>
          <p:nvPr/>
        </p:nvGraphicFramePr>
        <p:xfrm>
          <a:off x="1452563" y="1974850"/>
          <a:ext cx="5337175" cy="3597275"/>
        </p:xfrm>
        <a:graphic>
          <a:graphicData uri="http://schemas.openxmlformats.org/presentationml/2006/ole">
            <mc:AlternateContent xmlns:mc="http://schemas.openxmlformats.org/markup-compatibility/2006">
              <mc:Choice xmlns:v="urn:schemas-microsoft-com:vml" Requires="v">
                <p:oleObj spid="_x0000_s63508" r:id="rId5" imgW="5339655" imgH="3596343" progId="Excel.Chart.8">
                  <p:embed/>
                </p:oleObj>
              </mc:Choice>
              <mc:Fallback>
                <p:oleObj r:id="rId5" imgW="5339655" imgH="3596343" progId="Excel.Chart.8">
                  <p:embed/>
                  <p:pic>
                    <p:nvPicPr>
                      <p:cNvPr id="0" name="Graphiqu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563" y="1974850"/>
                        <a:ext cx="53371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7" name="ZoneTexte 27"/>
          <p:cNvSpPr txBox="1">
            <a:spLocks noChangeArrowheads="1"/>
          </p:cNvSpPr>
          <p:nvPr/>
        </p:nvSpPr>
        <p:spPr bwMode="auto">
          <a:xfrm rot="-5400000">
            <a:off x="361156" y="3017044"/>
            <a:ext cx="2100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b="1"/>
              <a:t>% HCV-RNA &lt;15 IU/mL</a:t>
            </a:r>
          </a:p>
        </p:txBody>
      </p:sp>
      <p:sp>
        <p:nvSpPr>
          <p:cNvPr id="14" name="ZoneTexte 13"/>
          <p:cNvSpPr txBox="1">
            <a:spLocks noChangeArrowheads="1"/>
          </p:cNvSpPr>
          <p:nvPr/>
        </p:nvSpPr>
        <p:spPr bwMode="auto">
          <a:xfrm>
            <a:off x="6858000" y="2935288"/>
            <a:ext cx="2057400" cy="1169987"/>
          </a:xfrm>
          <a:prstGeom prst="rect">
            <a:avLst/>
          </a:prstGeom>
          <a:solidFill>
            <a:srgbClr val="BFBFBF"/>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Pas influence	</a:t>
            </a:r>
          </a:p>
          <a:p>
            <a:pPr eaLnBrk="1" hangingPunct="1"/>
            <a:r>
              <a:rPr lang="fr-FR" sz="1400"/>
              <a:t>	fibrose</a:t>
            </a:r>
          </a:p>
          <a:p>
            <a:pPr eaLnBrk="1" hangingPunct="1"/>
            <a:r>
              <a:rPr lang="fr-FR" sz="1400"/>
              <a:t>Influence		</a:t>
            </a:r>
          </a:p>
          <a:p>
            <a:pPr eaLnBrk="1" hangingPunct="1"/>
            <a:r>
              <a:rPr lang="fr-FR" sz="1400"/>
              <a:t>	réponse antérieure</a:t>
            </a:r>
          </a:p>
          <a:p>
            <a:pPr eaLnBrk="1" hangingPunct="1"/>
            <a:r>
              <a:rPr lang="fr-FR" sz="1400"/>
              <a:t>	ARV</a:t>
            </a:r>
          </a:p>
        </p:txBody>
      </p:sp>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oneTexte 2"/>
          <p:cNvSpPr txBox="1">
            <a:spLocks noChangeArrowheads="1"/>
          </p:cNvSpPr>
          <p:nvPr/>
        </p:nvSpPr>
        <p:spPr bwMode="auto">
          <a:xfrm>
            <a:off x="1089025" y="468313"/>
            <a:ext cx="2466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000000"/>
                </a:solidFill>
                <a:latin typeface="Arial" pitchFamily="34" charset="0"/>
              </a:rPr>
              <a:t>Organisation</a:t>
            </a:r>
          </a:p>
        </p:txBody>
      </p:sp>
      <p:sp>
        <p:nvSpPr>
          <p:cNvPr id="18435" name="ZoneTexte 2"/>
          <p:cNvSpPr txBox="1">
            <a:spLocks noChangeArrowheads="1"/>
          </p:cNvSpPr>
          <p:nvPr/>
        </p:nvSpPr>
        <p:spPr bwMode="auto">
          <a:xfrm>
            <a:off x="990600" y="1011238"/>
            <a:ext cx="77089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800"/>
              <a:t>Journée sur la prise en charge thérapeutique des patients co-infectés par le VIH et le VHC de génotype 1, le 29 novembre 2012 à Paris.</a:t>
            </a:r>
          </a:p>
          <a:p>
            <a:r>
              <a:rPr lang="fr-FR" sz="1800"/>
              <a:t>Débat contradictoire entre experts et avec l</a:t>
            </a:r>
            <a:r>
              <a:rPr lang="fr-FR" altLang="fr-FR" sz="1800"/>
              <a:t>’</a:t>
            </a:r>
            <a:r>
              <a:rPr lang="fr-FR" sz="1800"/>
              <a:t>assemblée.</a:t>
            </a:r>
          </a:p>
          <a:p>
            <a:r>
              <a:rPr lang="fr-FR" sz="1800"/>
              <a:t>Programme :</a:t>
            </a:r>
          </a:p>
          <a:p>
            <a:r>
              <a:rPr lang="fr-FR" sz="1800"/>
              <a:t>	- Epidémiologie et histoire naturelle de le co-infection VIH-VHC</a:t>
            </a:r>
          </a:p>
          <a:p>
            <a:r>
              <a:rPr lang="fr-FR" sz="1800"/>
              <a:t>	- Traitement des patients naïfs et en échec de traitement antérieur</a:t>
            </a:r>
          </a:p>
          <a:p>
            <a:r>
              <a:rPr lang="fr-FR" sz="1800"/>
              <a:t>	- Surveillance virologique du traitement par trithérapie</a:t>
            </a:r>
          </a:p>
          <a:p>
            <a:r>
              <a:rPr lang="fr-FR" sz="1800"/>
              <a:t>	- Gestion des effets indésirables, des interactions médicamenteuses et	accompagnement des patients.</a:t>
            </a:r>
            <a:endParaRPr lang="en-GB" sz="1800"/>
          </a:p>
        </p:txBody>
      </p:sp>
      <p:sp>
        <p:nvSpPr>
          <p:cNvPr id="13" name="Rectangle 4"/>
          <p:cNvSpPr>
            <a:spLocks noChangeArrowheads="1"/>
          </p:cNvSpPr>
          <p:nvPr/>
        </p:nvSpPr>
        <p:spPr bwMode="auto">
          <a:xfrm>
            <a:off x="0" y="0"/>
            <a:ext cx="827584"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6" name="ZoneTexte 15"/>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M</a:t>
            </a:r>
            <a:r>
              <a:rPr lang="fr-FR" sz="2800" dirty="0"/>
              <a:t>éthodes</a:t>
            </a:r>
            <a:endParaRPr lang="fr-FR" dirty="0"/>
          </a:p>
        </p:txBody>
      </p:sp>
      <p:sp>
        <p:nvSpPr>
          <p:cNvPr id="18437" name="ZoneTexte 2"/>
          <p:cNvSpPr txBox="1">
            <a:spLocks noChangeArrowheads="1"/>
          </p:cNvSpPr>
          <p:nvPr/>
        </p:nvSpPr>
        <p:spPr bwMode="auto">
          <a:xfrm>
            <a:off x="990600" y="4135438"/>
            <a:ext cx="7708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800" dirty="0"/>
              <a:t>Rédaction d</a:t>
            </a:r>
            <a:r>
              <a:rPr lang="fr-FR" altLang="fr-FR" sz="1800" dirty="0"/>
              <a:t>’</a:t>
            </a:r>
            <a:r>
              <a:rPr lang="fr-FR" sz="1800" dirty="0"/>
              <a:t>une prise de position sur l</a:t>
            </a:r>
            <a:r>
              <a:rPr lang="fr-FR" altLang="fr-FR" sz="1800" dirty="0"/>
              <a:t>’</a:t>
            </a:r>
            <a:r>
              <a:rPr lang="fr-FR" sz="1800" dirty="0"/>
              <a:t>utilisation des inhibiteurs de protéase (IP) du VHC de 1</a:t>
            </a:r>
            <a:r>
              <a:rPr lang="fr-FR" sz="1800" baseline="30000" dirty="0"/>
              <a:t>ère</a:t>
            </a:r>
            <a:r>
              <a:rPr lang="fr-FR" sz="1800" dirty="0"/>
              <a:t> génération chez les patients de génotype 1.</a:t>
            </a:r>
            <a:endParaRPr lang="en-GB" sz="1800" dirty="0"/>
          </a:p>
        </p:txBody>
      </p:sp>
      <p:sp>
        <p:nvSpPr>
          <p:cNvPr id="18438" name="ZoneTexte 2"/>
          <p:cNvSpPr txBox="1">
            <a:spLocks noChangeArrowheads="1"/>
          </p:cNvSpPr>
          <p:nvPr/>
        </p:nvSpPr>
        <p:spPr bwMode="auto">
          <a:xfrm>
            <a:off x="1089025" y="3617913"/>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latin typeface="Arial" pitchFamily="34" charset="0"/>
              </a:rPr>
              <a:t>Objectif</a:t>
            </a:r>
          </a:p>
        </p:txBody>
      </p:sp>
      <p:sp>
        <p:nvSpPr>
          <p:cNvPr id="18439" name="ZoneTexte 2"/>
          <p:cNvSpPr txBox="1">
            <a:spLocks noChangeArrowheads="1"/>
          </p:cNvSpPr>
          <p:nvPr/>
        </p:nvSpPr>
        <p:spPr bwMode="auto">
          <a:xfrm>
            <a:off x="1003300" y="5456238"/>
            <a:ext cx="788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buFontTx/>
              <a:buChar char="-"/>
            </a:pPr>
            <a:r>
              <a:rPr lang="fr-FR" sz="1800"/>
              <a:t>Recommandations de l</a:t>
            </a:r>
            <a:r>
              <a:rPr lang="fr-FR" altLang="fr-FR" sz="1800"/>
              <a:t>’</a:t>
            </a:r>
            <a:r>
              <a:rPr lang="fr-FR" sz="1800"/>
              <a:t>AFEF chez les patients mono-infectés par le VHC (mai 2011, actualisées en 2012)</a:t>
            </a:r>
          </a:p>
          <a:p>
            <a:pPr>
              <a:buFontTx/>
              <a:buChar char="-"/>
            </a:pPr>
            <a:r>
              <a:rPr lang="fr-FR" sz="1800"/>
              <a:t>Adaptation au cas par cas aux patients co-infectés VIH-VHC</a:t>
            </a:r>
          </a:p>
          <a:p>
            <a:pPr>
              <a:buFontTx/>
              <a:buChar char="-"/>
            </a:pPr>
            <a:r>
              <a:rPr lang="fr-FR" sz="1800"/>
              <a:t>Etudes disponibles sous forme de résumé chez les patients co-infectés VIH-VHC.</a:t>
            </a:r>
            <a:endParaRPr lang="en-GB" sz="1800"/>
          </a:p>
        </p:txBody>
      </p:sp>
      <p:sp>
        <p:nvSpPr>
          <p:cNvPr id="18440" name="ZoneTexte 2"/>
          <p:cNvSpPr txBox="1">
            <a:spLocks noChangeArrowheads="1"/>
          </p:cNvSpPr>
          <p:nvPr/>
        </p:nvSpPr>
        <p:spPr bwMode="auto">
          <a:xfrm>
            <a:off x="1089025" y="4938713"/>
            <a:ext cx="411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latin typeface="Arial" pitchFamily="34" charset="0"/>
              </a:rPr>
              <a:t>Base de travail</a:t>
            </a: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16632"/>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Image 1"/>
          <p:cNvPicPr>
            <a:picLocks noChangeAspect="1"/>
          </p:cNvPicPr>
          <p:nvPr/>
        </p:nvPicPr>
        <p:blipFill>
          <a:blip r:embed="rId3">
            <a:extLst>
              <a:ext uri="{28A0092B-C50C-407E-A947-70E740481C1C}">
                <a14:useLocalDpi xmlns:a14="http://schemas.microsoft.com/office/drawing/2010/main" val="0"/>
              </a:ext>
            </a:extLst>
          </a:blip>
          <a:srcRect b="10828"/>
          <a:stretch>
            <a:fillRect/>
          </a:stretch>
        </p:blipFill>
        <p:spPr bwMode="auto">
          <a:xfrm>
            <a:off x="3046413" y="4356100"/>
            <a:ext cx="5740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ZoneTexte 2"/>
          <p:cNvSpPr txBox="1">
            <a:spLocks noChangeArrowheads="1"/>
          </p:cNvSpPr>
          <p:nvPr/>
        </p:nvSpPr>
        <p:spPr bwMode="auto">
          <a:xfrm>
            <a:off x="1092200" y="1203325"/>
            <a:ext cx="721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Facteurs prédictifs de réponse à la trithérapie –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4517" name="ZoneTexte 2"/>
          <p:cNvSpPr txBox="1">
            <a:spLocks noChangeArrowheads="1"/>
          </p:cNvSpPr>
          <p:nvPr/>
        </p:nvSpPr>
        <p:spPr bwMode="auto">
          <a:xfrm>
            <a:off x="1089025" y="591071"/>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4518" name="ZoneTexte 2"/>
          <p:cNvSpPr txBox="1">
            <a:spLocks noChangeArrowheads="1"/>
          </p:cNvSpPr>
          <p:nvPr/>
        </p:nvSpPr>
        <p:spPr bwMode="auto">
          <a:xfrm>
            <a:off x="1062038" y="1649413"/>
            <a:ext cx="2995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Profil de réponse antérieure</a:t>
            </a:r>
          </a:p>
        </p:txBody>
      </p:sp>
      <p:graphicFrame>
        <p:nvGraphicFramePr>
          <p:cNvPr id="64519" name="Object 2"/>
          <p:cNvGraphicFramePr>
            <a:graphicFrameLocks noChangeAspect="1"/>
          </p:cNvGraphicFramePr>
          <p:nvPr/>
        </p:nvGraphicFramePr>
        <p:xfrm>
          <a:off x="3046413" y="2060575"/>
          <a:ext cx="5724525" cy="2736850"/>
        </p:xfrm>
        <a:graphic>
          <a:graphicData uri="http://schemas.openxmlformats.org/presentationml/2006/ole">
            <mc:AlternateContent xmlns:mc="http://schemas.openxmlformats.org/markup-compatibility/2006">
              <mc:Choice xmlns:v="urn:schemas-microsoft-com:vml" Requires="v">
                <p:oleObj spid="_x0000_s64547" name="Graphique" r:id="rId4" imgW="11899900" imgH="4953000" progId="MSGraph.Chart.8">
                  <p:embed/>
                </p:oleObj>
              </mc:Choice>
              <mc:Fallback>
                <p:oleObj name="Graphique" r:id="rId4" imgW="11899900" imgH="4953000"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3" y="2060575"/>
                        <a:ext cx="57245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0" name="Rectangle 6"/>
          <p:cNvSpPr>
            <a:spLocks/>
          </p:cNvSpPr>
          <p:nvPr/>
        </p:nvSpPr>
        <p:spPr bwMode="auto">
          <a:xfrm rot="-5400000">
            <a:off x="2559051" y="3300412"/>
            <a:ext cx="939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6" tIns="50798" rIns="88896" bIns="50798">
            <a:spAutoFit/>
          </a:bodyPr>
          <a:lstStyle/>
          <a:p>
            <a:pPr algn="ctr" defTabSz="912813"/>
            <a:r>
              <a:rPr lang="en-US" sz="1000" b="1">
                <a:latin typeface="Arial" pitchFamily="34" charset="0"/>
                <a:cs typeface="Arial" pitchFamily="34" charset="0"/>
                <a:sym typeface="Arial" pitchFamily="34" charset="0"/>
              </a:rPr>
              <a:t>SVR (%)</a:t>
            </a:r>
            <a:endParaRPr lang="en-US" sz="1000"/>
          </a:p>
        </p:txBody>
      </p:sp>
      <p:sp>
        <p:nvSpPr>
          <p:cNvPr id="64521" name="Line 7"/>
          <p:cNvSpPr>
            <a:spLocks noChangeShapeType="1"/>
          </p:cNvSpPr>
          <p:nvPr/>
        </p:nvSpPr>
        <p:spPr bwMode="auto">
          <a:xfrm flipH="1" flipV="1">
            <a:off x="5283200" y="2090738"/>
            <a:ext cx="0" cy="4538662"/>
          </a:xfrm>
          <a:prstGeom prst="line">
            <a:avLst/>
          </a:prstGeom>
          <a:noFill/>
          <a:ln w="40640">
            <a:solidFill>
              <a:srgbClr val="000000"/>
            </a:solidFill>
            <a:prstDash val="dash"/>
            <a:round/>
            <a:headEnd/>
            <a:tailEnd/>
          </a:ln>
          <a:extLst>
            <a:ext uri="{909E8E84-426E-40DD-AFC4-6F175D3DCCD1}">
              <a14:hiddenFill xmlns:a14="http://schemas.microsoft.com/office/drawing/2010/main">
                <a:noFill/>
              </a14:hiddenFill>
            </a:ext>
          </a:extLst>
        </p:spPr>
        <p:txBody>
          <a:bodyPr lIns="64291" tIns="32146" rIns="64291" bIns="32146"/>
          <a:lstStyle/>
          <a:p>
            <a:endParaRPr lang="fr-FR"/>
          </a:p>
        </p:txBody>
      </p:sp>
      <p:sp>
        <p:nvSpPr>
          <p:cNvPr id="64522" name="Line 15"/>
          <p:cNvSpPr>
            <a:spLocks noChangeShapeType="1"/>
          </p:cNvSpPr>
          <p:nvPr/>
        </p:nvSpPr>
        <p:spPr bwMode="auto">
          <a:xfrm flipH="1" flipV="1">
            <a:off x="6964363" y="2090738"/>
            <a:ext cx="15875" cy="4538662"/>
          </a:xfrm>
          <a:prstGeom prst="line">
            <a:avLst/>
          </a:prstGeom>
          <a:noFill/>
          <a:ln w="40640">
            <a:solidFill>
              <a:srgbClr val="000000"/>
            </a:solidFill>
            <a:prstDash val="dash"/>
            <a:round/>
            <a:headEnd/>
            <a:tailEnd/>
          </a:ln>
          <a:extLst>
            <a:ext uri="{909E8E84-426E-40DD-AFC4-6F175D3DCCD1}">
              <a14:hiddenFill xmlns:a14="http://schemas.microsoft.com/office/drawing/2010/main">
                <a:noFill/>
              </a14:hiddenFill>
            </a:ext>
          </a:extLst>
        </p:spPr>
        <p:txBody>
          <a:bodyPr lIns="64291" tIns="32146" rIns="64291" bIns="32146"/>
          <a:lstStyle/>
          <a:p>
            <a:endParaRPr lang="fr-FR"/>
          </a:p>
        </p:txBody>
      </p:sp>
      <p:sp>
        <p:nvSpPr>
          <p:cNvPr id="64523" name="ZoneTexte 55"/>
          <p:cNvSpPr txBox="1">
            <a:spLocks noChangeArrowheads="1"/>
          </p:cNvSpPr>
          <p:nvPr/>
        </p:nvSpPr>
        <p:spPr bwMode="auto">
          <a:xfrm>
            <a:off x="4814888" y="1782763"/>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REALIZE</a:t>
            </a:r>
          </a:p>
        </p:txBody>
      </p:sp>
      <p:sp>
        <p:nvSpPr>
          <p:cNvPr id="64524" name="ZoneTexte 6"/>
          <p:cNvSpPr txBox="1">
            <a:spLocks noChangeArrowheads="1"/>
          </p:cNvSpPr>
          <p:nvPr/>
        </p:nvSpPr>
        <p:spPr bwMode="auto">
          <a:xfrm>
            <a:off x="6980238" y="3043238"/>
            <a:ext cx="1998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Phase initiale PR : sans		      avec</a:t>
            </a:r>
          </a:p>
        </p:txBody>
      </p:sp>
      <p:sp>
        <p:nvSpPr>
          <p:cNvPr id="57" name="Rectangle 56"/>
          <p:cNvSpPr>
            <a:spLocks noChangeArrowheads="1"/>
          </p:cNvSpPr>
          <p:nvPr/>
        </p:nvSpPr>
        <p:spPr bwMode="auto">
          <a:xfrm>
            <a:off x="8556625" y="3141663"/>
            <a:ext cx="119063" cy="12223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61" name="Rectangle 60"/>
          <p:cNvSpPr>
            <a:spLocks noChangeArrowheads="1"/>
          </p:cNvSpPr>
          <p:nvPr/>
        </p:nvSpPr>
        <p:spPr bwMode="auto">
          <a:xfrm>
            <a:off x="8556625" y="3330575"/>
            <a:ext cx="119063" cy="122238"/>
          </a:xfrm>
          <a:prstGeom prst="rect">
            <a:avLst/>
          </a:prstGeom>
          <a:solidFill>
            <a:srgbClr val="17375E"/>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64527" name="ZoneTexte 64"/>
          <p:cNvSpPr txBox="1">
            <a:spLocks noChangeArrowheads="1"/>
          </p:cNvSpPr>
          <p:nvPr/>
        </p:nvSpPr>
        <p:spPr bwMode="auto">
          <a:xfrm>
            <a:off x="5381625" y="4821238"/>
            <a:ext cx="176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Bras BOC/PR		</a:t>
            </a:r>
          </a:p>
          <a:p>
            <a:pPr eaLnBrk="1" hangingPunct="1"/>
            <a:r>
              <a:rPr lang="fr-FR" sz="1200" i="1"/>
              <a:t>Bras BOC/PR/RGT</a:t>
            </a:r>
          </a:p>
        </p:txBody>
      </p:sp>
      <p:sp>
        <p:nvSpPr>
          <p:cNvPr id="66" name="Rectangle 65"/>
          <p:cNvSpPr>
            <a:spLocks noChangeArrowheads="1"/>
          </p:cNvSpPr>
          <p:nvPr/>
        </p:nvSpPr>
        <p:spPr bwMode="auto">
          <a:xfrm>
            <a:off x="6667500" y="4906963"/>
            <a:ext cx="119063" cy="122237"/>
          </a:xfrm>
          <a:prstGeom prst="rect">
            <a:avLst/>
          </a:prstGeom>
          <a:solidFill>
            <a:srgbClr val="FFFF00"/>
          </a:solidFill>
          <a:ln w="9525">
            <a:solidFill>
              <a:srgbClr val="4F81BD"/>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67" name="Rectangle 66"/>
          <p:cNvSpPr>
            <a:spLocks noChangeArrowheads="1"/>
          </p:cNvSpPr>
          <p:nvPr/>
        </p:nvSpPr>
        <p:spPr bwMode="auto">
          <a:xfrm>
            <a:off x="6667500" y="5095875"/>
            <a:ext cx="119063" cy="122238"/>
          </a:xfrm>
          <a:prstGeom prst="rect">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64530" name="ZoneTexte 9"/>
          <p:cNvSpPr txBox="1">
            <a:spLocks noChangeArrowheads="1"/>
          </p:cNvSpPr>
          <p:nvPr/>
        </p:nvSpPr>
        <p:spPr bwMode="auto">
          <a:xfrm>
            <a:off x="4927600" y="448945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RESPOND 2</a:t>
            </a:r>
          </a:p>
        </p:txBody>
      </p:sp>
      <p:sp>
        <p:nvSpPr>
          <p:cNvPr id="64531" name="ZoneTexte 63"/>
          <p:cNvSpPr txBox="1">
            <a:spLocks noChangeArrowheads="1"/>
          </p:cNvSpPr>
          <p:nvPr/>
        </p:nvSpPr>
        <p:spPr bwMode="auto">
          <a:xfrm>
            <a:off x="7302500" y="4489450"/>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PROVIDE</a:t>
            </a:r>
          </a:p>
        </p:txBody>
      </p:sp>
      <p:sp>
        <p:nvSpPr>
          <p:cNvPr id="64532" name="ZoneTexte 59"/>
          <p:cNvSpPr txBox="1">
            <a:spLocks noChangeArrowheads="1"/>
          </p:cNvSpPr>
          <p:nvPr/>
        </p:nvSpPr>
        <p:spPr bwMode="auto">
          <a:xfrm>
            <a:off x="1346200" y="3054350"/>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Télaprévir</a:t>
            </a:r>
          </a:p>
        </p:txBody>
      </p:sp>
      <p:sp>
        <p:nvSpPr>
          <p:cNvPr id="64533" name="ZoneTexte 68"/>
          <p:cNvSpPr txBox="1">
            <a:spLocks noChangeArrowheads="1"/>
          </p:cNvSpPr>
          <p:nvPr/>
        </p:nvSpPr>
        <p:spPr bwMode="auto">
          <a:xfrm>
            <a:off x="1346200" y="5402263"/>
            <a:ext cx="1198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Bocéprévir</a:t>
            </a:r>
          </a:p>
        </p:txBody>
      </p:sp>
      <p:sp>
        <p:nvSpPr>
          <p:cNvPr id="64534" name="Rectangle 6"/>
          <p:cNvSpPr>
            <a:spLocks/>
          </p:cNvSpPr>
          <p:nvPr/>
        </p:nvSpPr>
        <p:spPr bwMode="auto">
          <a:xfrm rot="-5400000">
            <a:off x="2559051" y="5713412"/>
            <a:ext cx="939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6" tIns="50798" rIns="88896" bIns="50798">
            <a:spAutoFit/>
          </a:bodyPr>
          <a:lstStyle/>
          <a:p>
            <a:pPr algn="ctr" defTabSz="912813"/>
            <a:r>
              <a:rPr lang="en-US" sz="1000" b="1">
                <a:latin typeface="Arial" pitchFamily="34" charset="0"/>
                <a:cs typeface="Arial" pitchFamily="34" charset="0"/>
                <a:sym typeface="Arial" pitchFamily="34" charset="0"/>
              </a:rPr>
              <a:t>SVR (%)</a:t>
            </a:r>
            <a:endParaRPr lang="en-US" sz="1000"/>
          </a:p>
        </p:txBody>
      </p:sp>
      <p:sp>
        <p:nvSpPr>
          <p:cNvPr id="64535" name="ZoneTexte 61"/>
          <p:cNvSpPr txBox="1">
            <a:spLocks noChangeArrowheads="1"/>
          </p:cNvSpPr>
          <p:nvPr/>
        </p:nvSpPr>
        <p:spPr bwMode="auto">
          <a:xfrm>
            <a:off x="3754438" y="2090738"/>
            <a:ext cx="127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Rechuteurs</a:t>
            </a:r>
          </a:p>
        </p:txBody>
      </p:sp>
      <p:sp>
        <p:nvSpPr>
          <p:cNvPr id="64536" name="ZoneTexte 71"/>
          <p:cNvSpPr txBox="1">
            <a:spLocks noChangeArrowheads="1"/>
          </p:cNvSpPr>
          <p:nvPr/>
        </p:nvSpPr>
        <p:spPr bwMode="auto">
          <a:xfrm>
            <a:off x="5481638" y="2078038"/>
            <a:ext cx="1341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Répondeurs</a:t>
            </a:r>
          </a:p>
          <a:p>
            <a:pPr eaLnBrk="1" hangingPunct="1"/>
            <a:r>
              <a:rPr lang="fr-FR" sz="1800" b="1"/>
              <a:t>partiels</a:t>
            </a:r>
          </a:p>
        </p:txBody>
      </p:sp>
      <p:sp>
        <p:nvSpPr>
          <p:cNvPr id="64537" name="ZoneTexte 72"/>
          <p:cNvSpPr txBox="1">
            <a:spLocks noChangeArrowheads="1"/>
          </p:cNvSpPr>
          <p:nvPr/>
        </p:nvSpPr>
        <p:spPr bwMode="auto">
          <a:xfrm>
            <a:off x="7145338" y="2090738"/>
            <a:ext cx="1341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Répondeurs</a:t>
            </a:r>
          </a:p>
          <a:p>
            <a:pPr eaLnBrk="1" hangingPunct="1"/>
            <a:r>
              <a:rPr lang="fr-FR" sz="1800" b="1"/>
              <a:t>nuls</a:t>
            </a:r>
          </a:p>
        </p:txBody>
      </p:sp>
      <p:pic>
        <p:nvPicPr>
          <p:cNvPr id="33" name="Imag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oneTexte 2"/>
          <p:cNvSpPr txBox="1">
            <a:spLocks noChangeArrowheads="1"/>
          </p:cNvSpPr>
          <p:nvPr/>
        </p:nvSpPr>
        <p:spPr bwMode="auto">
          <a:xfrm>
            <a:off x="1117600" y="1203325"/>
            <a:ext cx="721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Facteurs prédictifs de réponse à la trithérapie –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5540" name="ZoneTexte 2"/>
          <p:cNvSpPr txBox="1">
            <a:spLocks noChangeArrowheads="1"/>
          </p:cNvSpPr>
          <p:nvPr/>
        </p:nvSpPr>
        <p:spPr bwMode="auto">
          <a:xfrm>
            <a:off x="1089025" y="600869"/>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65541" name="ZoneTexte 29"/>
          <p:cNvSpPr txBox="1">
            <a:spLocks noChangeArrowheads="1"/>
          </p:cNvSpPr>
          <p:nvPr/>
        </p:nvSpPr>
        <p:spPr bwMode="auto">
          <a:xfrm>
            <a:off x="1089025" y="1901825"/>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Stade de fibrose</a:t>
            </a:r>
          </a:p>
        </p:txBody>
      </p:sp>
      <p:graphicFrame>
        <p:nvGraphicFramePr>
          <p:cNvPr id="65542" name="Object 2"/>
          <p:cNvGraphicFramePr>
            <a:graphicFrameLocks noChangeAspect="1"/>
          </p:cNvGraphicFramePr>
          <p:nvPr/>
        </p:nvGraphicFramePr>
        <p:xfrm>
          <a:off x="3046413" y="2047875"/>
          <a:ext cx="5724525" cy="2736850"/>
        </p:xfrm>
        <a:graphic>
          <a:graphicData uri="http://schemas.openxmlformats.org/presentationml/2006/ole">
            <mc:AlternateContent xmlns:mc="http://schemas.openxmlformats.org/markup-compatibility/2006">
              <mc:Choice xmlns:v="urn:schemas-microsoft-com:vml" Requires="v">
                <p:oleObj spid="_x0000_s65575" name="Graphique" r:id="rId4" imgW="11899900" imgH="4953000" progId="MSGraph.Chart.8">
                  <p:embed/>
                </p:oleObj>
              </mc:Choice>
              <mc:Fallback>
                <p:oleObj name="Graphique" r:id="rId4" imgW="11899900" imgH="4953000"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3" y="2047875"/>
                        <a:ext cx="57245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Rectangle 6"/>
          <p:cNvSpPr>
            <a:spLocks/>
          </p:cNvSpPr>
          <p:nvPr/>
        </p:nvSpPr>
        <p:spPr bwMode="auto">
          <a:xfrm rot="-5400000">
            <a:off x="2559051" y="3300412"/>
            <a:ext cx="939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96" tIns="50798" rIns="88896" bIns="50798">
            <a:spAutoFit/>
          </a:bodyPr>
          <a:lstStyle/>
          <a:p>
            <a:pPr algn="ctr" defTabSz="912813"/>
            <a:r>
              <a:rPr lang="en-US" sz="1000" b="1">
                <a:latin typeface="Arial" pitchFamily="34" charset="0"/>
                <a:cs typeface="Arial" pitchFamily="34" charset="0"/>
                <a:sym typeface="Arial" pitchFamily="34" charset="0"/>
              </a:rPr>
              <a:t>SVR (%)</a:t>
            </a:r>
            <a:endParaRPr lang="en-US" sz="1000"/>
          </a:p>
        </p:txBody>
      </p:sp>
      <p:sp>
        <p:nvSpPr>
          <p:cNvPr id="65544" name="Line 7"/>
          <p:cNvSpPr>
            <a:spLocks noChangeShapeType="1"/>
          </p:cNvSpPr>
          <p:nvPr/>
        </p:nvSpPr>
        <p:spPr bwMode="auto">
          <a:xfrm flipH="1" flipV="1">
            <a:off x="6108700" y="2090738"/>
            <a:ext cx="7938" cy="2252662"/>
          </a:xfrm>
          <a:prstGeom prst="line">
            <a:avLst/>
          </a:prstGeom>
          <a:noFill/>
          <a:ln w="40640">
            <a:solidFill>
              <a:srgbClr val="000000"/>
            </a:solidFill>
            <a:prstDash val="dash"/>
            <a:round/>
            <a:headEnd/>
            <a:tailEnd/>
          </a:ln>
          <a:extLst>
            <a:ext uri="{909E8E84-426E-40DD-AFC4-6F175D3DCCD1}">
              <a14:hiddenFill xmlns:a14="http://schemas.microsoft.com/office/drawing/2010/main">
                <a:noFill/>
              </a14:hiddenFill>
            </a:ext>
          </a:extLst>
        </p:spPr>
        <p:txBody>
          <a:bodyPr lIns="64291" tIns="32146" rIns="64291" bIns="32146"/>
          <a:lstStyle/>
          <a:p>
            <a:endParaRPr lang="fr-FR"/>
          </a:p>
        </p:txBody>
      </p:sp>
      <p:sp>
        <p:nvSpPr>
          <p:cNvPr id="65545" name="Line 15"/>
          <p:cNvSpPr>
            <a:spLocks noChangeShapeType="1"/>
          </p:cNvSpPr>
          <p:nvPr/>
        </p:nvSpPr>
        <p:spPr bwMode="auto">
          <a:xfrm flipH="1" flipV="1">
            <a:off x="7421563" y="2090738"/>
            <a:ext cx="0" cy="2252662"/>
          </a:xfrm>
          <a:prstGeom prst="line">
            <a:avLst/>
          </a:prstGeom>
          <a:noFill/>
          <a:ln w="40640">
            <a:solidFill>
              <a:srgbClr val="000000"/>
            </a:solidFill>
            <a:prstDash val="dash"/>
            <a:round/>
            <a:headEnd/>
            <a:tailEnd/>
          </a:ln>
          <a:extLst>
            <a:ext uri="{909E8E84-426E-40DD-AFC4-6F175D3DCCD1}">
              <a14:hiddenFill xmlns:a14="http://schemas.microsoft.com/office/drawing/2010/main">
                <a:noFill/>
              </a14:hiddenFill>
            </a:ext>
          </a:extLst>
        </p:spPr>
        <p:txBody>
          <a:bodyPr lIns="64291" tIns="32146" rIns="64291" bIns="32146"/>
          <a:lstStyle/>
          <a:p>
            <a:endParaRPr lang="fr-FR"/>
          </a:p>
        </p:txBody>
      </p:sp>
      <p:sp>
        <p:nvSpPr>
          <p:cNvPr id="65546" name="ZoneTexte 38"/>
          <p:cNvSpPr txBox="1">
            <a:spLocks noChangeArrowheads="1"/>
          </p:cNvSpPr>
          <p:nvPr/>
        </p:nvSpPr>
        <p:spPr bwMode="auto">
          <a:xfrm>
            <a:off x="5478463" y="1739900"/>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REALIZE</a:t>
            </a:r>
          </a:p>
        </p:txBody>
      </p:sp>
      <p:sp>
        <p:nvSpPr>
          <p:cNvPr id="65547" name="ZoneTexte 46"/>
          <p:cNvSpPr txBox="1">
            <a:spLocks noChangeArrowheads="1"/>
          </p:cNvSpPr>
          <p:nvPr/>
        </p:nvSpPr>
        <p:spPr bwMode="auto">
          <a:xfrm>
            <a:off x="4697413" y="565785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Etude RESPOND 2</a:t>
            </a:r>
          </a:p>
        </p:txBody>
      </p:sp>
      <p:sp>
        <p:nvSpPr>
          <p:cNvPr id="65548" name="ZoneTexte 48"/>
          <p:cNvSpPr txBox="1">
            <a:spLocks noChangeArrowheads="1"/>
          </p:cNvSpPr>
          <p:nvPr/>
        </p:nvSpPr>
        <p:spPr bwMode="auto">
          <a:xfrm>
            <a:off x="1346200" y="3054350"/>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Télaprévir</a:t>
            </a:r>
          </a:p>
        </p:txBody>
      </p:sp>
      <p:sp>
        <p:nvSpPr>
          <p:cNvPr id="65549" name="ZoneTexte 49"/>
          <p:cNvSpPr txBox="1">
            <a:spLocks noChangeArrowheads="1"/>
          </p:cNvSpPr>
          <p:nvPr/>
        </p:nvSpPr>
        <p:spPr bwMode="auto">
          <a:xfrm>
            <a:off x="1346200" y="5287963"/>
            <a:ext cx="1198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Bocéprévir</a:t>
            </a:r>
          </a:p>
        </p:txBody>
      </p:sp>
      <p:sp>
        <p:nvSpPr>
          <p:cNvPr id="65550" name="ZoneTexte 51"/>
          <p:cNvSpPr txBox="1">
            <a:spLocks noChangeArrowheads="1"/>
          </p:cNvSpPr>
          <p:nvPr/>
        </p:nvSpPr>
        <p:spPr bwMode="auto">
          <a:xfrm>
            <a:off x="4808538" y="2090738"/>
            <a:ext cx="127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Rechuteurs</a:t>
            </a:r>
          </a:p>
        </p:txBody>
      </p:sp>
      <p:sp>
        <p:nvSpPr>
          <p:cNvPr id="65551" name="ZoneTexte 54"/>
          <p:cNvSpPr txBox="1">
            <a:spLocks noChangeArrowheads="1"/>
          </p:cNvSpPr>
          <p:nvPr/>
        </p:nvSpPr>
        <p:spPr bwMode="auto">
          <a:xfrm>
            <a:off x="6116638" y="2078038"/>
            <a:ext cx="1341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Répondeurs</a:t>
            </a:r>
          </a:p>
          <a:p>
            <a:pPr eaLnBrk="1" hangingPunct="1"/>
            <a:r>
              <a:rPr lang="fr-FR" sz="1800" b="1"/>
              <a:t>partiels</a:t>
            </a:r>
          </a:p>
        </p:txBody>
      </p:sp>
      <p:sp>
        <p:nvSpPr>
          <p:cNvPr id="65552" name="ZoneTexte 57"/>
          <p:cNvSpPr txBox="1">
            <a:spLocks noChangeArrowheads="1"/>
          </p:cNvSpPr>
          <p:nvPr/>
        </p:nvSpPr>
        <p:spPr bwMode="auto">
          <a:xfrm>
            <a:off x="7539038" y="2090738"/>
            <a:ext cx="1341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Répondeurs</a:t>
            </a:r>
          </a:p>
          <a:p>
            <a:pPr eaLnBrk="1" hangingPunct="1"/>
            <a:r>
              <a:rPr lang="fr-FR" sz="1800" b="1"/>
              <a:t>nuls</a:t>
            </a:r>
          </a:p>
        </p:txBody>
      </p:sp>
      <p:sp>
        <p:nvSpPr>
          <p:cNvPr id="65553" name="Line 7"/>
          <p:cNvSpPr>
            <a:spLocks noChangeShapeType="1"/>
          </p:cNvSpPr>
          <p:nvPr/>
        </p:nvSpPr>
        <p:spPr bwMode="auto">
          <a:xfrm flipH="1" flipV="1">
            <a:off x="4813300" y="2090738"/>
            <a:ext cx="0" cy="2252662"/>
          </a:xfrm>
          <a:prstGeom prst="line">
            <a:avLst/>
          </a:prstGeom>
          <a:noFill/>
          <a:ln w="40640">
            <a:solidFill>
              <a:srgbClr val="000000"/>
            </a:solidFill>
            <a:prstDash val="dash"/>
            <a:round/>
            <a:headEnd/>
            <a:tailEnd/>
          </a:ln>
          <a:extLst>
            <a:ext uri="{909E8E84-426E-40DD-AFC4-6F175D3DCCD1}">
              <a14:hiddenFill xmlns:a14="http://schemas.microsoft.com/office/drawing/2010/main">
                <a:noFill/>
              </a14:hiddenFill>
            </a:ext>
          </a:extLst>
        </p:spPr>
        <p:txBody>
          <a:bodyPr lIns="64291" tIns="32146" rIns="64291" bIns="32146"/>
          <a:lstStyle/>
          <a:p>
            <a:endParaRPr lang="fr-FR"/>
          </a:p>
        </p:txBody>
      </p:sp>
      <p:sp>
        <p:nvSpPr>
          <p:cNvPr id="65554" name="ZoneTexte 70"/>
          <p:cNvSpPr txBox="1">
            <a:spLocks noChangeArrowheads="1"/>
          </p:cNvSpPr>
          <p:nvPr/>
        </p:nvSpPr>
        <p:spPr bwMode="auto">
          <a:xfrm>
            <a:off x="3754438" y="2090738"/>
            <a:ext cx="67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Total</a:t>
            </a:r>
          </a:p>
        </p:txBody>
      </p:sp>
      <p:grpSp>
        <p:nvGrpSpPr>
          <p:cNvPr id="65555" name="Grouper 1"/>
          <p:cNvGrpSpPr>
            <a:grpSpLocks/>
          </p:cNvGrpSpPr>
          <p:nvPr/>
        </p:nvGrpSpPr>
        <p:grpSpPr bwMode="auto">
          <a:xfrm>
            <a:off x="8312150" y="2724150"/>
            <a:ext cx="752475" cy="646113"/>
            <a:chOff x="8128889" y="1476241"/>
            <a:chExt cx="751249" cy="646331"/>
          </a:xfrm>
        </p:grpSpPr>
        <p:sp>
          <p:nvSpPr>
            <p:cNvPr id="65568" name="ZoneTexte 39"/>
            <p:cNvSpPr txBox="1">
              <a:spLocks noChangeArrowheads="1"/>
            </p:cNvSpPr>
            <p:nvPr/>
          </p:nvSpPr>
          <p:spPr bwMode="auto">
            <a:xfrm>
              <a:off x="8128889" y="1476241"/>
              <a:ext cx="559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F0-F2</a:t>
              </a:r>
            </a:p>
            <a:p>
              <a:pPr eaLnBrk="1" hangingPunct="1"/>
              <a:r>
                <a:rPr lang="fr-FR" sz="1200" i="1"/>
                <a:t>F3</a:t>
              </a:r>
            </a:p>
            <a:p>
              <a:pPr eaLnBrk="1" hangingPunct="1"/>
              <a:r>
                <a:rPr lang="fr-FR" sz="1200" i="1"/>
                <a:t>F4</a:t>
              </a:r>
            </a:p>
          </p:txBody>
        </p:sp>
        <p:sp>
          <p:nvSpPr>
            <p:cNvPr id="41" name="Rectangle 40"/>
            <p:cNvSpPr>
              <a:spLocks noChangeArrowheads="1"/>
            </p:cNvSpPr>
            <p:nvPr/>
          </p:nvSpPr>
          <p:spPr bwMode="auto">
            <a:xfrm>
              <a:off x="8761270" y="1600108"/>
              <a:ext cx="118868" cy="12227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42" name="Rectangle 41"/>
            <p:cNvSpPr>
              <a:spLocks noChangeArrowheads="1"/>
            </p:cNvSpPr>
            <p:nvPr/>
          </p:nvSpPr>
          <p:spPr bwMode="auto">
            <a:xfrm>
              <a:off x="8761270" y="1776380"/>
              <a:ext cx="118868" cy="122278"/>
            </a:xfrm>
            <a:prstGeom prst="rect">
              <a:avLst/>
            </a:prstGeom>
            <a:solidFill>
              <a:srgbClr val="17375E"/>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74" name="Rectangle 73"/>
            <p:cNvSpPr>
              <a:spLocks noChangeArrowheads="1"/>
            </p:cNvSpPr>
            <p:nvPr/>
          </p:nvSpPr>
          <p:spPr bwMode="auto">
            <a:xfrm>
              <a:off x="8761270" y="1954240"/>
              <a:ext cx="118868" cy="122278"/>
            </a:xfrm>
            <a:prstGeom prst="rect">
              <a:avLst/>
            </a:prstGeom>
            <a:solidFill>
              <a:srgbClr val="A6A6A6"/>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grpSp>
      <p:sp>
        <p:nvSpPr>
          <p:cNvPr id="2" name="ZoneTexte 1"/>
          <p:cNvSpPr txBox="1">
            <a:spLocks noChangeArrowheads="1"/>
          </p:cNvSpPr>
          <p:nvPr/>
        </p:nvSpPr>
        <p:spPr bwMode="auto">
          <a:xfrm>
            <a:off x="6686550" y="4857750"/>
            <a:ext cx="1552575" cy="36988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dirty="0">
                <a:latin typeface="Calibri" charset="0"/>
                <a:ea typeface="MS PGothic" charset="0"/>
                <a:cs typeface="MS PGothic" charset="0"/>
              </a:rPr>
              <a:t>Impact majeur</a:t>
            </a:r>
          </a:p>
        </p:txBody>
      </p:sp>
      <p:sp>
        <p:nvSpPr>
          <p:cNvPr id="3" name="Accolade ouvrante 2"/>
          <p:cNvSpPr>
            <a:spLocks/>
          </p:cNvSpPr>
          <p:nvPr/>
        </p:nvSpPr>
        <p:spPr bwMode="auto">
          <a:xfrm rot="-5400000">
            <a:off x="7282656" y="3410744"/>
            <a:ext cx="347663" cy="2333625"/>
          </a:xfrm>
          <a:prstGeom prst="leftBrace">
            <a:avLst>
              <a:gd name="adj1" fmla="val 8328"/>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latin typeface="+mn-lt"/>
              <a:ea typeface="+mn-ea"/>
            </a:endParaRPr>
          </a:p>
        </p:txBody>
      </p:sp>
      <p:sp>
        <p:nvSpPr>
          <p:cNvPr id="65558" name="ZoneTexte 3"/>
          <p:cNvSpPr txBox="1">
            <a:spLocks noChangeArrowheads="1"/>
          </p:cNvSpPr>
          <p:nvPr/>
        </p:nvSpPr>
        <p:spPr bwMode="auto">
          <a:xfrm>
            <a:off x="3046413" y="5321300"/>
            <a:ext cx="6018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F0-F2 : 66-68% RVS			F3-F4 : 44-68% RVS</a:t>
            </a:r>
          </a:p>
        </p:txBody>
      </p:sp>
      <p:sp>
        <p:nvSpPr>
          <p:cNvPr id="5" name="Flèche vers la droite 4"/>
          <p:cNvSpPr>
            <a:spLocks noChangeArrowheads="1"/>
          </p:cNvSpPr>
          <p:nvPr/>
        </p:nvSpPr>
        <p:spPr bwMode="auto">
          <a:xfrm>
            <a:off x="5067300" y="5454650"/>
            <a:ext cx="635000" cy="160338"/>
          </a:xfrm>
          <a:prstGeom prst="rightArrow">
            <a:avLst>
              <a:gd name="adj1" fmla="val 50000"/>
              <a:gd name="adj2" fmla="val 50000"/>
            </a:avLst>
          </a:pr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65560" name="ZoneTexte 29"/>
          <p:cNvSpPr txBox="1">
            <a:spLocks noChangeArrowheads="1"/>
          </p:cNvSpPr>
          <p:nvPr/>
        </p:nvSpPr>
        <p:spPr bwMode="auto">
          <a:xfrm>
            <a:off x="1165225" y="5991225"/>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Autres facteurs prédictifs</a:t>
            </a:r>
          </a:p>
        </p:txBody>
      </p:sp>
      <p:sp>
        <p:nvSpPr>
          <p:cNvPr id="65561" name="ZoneTexte 5"/>
          <p:cNvSpPr txBox="1">
            <a:spLocks noChangeArrowheads="1"/>
          </p:cNvSpPr>
          <p:nvPr/>
        </p:nvSpPr>
        <p:spPr bwMode="auto">
          <a:xfrm>
            <a:off x="1498600" y="6337300"/>
            <a:ext cx="7534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Cholestérol LDL élevé, génotype 1b, charge virale VHC faible, transaminases peu élevées</a:t>
            </a:r>
          </a:p>
        </p:txBody>
      </p:sp>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oneTexte 2"/>
          <p:cNvSpPr txBox="1">
            <a:spLocks noChangeArrowheads="1"/>
          </p:cNvSpPr>
          <p:nvPr/>
        </p:nvSpPr>
        <p:spPr bwMode="auto">
          <a:xfrm>
            <a:off x="1111250" y="1293813"/>
            <a:ext cx="7747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Facteurs prédictifs de réponse à une trithérapie avec bocéprévir</a:t>
            </a:r>
          </a:p>
          <a:p>
            <a:pPr eaLnBrk="1" hangingPunct="1"/>
            <a:r>
              <a:rPr lang="fr-FR" sz="1600"/>
              <a:t>(Essai Respond 2- Patients mono-infectés VHC)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7588" name="ZoneTexte 3"/>
          <p:cNvSpPr txBox="1">
            <a:spLocks noChangeArrowheads="1"/>
          </p:cNvSpPr>
          <p:nvPr/>
        </p:nvSpPr>
        <p:spPr bwMode="auto">
          <a:xfrm>
            <a:off x="6156325" y="6511925"/>
            <a:ext cx="2967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Poordad et al. Gastroenterology 2012</a:t>
            </a:r>
          </a:p>
        </p:txBody>
      </p:sp>
      <p:graphicFrame>
        <p:nvGraphicFramePr>
          <p:cNvPr id="37" name="Group 88"/>
          <p:cNvGraphicFramePr>
            <a:graphicFrameLocks noGrp="1"/>
          </p:cNvGraphicFramePr>
          <p:nvPr/>
        </p:nvGraphicFramePr>
        <p:xfrm>
          <a:off x="1258888" y="2533650"/>
          <a:ext cx="6413500" cy="3488054"/>
        </p:xfrm>
        <a:graphic>
          <a:graphicData uri="http://schemas.openxmlformats.org/drawingml/2006/table">
            <a:tbl>
              <a:tblPr/>
              <a:tblGrid>
                <a:gridCol w="3676650"/>
                <a:gridCol w="2736850"/>
              </a:tblGrid>
              <a:tr h="414338">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Facteurs à l</a:t>
                      </a:r>
                      <a:r>
                        <a:rPr kumimoji="0" lang="fr-FR" altLang="fr-FR" sz="1600" b="1" i="0" u="none" strike="noStrike" cap="none" normalizeH="0" baseline="0" smtClean="0">
                          <a:ln>
                            <a:noFill/>
                          </a:ln>
                          <a:solidFill>
                            <a:schemeClr val="tx1"/>
                          </a:solidFill>
                          <a:effectLst/>
                          <a:latin typeface="Calibri" pitchFamily="34" charset="0"/>
                          <a:ea typeface="MS PGothic" pitchFamily="34" charset="-128"/>
                        </a:rPr>
                        <a:t>’</a:t>
                      </a:r>
                      <a:r>
                        <a:rPr kumimoji="0" lang="fr-FR" sz="1600" b="1" i="0" u="none" strike="noStrike" cap="none" normalizeH="0" baseline="0" smtClean="0">
                          <a:ln>
                            <a:noFill/>
                          </a:ln>
                          <a:solidFill>
                            <a:schemeClr val="tx1"/>
                          </a:solidFill>
                          <a:effectLst/>
                          <a:latin typeface="Calibri" pitchFamily="34" charset="0"/>
                          <a:ea typeface="MS PGothic" pitchFamily="34" charset="-128"/>
                        </a:rPr>
                        <a:t>inclusion</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OR</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6350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ARN VHC bas</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sng" strike="noStrike" cap="none" normalizeH="0" baseline="0" smtClean="0">
                          <a:ln>
                            <a:noFill/>
                          </a:ln>
                          <a:solidFill>
                            <a:schemeClr val="tx1"/>
                          </a:solidFill>
                          <a:effectLst/>
                          <a:latin typeface="Calibri" pitchFamily="34" charset="0"/>
                          <a:ea typeface="MS PGothic" pitchFamily="34" charset="-128"/>
                        </a:rPr>
                        <a:t>&lt;</a:t>
                      </a:r>
                      <a:r>
                        <a:rPr kumimoji="0" lang="fr-FR" sz="1600" b="0" i="0" u="none" strike="noStrike" cap="none" normalizeH="0" baseline="0" smtClean="0">
                          <a:ln>
                            <a:noFill/>
                          </a:ln>
                          <a:solidFill>
                            <a:schemeClr val="tx1"/>
                          </a:solidFill>
                          <a:effectLst/>
                          <a:latin typeface="Calibri" pitchFamily="34" charset="0"/>
                          <a:ea typeface="MS PGothic" pitchFamily="34" charset="-128"/>
                        </a:rPr>
                        <a:t> 400.00 vs &gt; 400.000</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2,6	(0,8-8,9)</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Génotype IL28B</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CC vs TT</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CC vs CT</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endParaRPr kumimoji="0" lang="fr-FR" sz="1600" b="0" i="0" u="none" strike="noStrike" cap="none" normalizeH="0" baseline="0" smtClean="0">
                        <a:ln>
                          <a:noFill/>
                        </a:ln>
                        <a:solidFill>
                          <a:schemeClr val="tx1"/>
                        </a:solidFill>
                        <a:effectLst/>
                        <a:latin typeface="Calibri" pitchFamily="34" charset="0"/>
                        <a:ea typeface="MS PGothic" pitchFamily="34" charset="-128"/>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2 	(0,6-6,7)</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2,3 	(1-5,5)</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Absence de cirrhose </a:t>
                      </a:r>
                      <a:r>
                        <a:rPr kumimoji="0" lang="fr-FR" sz="1600" b="0" i="0" u="none" strike="noStrike" cap="none" normalizeH="0" baseline="0" smtClean="0">
                          <a:ln>
                            <a:noFill/>
                          </a:ln>
                          <a:solidFill>
                            <a:schemeClr val="tx1"/>
                          </a:solidFill>
                          <a:effectLst/>
                          <a:latin typeface="Calibri" pitchFamily="34" charset="0"/>
                          <a:ea typeface="MS PGothic" pitchFamily="34" charset="-128"/>
                        </a:rPr>
                        <a:t>vs cirrhose</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 2 	(0,7-5,3)</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Sous type 1b </a:t>
                      </a:r>
                      <a:r>
                        <a:rPr kumimoji="0" lang="fr-FR" sz="1600" b="0" i="0" u="none" strike="noStrike" cap="none" normalizeH="0" baseline="0" smtClean="0">
                          <a:ln>
                            <a:noFill/>
                          </a:ln>
                          <a:solidFill>
                            <a:schemeClr val="tx1"/>
                          </a:solidFill>
                          <a:effectLst/>
                          <a:latin typeface="Calibri" pitchFamily="34" charset="0"/>
                          <a:ea typeface="MS PGothic" pitchFamily="34" charset="-128"/>
                        </a:rPr>
                        <a:t>vs 1a ou autre</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1,1	(0,6-2,1)</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Race non noire </a:t>
                      </a:r>
                      <a:r>
                        <a:rPr kumimoji="0" lang="fr-FR" sz="1600" b="0" i="0" u="none" strike="noStrike" cap="none" normalizeH="0" baseline="0" smtClean="0">
                          <a:ln>
                            <a:noFill/>
                          </a:ln>
                          <a:solidFill>
                            <a:schemeClr val="tx1"/>
                          </a:solidFill>
                          <a:effectLst/>
                          <a:latin typeface="Calibri" pitchFamily="34" charset="0"/>
                          <a:ea typeface="MS PGothic" pitchFamily="34" charset="-128"/>
                        </a:rPr>
                        <a:t>vs noire</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rPr>
                        <a:t>1,3 	(0,4-4,2)</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1" i="0" u="none" strike="noStrike" cap="none" normalizeH="0" baseline="0" smtClean="0">
                          <a:ln>
                            <a:noFill/>
                          </a:ln>
                          <a:solidFill>
                            <a:schemeClr val="tx1"/>
                          </a:solidFill>
                          <a:effectLst/>
                          <a:latin typeface="Calibri" pitchFamily="34" charset="0"/>
                          <a:ea typeface="MS PGothic" pitchFamily="34" charset="-128"/>
                        </a:rPr>
                        <a:t>Statut rechuteur </a:t>
                      </a:r>
                      <a:r>
                        <a:rPr kumimoji="0" lang="fr-FR" sz="1600" b="0" i="0" u="none" strike="noStrike" cap="none" normalizeH="0" baseline="0" smtClean="0">
                          <a:ln>
                            <a:noFill/>
                          </a:ln>
                          <a:solidFill>
                            <a:schemeClr val="tx1"/>
                          </a:solidFill>
                          <a:effectLst/>
                          <a:latin typeface="Calibri" pitchFamily="34" charset="0"/>
                          <a:ea typeface="MS PGothic" pitchFamily="34" charset="-128"/>
                        </a:rPr>
                        <a:t>vs non répondeur</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fr-FR" sz="1600" b="0" i="0" u="none" strike="noStrike" cap="none" normalizeH="0" baseline="0" smtClean="0">
                          <a:ln>
                            <a:noFill/>
                          </a:ln>
                          <a:solidFill>
                            <a:schemeClr val="accent2"/>
                          </a:solidFill>
                          <a:effectLst/>
                          <a:latin typeface="Calibri" pitchFamily="34" charset="0"/>
                          <a:ea typeface="MS PGothic" pitchFamily="34" charset="-128"/>
                        </a:rPr>
                        <a:t>2,6 	(1,3-5)</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7" name="ZoneTexte 2"/>
          <p:cNvSpPr txBox="1">
            <a:spLocks noChangeArrowheads="1"/>
          </p:cNvSpPr>
          <p:nvPr/>
        </p:nvSpPr>
        <p:spPr bwMode="auto">
          <a:xfrm>
            <a:off x="1089025" y="663079"/>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oneTexte 2"/>
          <p:cNvSpPr txBox="1">
            <a:spLocks noChangeArrowheads="1"/>
          </p:cNvSpPr>
          <p:nvPr/>
        </p:nvSpPr>
        <p:spPr bwMode="auto">
          <a:xfrm>
            <a:off x="1104900" y="1381125"/>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Considérations pour décider d</a:t>
            </a:r>
            <a:r>
              <a:rPr lang="fr-FR" altLang="fr-FR" sz="1800"/>
              <a:t>’</a:t>
            </a:r>
            <a:r>
              <a:rPr lang="fr-FR" sz="1800"/>
              <a:t>une trithérapie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69636" name="ZoneTexte 2"/>
          <p:cNvSpPr txBox="1">
            <a:spLocks noChangeArrowheads="1"/>
          </p:cNvSpPr>
          <p:nvPr/>
        </p:nvSpPr>
        <p:spPr bwMode="auto">
          <a:xfrm>
            <a:off x="1089025" y="735087"/>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pic>
        <p:nvPicPr>
          <p:cNvPr id="6"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3" y="3284538"/>
            <a:ext cx="5643562" cy="3001962"/>
          </a:xfrm>
          <a:prstGeom prst="rect">
            <a:avLst/>
          </a:prstGeom>
          <a:gradFill rotWithShape="1">
            <a:gsLst>
              <a:gs pos="0">
                <a:srgbClr val="00FF00">
                  <a:gamma/>
                  <a:shade val="46275"/>
                  <a:invGamma/>
                </a:srgbClr>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ZoneTexte 1"/>
          <p:cNvSpPr txBox="1">
            <a:spLocks noChangeArrowheads="1"/>
          </p:cNvSpPr>
          <p:nvPr/>
        </p:nvSpPr>
        <p:spPr bwMode="auto">
          <a:xfrm>
            <a:off x="5286375" y="1928813"/>
            <a:ext cx="3355975" cy="1816100"/>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•Pronostic de la maladie hépatique </a:t>
            </a:r>
          </a:p>
          <a:p>
            <a:pPr eaLnBrk="1" hangingPunct="1"/>
            <a:r>
              <a:rPr lang="fr-FR" sz="1600"/>
              <a:t>	à moyen terme</a:t>
            </a:r>
          </a:p>
          <a:p>
            <a:pPr eaLnBrk="1" hangingPunct="1"/>
            <a:r>
              <a:rPr lang="fr-FR" sz="1600"/>
              <a:t>•Effets indésirables</a:t>
            </a:r>
          </a:p>
          <a:p>
            <a:pPr eaLnBrk="1" hangingPunct="1"/>
            <a:r>
              <a:rPr lang="fr-FR" sz="1600"/>
              <a:t>•Interactions médicamenteuses </a:t>
            </a:r>
          </a:p>
          <a:p>
            <a:pPr eaLnBrk="1" hangingPunct="1"/>
            <a:r>
              <a:rPr lang="fr-FR" sz="1600"/>
              <a:t>	(en particulier avec ARV)</a:t>
            </a:r>
          </a:p>
          <a:p>
            <a:pPr eaLnBrk="1" hangingPunct="1"/>
            <a:r>
              <a:rPr lang="fr-FR" sz="1600"/>
              <a:t>•Coût</a:t>
            </a:r>
          </a:p>
          <a:p>
            <a:pPr eaLnBrk="1" hangingPunct="1"/>
            <a:r>
              <a:rPr lang="fr-FR" sz="1600"/>
              <a:t>•Progrès thérapeutique à court terme</a:t>
            </a:r>
          </a:p>
        </p:txBody>
      </p:sp>
      <p:sp>
        <p:nvSpPr>
          <p:cNvPr id="3" name="ZoneTexte 2"/>
          <p:cNvSpPr txBox="1">
            <a:spLocks noChangeArrowheads="1"/>
          </p:cNvSpPr>
          <p:nvPr/>
        </p:nvSpPr>
        <p:spPr bwMode="auto">
          <a:xfrm>
            <a:off x="1943100" y="3024188"/>
            <a:ext cx="2527300" cy="708025"/>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4000"/>
              <a:t>Efficacité</a:t>
            </a:r>
          </a:p>
        </p:txBody>
      </p:sp>
      <p:sp>
        <p:nvSpPr>
          <p:cNvPr id="4" name="ZoneTexte 3"/>
          <p:cNvSpPr txBox="1">
            <a:spLocks noChangeArrowheads="1"/>
          </p:cNvSpPr>
          <p:nvPr/>
        </p:nvSpPr>
        <p:spPr bwMode="auto">
          <a:xfrm>
            <a:off x="2971800" y="5130800"/>
            <a:ext cx="4013200" cy="369888"/>
          </a:xfrm>
          <a:prstGeom prst="rect">
            <a:avLst/>
          </a:prstGeom>
          <a:solidFill>
            <a:schemeClr val="accent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solidFill>
                  <a:schemeClr val="bg1"/>
                </a:solidFill>
              </a:rPr>
              <a:t>Inclusion dans essais thérapeutiques ++</a:t>
            </a:r>
          </a:p>
        </p:txBody>
      </p:sp>
      <p:sp>
        <p:nvSpPr>
          <p:cNvPr id="69641" name="ZoneTexte 2"/>
          <p:cNvSpPr txBox="1">
            <a:spLocks noChangeArrowheads="1"/>
          </p:cNvSpPr>
          <p:nvPr/>
        </p:nvSpPr>
        <p:spPr bwMode="auto">
          <a:xfrm>
            <a:off x="1803400" y="6286500"/>
            <a:ext cx="633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i="1"/>
              <a:t>Gérer l</a:t>
            </a:r>
            <a:r>
              <a:rPr lang="fr-FR" altLang="fr-FR" sz="1800" i="1"/>
              <a:t>’</a:t>
            </a:r>
            <a:r>
              <a:rPr lang="fr-FR" sz="1800" i="1"/>
              <a:t>attente et préparer les patients aux essais à venir</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ZoneTexte 2"/>
          <p:cNvSpPr txBox="1">
            <a:spLocks noChangeArrowheads="1"/>
          </p:cNvSpPr>
          <p:nvPr/>
        </p:nvSpPr>
        <p:spPr bwMode="auto">
          <a:xfrm>
            <a:off x="3451225" y="960438"/>
            <a:ext cx="235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i="1">
                <a:solidFill>
                  <a:srgbClr val="4F81BD"/>
                </a:solidFill>
              </a:rPr>
              <a:t>Propositions</a:t>
            </a:r>
            <a:endParaRPr lang="fr-FR" sz="1800" i="1">
              <a:solidFill>
                <a:srgbClr val="4F81BD"/>
              </a:solidFill>
            </a:endParaRP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Q</a:t>
            </a:r>
            <a:r>
              <a:rPr lang="fr-FR" sz="2800" dirty="0"/>
              <a:t>ui traiter ?</a:t>
            </a:r>
            <a:endParaRPr lang="fr-FR" dirty="0"/>
          </a:p>
        </p:txBody>
      </p:sp>
      <p:sp>
        <p:nvSpPr>
          <p:cNvPr id="70660" name="ZoneTexte 2"/>
          <p:cNvSpPr txBox="1">
            <a:spLocks noChangeArrowheads="1"/>
          </p:cNvSpPr>
          <p:nvPr/>
        </p:nvSpPr>
        <p:spPr bwMode="auto">
          <a:xfrm>
            <a:off x="1089025" y="519063"/>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Malades en échec de traitement antérieur</a:t>
            </a:r>
          </a:p>
        </p:txBody>
      </p:sp>
      <p:sp>
        <p:nvSpPr>
          <p:cNvPr id="2" name="ZoneTexte 1"/>
          <p:cNvSpPr txBox="1">
            <a:spLocks noChangeArrowheads="1"/>
          </p:cNvSpPr>
          <p:nvPr/>
        </p:nvSpPr>
        <p:spPr bwMode="auto">
          <a:xfrm>
            <a:off x="850900" y="1449388"/>
            <a:ext cx="8140700" cy="923925"/>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 Elargir les indications thérapeutiques / mono-infectés VHC</a:t>
            </a:r>
          </a:p>
          <a:p>
            <a:pPr algn="ctr" eaLnBrk="1" hangingPunct="1"/>
            <a:r>
              <a:rPr lang="fr-FR" sz="1800"/>
              <a:t>• Traitement de référence : trithérapie 48 semaines (pas d</a:t>
            </a:r>
            <a:r>
              <a:rPr lang="fr-FR" altLang="fr-FR" sz="1800"/>
              <a:t>’</a:t>
            </a:r>
            <a:r>
              <a:rPr lang="fr-FR" sz="1800"/>
              <a:t>indication à la bithérapie)</a:t>
            </a:r>
          </a:p>
          <a:p>
            <a:pPr algn="ctr" eaLnBrk="1" hangingPunct="1"/>
            <a:r>
              <a:rPr lang="fr-FR" sz="1800"/>
              <a:t>• Intérêt de la phase d</a:t>
            </a:r>
            <a:r>
              <a:rPr lang="fr-FR" altLang="fr-FR" sz="1800"/>
              <a:t>’</a:t>
            </a:r>
            <a:r>
              <a:rPr lang="fr-FR" sz="1800"/>
              <a:t>induction de 4 semaines par bithérapie remise en cause</a:t>
            </a:r>
          </a:p>
        </p:txBody>
      </p:sp>
      <p:sp>
        <p:nvSpPr>
          <p:cNvPr id="70662" name="Rectangle 4"/>
          <p:cNvSpPr>
            <a:spLocks noChangeArrowheads="1"/>
          </p:cNvSpPr>
          <p:nvPr/>
        </p:nvSpPr>
        <p:spPr bwMode="auto">
          <a:xfrm>
            <a:off x="3451225" y="2908300"/>
            <a:ext cx="1381125" cy="501650"/>
          </a:xfrm>
          <a:prstGeom prst="rect">
            <a:avLst/>
          </a:prstGeom>
          <a:solidFill>
            <a:srgbClr val="66FF33"/>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70663" name="Rectangle 3"/>
          <p:cNvSpPr>
            <a:spLocks noChangeArrowheads="1"/>
          </p:cNvSpPr>
          <p:nvPr/>
        </p:nvSpPr>
        <p:spPr bwMode="auto">
          <a:xfrm>
            <a:off x="5584825" y="2943225"/>
            <a:ext cx="971550" cy="500063"/>
          </a:xfrm>
          <a:prstGeom prst="rect">
            <a:avLst/>
          </a:prstGeom>
          <a:solidFill>
            <a:srgbClr val="FFC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70664" name="Rectangle 5"/>
          <p:cNvSpPr>
            <a:spLocks noChangeArrowheads="1"/>
          </p:cNvSpPr>
          <p:nvPr/>
        </p:nvSpPr>
        <p:spPr bwMode="auto">
          <a:xfrm>
            <a:off x="7467600" y="2922588"/>
            <a:ext cx="1381125" cy="500062"/>
          </a:xfrm>
          <a:prstGeom prst="rect">
            <a:avLst/>
          </a:prstGeom>
          <a:gradFill rotWithShape="1">
            <a:gsLst>
              <a:gs pos="0">
                <a:srgbClr val="FF6600"/>
              </a:gs>
              <a:gs pos="100000">
                <a:srgbClr val="FF00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fr-FR" b="1"/>
          </a:p>
        </p:txBody>
      </p:sp>
      <p:sp>
        <p:nvSpPr>
          <p:cNvPr id="70665" name="ZoneTexte 7"/>
          <p:cNvSpPr txBox="1">
            <a:spLocks noChangeArrowheads="1"/>
          </p:cNvSpPr>
          <p:nvPr/>
        </p:nvSpPr>
        <p:spPr bwMode="auto">
          <a:xfrm>
            <a:off x="3568700" y="2928938"/>
            <a:ext cx="407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F0</a:t>
            </a:r>
          </a:p>
        </p:txBody>
      </p:sp>
      <p:sp>
        <p:nvSpPr>
          <p:cNvPr id="70666" name="ZoneTexte 8"/>
          <p:cNvSpPr txBox="1">
            <a:spLocks noChangeArrowheads="1"/>
          </p:cNvSpPr>
          <p:nvPr/>
        </p:nvSpPr>
        <p:spPr bwMode="auto">
          <a:xfrm>
            <a:off x="4322763" y="2943225"/>
            <a:ext cx="40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F1</a:t>
            </a:r>
          </a:p>
        </p:txBody>
      </p:sp>
      <p:sp>
        <p:nvSpPr>
          <p:cNvPr id="70667" name="ZoneTexte 8"/>
          <p:cNvSpPr txBox="1">
            <a:spLocks noChangeArrowheads="1"/>
          </p:cNvSpPr>
          <p:nvPr/>
        </p:nvSpPr>
        <p:spPr bwMode="auto">
          <a:xfrm>
            <a:off x="5903913" y="2965450"/>
            <a:ext cx="40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F2</a:t>
            </a:r>
          </a:p>
        </p:txBody>
      </p:sp>
      <p:sp>
        <p:nvSpPr>
          <p:cNvPr id="70668" name="ZoneTexte 7"/>
          <p:cNvSpPr txBox="1">
            <a:spLocks noChangeArrowheads="1"/>
          </p:cNvSpPr>
          <p:nvPr/>
        </p:nvSpPr>
        <p:spPr bwMode="auto">
          <a:xfrm>
            <a:off x="7642225" y="2922588"/>
            <a:ext cx="40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F3</a:t>
            </a:r>
          </a:p>
        </p:txBody>
      </p:sp>
      <p:sp>
        <p:nvSpPr>
          <p:cNvPr id="70669" name="ZoneTexte 8"/>
          <p:cNvSpPr txBox="1">
            <a:spLocks noChangeArrowheads="1"/>
          </p:cNvSpPr>
          <p:nvPr/>
        </p:nvSpPr>
        <p:spPr bwMode="auto">
          <a:xfrm>
            <a:off x="8396288" y="2936875"/>
            <a:ext cx="40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F4</a:t>
            </a:r>
          </a:p>
        </p:txBody>
      </p:sp>
      <p:sp>
        <p:nvSpPr>
          <p:cNvPr id="70670" name="ZoneTexte 5"/>
          <p:cNvSpPr txBox="1">
            <a:spLocks noChangeArrowheads="1"/>
          </p:cNvSpPr>
          <p:nvPr/>
        </p:nvSpPr>
        <p:spPr bwMode="auto">
          <a:xfrm>
            <a:off x="7404100" y="4006850"/>
            <a:ext cx="156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Début rapide</a:t>
            </a:r>
          </a:p>
        </p:txBody>
      </p:sp>
      <p:sp>
        <p:nvSpPr>
          <p:cNvPr id="70671" name="ZoneTexte 69"/>
          <p:cNvSpPr txBox="1">
            <a:spLocks noChangeArrowheads="1"/>
          </p:cNvSpPr>
          <p:nvPr/>
        </p:nvSpPr>
        <p:spPr bwMode="auto">
          <a:xfrm>
            <a:off x="5622925" y="4008438"/>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Indiqué</a:t>
            </a:r>
          </a:p>
        </p:txBody>
      </p:sp>
      <p:sp>
        <p:nvSpPr>
          <p:cNvPr id="70672" name="ZoneTexte 70"/>
          <p:cNvSpPr txBox="1">
            <a:spLocks noChangeArrowheads="1"/>
          </p:cNvSpPr>
          <p:nvPr/>
        </p:nvSpPr>
        <p:spPr bwMode="auto">
          <a:xfrm>
            <a:off x="3395663" y="4008438"/>
            <a:ext cx="162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Au cas par cas</a:t>
            </a:r>
          </a:p>
        </p:txBody>
      </p:sp>
      <p:sp>
        <p:nvSpPr>
          <p:cNvPr id="70673" name="ZoneTexte 9"/>
          <p:cNvSpPr txBox="1">
            <a:spLocks noChangeArrowheads="1"/>
          </p:cNvSpPr>
          <p:nvPr/>
        </p:nvSpPr>
        <p:spPr bwMode="auto">
          <a:xfrm>
            <a:off x="4884738" y="5778500"/>
            <a:ext cx="288607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Facteurs de progression fibrose</a:t>
            </a:r>
          </a:p>
          <a:p>
            <a:pPr eaLnBrk="1" hangingPunct="1"/>
            <a:r>
              <a:rPr lang="fr-FR" sz="1400"/>
              <a:t>Souhait du patient</a:t>
            </a:r>
          </a:p>
          <a:p>
            <a:pPr eaLnBrk="1" hangingPunct="1"/>
            <a:r>
              <a:rPr lang="fr-FR" sz="1400"/>
              <a:t>Tolérance du traitement précédent</a:t>
            </a:r>
          </a:p>
        </p:txBody>
      </p:sp>
      <p:cxnSp>
        <p:nvCxnSpPr>
          <p:cNvPr id="22" name="Connecteur droit 21"/>
          <p:cNvCxnSpPr>
            <a:cxnSpLocks noChangeShapeType="1"/>
          </p:cNvCxnSpPr>
          <p:nvPr/>
        </p:nvCxnSpPr>
        <p:spPr bwMode="auto">
          <a:xfrm>
            <a:off x="4127500" y="2513013"/>
            <a:ext cx="4051300" cy="142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4140200" y="25146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a:off x="6083300" y="25273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a:off x="8178800" y="2514600"/>
            <a:ext cx="0" cy="2921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Flèche courbée vers le bas 27"/>
          <p:cNvSpPr>
            <a:spLocks noChangeArrowheads="1"/>
          </p:cNvSpPr>
          <p:nvPr/>
        </p:nvSpPr>
        <p:spPr bwMode="auto">
          <a:xfrm>
            <a:off x="6005513" y="5334000"/>
            <a:ext cx="346075" cy="285750"/>
          </a:xfrm>
          <a:prstGeom prst="curvedDownArrow">
            <a:avLst>
              <a:gd name="adj1" fmla="val 25002"/>
              <a:gd name="adj2" fmla="val 49998"/>
              <a:gd name="adj3" fmla="val 25000"/>
            </a:avLst>
          </a:prstGeom>
          <a:solidFill>
            <a:srgbClr val="D7E4BD"/>
          </a:solidFill>
          <a:ln w="9525">
            <a:solidFill>
              <a:srgbClr val="4F6228"/>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latin typeface="+mn-lt"/>
              <a:ea typeface="+mn-ea"/>
            </a:endParaRPr>
          </a:p>
        </p:txBody>
      </p:sp>
      <p:sp>
        <p:nvSpPr>
          <p:cNvPr id="70679" name="ZoneTexte 4"/>
          <p:cNvSpPr txBox="1">
            <a:spLocks noChangeArrowheads="1"/>
          </p:cNvSpPr>
          <p:nvPr/>
        </p:nvSpPr>
        <p:spPr bwMode="auto">
          <a:xfrm>
            <a:off x="758825" y="3994150"/>
            <a:ext cx="211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Rechuteurs /</a:t>
            </a:r>
          </a:p>
          <a:p>
            <a:pPr eaLnBrk="1" hangingPunct="1"/>
            <a:r>
              <a:rPr lang="fr-FR" sz="1800" b="1"/>
              <a:t>Répondeurs partiels</a:t>
            </a:r>
          </a:p>
        </p:txBody>
      </p:sp>
      <p:sp>
        <p:nvSpPr>
          <p:cNvPr id="70680" name="ZoneTexte 29"/>
          <p:cNvSpPr txBox="1">
            <a:spLocks noChangeArrowheads="1"/>
          </p:cNvSpPr>
          <p:nvPr/>
        </p:nvSpPr>
        <p:spPr bwMode="auto">
          <a:xfrm>
            <a:off x="758825" y="4779963"/>
            <a:ext cx="1789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b="1"/>
              <a:t>Répondeurs nuls</a:t>
            </a:r>
          </a:p>
        </p:txBody>
      </p:sp>
      <p:sp>
        <p:nvSpPr>
          <p:cNvPr id="70681" name="ZoneTexte 5"/>
          <p:cNvSpPr txBox="1">
            <a:spLocks noChangeArrowheads="1"/>
          </p:cNvSpPr>
          <p:nvPr/>
        </p:nvSpPr>
        <p:spPr bwMode="auto">
          <a:xfrm>
            <a:off x="7429500" y="4794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Indiqué si non incluable dans essai clinique*</a:t>
            </a:r>
          </a:p>
        </p:txBody>
      </p:sp>
      <p:sp>
        <p:nvSpPr>
          <p:cNvPr id="70682" name="ZoneTexte 69"/>
          <p:cNvSpPr txBox="1">
            <a:spLocks noChangeArrowheads="1"/>
          </p:cNvSpPr>
          <p:nvPr/>
        </p:nvSpPr>
        <p:spPr bwMode="auto">
          <a:xfrm>
            <a:off x="5037138" y="4833938"/>
            <a:ext cx="2405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Traitement ou attente</a:t>
            </a:r>
          </a:p>
        </p:txBody>
      </p:sp>
      <p:sp>
        <p:nvSpPr>
          <p:cNvPr id="70683" name="ZoneTexte 69"/>
          <p:cNvSpPr txBox="1">
            <a:spLocks noChangeArrowheads="1"/>
          </p:cNvSpPr>
          <p:nvPr/>
        </p:nvSpPr>
        <p:spPr bwMode="auto">
          <a:xfrm>
            <a:off x="3429000" y="4794250"/>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Discutable</a:t>
            </a:r>
          </a:p>
        </p:txBody>
      </p:sp>
      <p:sp>
        <p:nvSpPr>
          <p:cNvPr id="70684" name="ZoneTexte 34"/>
          <p:cNvSpPr txBox="1">
            <a:spLocks noChangeArrowheads="1"/>
          </p:cNvSpPr>
          <p:nvPr/>
        </p:nvSpPr>
        <p:spPr bwMode="auto">
          <a:xfrm>
            <a:off x="7326313" y="6581775"/>
            <a:ext cx="180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 RVS 15% si F4, 40% si F3</a:t>
            </a:r>
          </a:p>
        </p:txBody>
      </p:sp>
      <p:pic>
        <p:nvPicPr>
          <p:cNvPr id="36" name="Imag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ZoneTexte 1"/>
          <p:cNvSpPr txBox="1">
            <a:spLocks noChangeArrowheads="1"/>
          </p:cNvSpPr>
          <p:nvPr/>
        </p:nvSpPr>
        <p:spPr bwMode="auto">
          <a:xfrm>
            <a:off x="1865313" y="1778000"/>
            <a:ext cx="7189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S</a:t>
            </a:r>
            <a:r>
              <a:rPr lang="fr-FR" sz="7200"/>
              <a:t>urveillance virologique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89025" y="1341438"/>
            <a:ext cx="5727700" cy="1871662"/>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S</a:t>
            </a:r>
            <a:r>
              <a:rPr lang="fr-FR" sz="2800" dirty="0"/>
              <a:t>urveillance virologique</a:t>
            </a:r>
            <a:endParaRPr lang="fr-FR" dirty="0"/>
          </a:p>
        </p:txBody>
      </p:sp>
      <p:sp>
        <p:nvSpPr>
          <p:cNvPr id="72708" name="ZoneTexte 2"/>
          <p:cNvSpPr txBox="1">
            <a:spLocks noChangeArrowheads="1"/>
          </p:cNvSpPr>
          <p:nvPr/>
        </p:nvSpPr>
        <p:spPr bwMode="auto">
          <a:xfrm>
            <a:off x="1089025" y="600869"/>
            <a:ext cx="681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dirty="0">
                <a:solidFill>
                  <a:srgbClr val="FF0000"/>
                </a:solidFill>
                <a:latin typeface="Arial" pitchFamily="34" charset="0"/>
              </a:rPr>
              <a:t>Surveillance </a:t>
            </a:r>
            <a:r>
              <a:rPr lang="fr-FR" sz="2800" dirty="0" err="1">
                <a:solidFill>
                  <a:srgbClr val="FF0000"/>
                </a:solidFill>
                <a:latin typeface="Arial" pitchFamily="34" charset="0"/>
              </a:rPr>
              <a:t>immuno</a:t>
            </a:r>
            <a:r>
              <a:rPr lang="fr-FR" sz="2800" dirty="0">
                <a:solidFill>
                  <a:srgbClr val="FF0000"/>
                </a:solidFill>
                <a:latin typeface="Arial" pitchFamily="34" charset="0"/>
              </a:rPr>
              <a:t>-virologique VIH</a:t>
            </a:r>
          </a:p>
        </p:txBody>
      </p:sp>
      <p:sp>
        <p:nvSpPr>
          <p:cNvPr id="72709" name="ZoneTexte 1"/>
          <p:cNvSpPr txBox="1">
            <a:spLocks noChangeArrowheads="1"/>
          </p:cNvSpPr>
          <p:nvPr/>
        </p:nvSpPr>
        <p:spPr bwMode="auto">
          <a:xfrm>
            <a:off x="1187450" y="1341438"/>
            <a:ext cx="6692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1/ Privilégier traitement VIH</a:t>
            </a:r>
          </a:p>
          <a:p>
            <a:pPr eaLnBrk="1" hangingPunct="1"/>
            <a:r>
              <a:rPr lang="fr-FR" sz="1800"/>
              <a:t>					charge virale VIH  indétectable</a:t>
            </a:r>
          </a:p>
          <a:p>
            <a:pPr eaLnBrk="1" hangingPunct="1"/>
            <a:r>
              <a:rPr lang="fr-FR" sz="1800"/>
              <a:t>							et</a:t>
            </a:r>
          </a:p>
          <a:p>
            <a:pPr eaLnBrk="1" hangingPunct="1"/>
            <a:r>
              <a:rPr lang="fr-FR" sz="1800"/>
              <a:t>					CD4 &gt; 200/mm3 ou</a:t>
            </a:r>
            <a:r>
              <a:rPr lang="fr-FR" sz="1800">
                <a:solidFill>
                  <a:srgbClr val="FF0000"/>
                </a:solidFill>
              </a:rPr>
              <a:t>  </a:t>
            </a:r>
            <a:r>
              <a:rPr lang="fr-FR" sz="1800"/>
              <a:t>&gt; 15%</a:t>
            </a:r>
          </a:p>
          <a:p>
            <a:pPr eaLnBrk="1" hangingPunct="1"/>
            <a:r>
              <a:rPr lang="fr-FR" sz="1800"/>
              <a:t>2/ ARV compatibles avec traitement VHC</a:t>
            </a:r>
          </a:p>
          <a:p>
            <a:pPr eaLnBrk="1" hangingPunct="1"/>
            <a:r>
              <a:rPr lang="fr-FR" sz="1800"/>
              <a:t>3/ Surveillance ARN VIH mensuelle</a:t>
            </a:r>
          </a:p>
          <a:p>
            <a:pPr eaLnBrk="1" hangingPunct="1"/>
            <a:endParaRPr lang="fr-FR" sz="1800" i="1"/>
          </a:p>
          <a:p>
            <a:pPr eaLnBrk="1" hangingPunct="1"/>
            <a:r>
              <a:rPr lang="fr-FR" sz="1800" i="1"/>
              <a:t>Au cas par cas si fibrose sévère ou équilibre immuno-virologique satisfaisant en l</a:t>
            </a:r>
            <a:r>
              <a:rPr lang="fr-FR" altLang="fr-FR" sz="1800" i="1"/>
              <a:t>’</a:t>
            </a:r>
            <a:r>
              <a:rPr lang="fr-FR" sz="1800" i="1"/>
              <a:t>absence de traitement ARV</a:t>
            </a:r>
          </a:p>
          <a:p>
            <a:pPr eaLnBrk="1" hangingPunct="1"/>
            <a:endParaRPr lang="fr-FR" sz="1800" i="1"/>
          </a:p>
        </p:txBody>
      </p:sp>
      <p:cxnSp>
        <p:nvCxnSpPr>
          <p:cNvPr id="4" name="Connecteur droit 3"/>
          <p:cNvCxnSpPr>
            <a:cxnSpLocks noChangeShapeType="1"/>
          </p:cNvCxnSpPr>
          <p:nvPr/>
        </p:nvCxnSpPr>
        <p:spPr bwMode="auto">
          <a:xfrm>
            <a:off x="3473450" y="1903413"/>
            <a:ext cx="0" cy="6477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Flèche vers la droite 1"/>
          <p:cNvSpPr>
            <a:spLocks noChangeArrowheads="1"/>
          </p:cNvSpPr>
          <p:nvPr/>
        </p:nvSpPr>
        <p:spPr bwMode="auto">
          <a:xfrm>
            <a:off x="2876550" y="2098675"/>
            <a:ext cx="228600" cy="165100"/>
          </a:xfrm>
          <a:prstGeom prst="rightArrow">
            <a:avLst>
              <a:gd name="adj1" fmla="val 50000"/>
              <a:gd name="adj2" fmla="val 50000"/>
            </a:avLst>
          </a:prstGeom>
          <a:solidFill>
            <a:srgbClr val="D9D9D9"/>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2400">
              <a:solidFill>
                <a:srgbClr val="000000"/>
              </a:solidFill>
              <a:latin typeface="+mn-lt"/>
              <a:ea typeface="+mn-ea"/>
            </a:endParaRPr>
          </a:p>
        </p:txBody>
      </p:sp>
      <p:sp>
        <p:nvSpPr>
          <p:cNvPr id="72713" name="ZoneTexte 2"/>
          <p:cNvSpPr txBox="1">
            <a:spLocks noChangeArrowheads="1"/>
          </p:cNvSpPr>
          <p:nvPr/>
        </p:nvSpPr>
        <p:spPr bwMode="auto">
          <a:xfrm>
            <a:off x="4637088" y="6456363"/>
            <a:ext cx="3713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Essai 110 : télaprévir, Peg-IFN</a:t>
            </a:r>
            <a:r>
              <a:rPr lang="fr-FR" sz="1600">
                <a:latin typeface="Symbol" pitchFamily="18" charset="2"/>
              </a:rPr>
              <a:t>a</a:t>
            </a:r>
            <a:r>
              <a:rPr lang="fr-FR" sz="1600"/>
              <a:t>-2a et RBV </a:t>
            </a:r>
          </a:p>
        </p:txBody>
      </p:sp>
      <p:graphicFrame>
        <p:nvGraphicFramePr>
          <p:cNvPr id="72714" name="Chart 2"/>
          <p:cNvGraphicFramePr>
            <a:graphicFrameLocks/>
          </p:cNvGraphicFramePr>
          <p:nvPr/>
        </p:nvGraphicFramePr>
        <p:xfrm>
          <a:off x="4340225" y="4097338"/>
          <a:ext cx="3937000" cy="2444750"/>
        </p:xfrm>
        <a:graphic>
          <a:graphicData uri="http://schemas.openxmlformats.org/presentationml/2006/ole">
            <mc:AlternateContent xmlns:mc="http://schemas.openxmlformats.org/markup-compatibility/2006">
              <mc:Choice xmlns:v="urn:schemas-microsoft-com:vml" Requires="v">
                <p:oleObj spid="_x0000_s72739" name="Feuille de calcul" r:id="rId4" imgW="6642100" imgH="4241800" progId="Excel.Sheet.8">
                  <p:embed/>
                </p:oleObj>
              </mc:Choice>
              <mc:Fallback>
                <p:oleObj name="Feuille de calcul" r:id="rId4" imgW="6642100" imgH="4241800"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225" y="4097338"/>
                        <a:ext cx="39370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 name="Connecteur droit 48"/>
          <p:cNvCxnSpPr>
            <a:cxnSpLocks noChangeShapeType="1"/>
          </p:cNvCxnSpPr>
          <p:nvPr/>
        </p:nvCxnSpPr>
        <p:spPr bwMode="auto">
          <a:xfrm>
            <a:off x="4795838" y="4097338"/>
            <a:ext cx="0" cy="2295525"/>
          </a:xfrm>
          <a:prstGeom prst="line">
            <a:avLst/>
          </a:prstGeom>
          <a:noFill/>
          <a:ln w="190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Connecteur droit 49"/>
          <p:cNvCxnSpPr>
            <a:cxnSpLocks noChangeShapeType="1"/>
          </p:cNvCxnSpPr>
          <p:nvPr/>
        </p:nvCxnSpPr>
        <p:spPr bwMode="auto">
          <a:xfrm>
            <a:off x="4795838" y="6392863"/>
            <a:ext cx="316547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17" name="Rectangle 46"/>
          <p:cNvSpPr>
            <a:spLocks noChangeArrowheads="1"/>
          </p:cNvSpPr>
          <p:nvPr/>
        </p:nvSpPr>
        <p:spPr bwMode="auto">
          <a:xfrm rot="-5400000">
            <a:off x="3493294" y="5231606"/>
            <a:ext cx="1552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400">
                <a:solidFill>
                  <a:srgbClr val="000000"/>
                </a:solidFill>
                <a:latin typeface="Imago" pitchFamily="2" charset="0"/>
              </a:rPr>
              <a:t>Patients avec RVS(%)</a:t>
            </a:r>
            <a:endParaRPr lang="en-US" sz="2400">
              <a:solidFill>
                <a:srgbClr val="000000"/>
              </a:solidFill>
              <a:latin typeface="Imago" pitchFamily="2" charset="0"/>
            </a:endParaRPr>
          </a:p>
        </p:txBody>
      </p:sp>
      <p:grpSp>
        <p:nvGrpSpPr>
          <p:cNvPr id="72718" name="Group 3"/>
          <p:cNvGrpSpPr>
            <a:grpSpLocks/>
          </p:cNvGrpSpPr>
          <p:nvPr/>
        </p:nvGrpSpPr>
        <p:grpSpPr bwMode="auto">
          <a:xfrm>
            <a:off x="5219700" y="4097338"/>
            <a:ext cx="3648075" cy="160337"/>
            <a:chOff x="2940050" y="1447800"/>
            <a:chExt cx="4165004" cy="183498"/>
          </a:xfrm>
        </p:grpSpPr>
        <p:sp>
          <p:nvSpPr>
            <p:cNvPr id="72726" name="Rectangle 47"/>
            <p:cNvSpPr>
              <a:spLocks noChangeArrowheads="1"/>
            </p:cNvSpPr>
            <p:nvPr/>
          </p:nvSpPr>
          <p:spPr bwMode="auto">
            <a:xfrm>
              <a:off x="2940050" y="1490663"/>
              <a:ext cx="125413" cy="1190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400" b="1">
                <a:solidFill>
                  <a:srgbClr val="000000"/>
                </a:solidFill>
                <a:latin typeface="Imago" pitchFamily="2" charset="0"/>
              </a:endParaRPr>
            </a:p>
          </p:txBody>
        </p:sp>
        <p:sp>
          <p:nvSpPr>
            <p:cNvPr id="72727" name="Rectangle 48"/>
            <p:cNvSpPr>
              <a:spLocks noChangeArrowheads="1"/>
            </p:cNvSpPr>
            <p:nvPr/>
          </p:nvSpPr>
          <p:spPr bwMode="auto">
            <a:xfrm>
              <a:off x="3114686" y="1447800"/>
              <a:ext cx="535916" cy="1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200">
                  <a:solidFill>
                    <a:srgbClr val="000000"/>
                  </a:solidFill>
                  <a:latin typeface="Imago" pitchFamily="2" charset="0"/>
                </a:rPr>
                <a:t>No ART</a:t>
              </a:r>
              <a:endParaRPr lang="en-US" sz="2400" b="1">
                <a:solidFill>
                  <a:srgbClr val="000000"/>
                </a:solidFill>
                <a:latin typeface="Imago" pitchFamily="2" charset="0"/>
              </a:endParaRPr>
            </a:p>
          </p:txBody>
        </p:sp>
        <p:sp>
          <p:nvSpPr>
            <p:cNvPr id="72728" name="Rectangle 49"/>
            <p:cNvSpPr>
              <a:spLocks noChangeArrowheads="1"/>
            </p:cNvSpPr>
            <p:nvPr/>
          </p:nvSpPr>
          <p:spPr bwMode="auto">
            <a:xfrm>
              <a:off x="3768725" y="1490663"/>
              <a:ext cx="127000" cy="119062"/>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400" b="1">
                <a:solidFill>
                  <a:srgbClr val="000000"/>
                </a:solidFill>
                <a:latin typeface="Imago" pitchFamily="2" charset="0"/>
              </a:endParaRPr>
            </a:p>
          </p:txBody>
        </p:sp>
        <p:sp>
          <p:nvSpPr>
            <p:cNvPr id="72729" name="Rectangle 50"/>
            <p:cNvSpPr>
              <a:spLocks noChangeArrowheads="1"/>
            </p:cNvSpPr>
            <p:nvPr/>
          </p:nvSpPr>
          <p:spPr bwMode="auto">
            <a:xfrm>
              <a:off x="3960581" y="1447800"/>
              <a:ext cx="982952" cy="1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200">
                  <a:solidFill>
                    <a:srgbClr val="000000"/>
                  </a:solidFill>
                  <a:latin typeface="Imago" pitchFamily="2" charset="0"/>
                </a:rPr>
                <a:t>EFV/TDF/FTC</a:t>
              </a:r>
              <a:endParaRPr lang="en-US" sz="2400" b="1">
                <a:solidFill>
                  <a:srgbClr val="000000"/>
                </a:solidFill>
                <a:latin typeface="Imago" pitchFamily="2" charset="0"/>
              </a:endParaRPr>
            </a:p>
          </p:txBody>
        </p:sp>
        <p:sp>
          <p:nvSpPr>
            <p:cNvPr id="72730" name="Rectangle 51"/>
            <p:cNvSpPr>
              <a:spLocks noChangeArrowheads="1"/>
            </p:cNvSpPr>
            <p:nvPr/>
          </p:nvSpPr>
          <p:spPr bwMode="auto">
            <a:xfrm>
              <a:off x="5138738" y="1490663"/>
              <a:ext cx="125412" cy="11906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400" b="1">
                <a:solidFill>
                  <a:srgbClr val="000000"/>
                </a:solidFill>
                <a:latin typeface="Imago" pitchFamily="2" charset="0"/>
              </a:endParaRPr>
            </a:p>
          </p:txBody>
        </p:sp>
        <p:sp>
          <p:nvSpPr>
            <p:cNvPr id="72731" name="Rectangle 52"/>
            <p:cNvSpPr>
              <a:spLocks noChangeArrowheads="1"/>
            </p:cNvSpPr>
            <p:nvPr/>
          </p:nvSpPr>
          <p:spPr bwMode="auto">
            <a:xfrm>
              <a:off x="5322601" y="1447800"/>
              <a:ext cx="1078344" cy="1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200">
                  <a:solidFill>
                    <a:srgbClr val="000000"/>
                  </a:solidFill>
                  <a:latin typeface="Imago" pitchFamily="2" charset="0"/>
                </a:rPr>
                <a:t>ATV/r/TDF/FTC</a:t>
              </a:r>
              <a:endParaRPr lang="en-US" sz="2400" b="1">
                <a:solidFill>
                  <a:srgbClr val="000000"/>
                </a:solidFill>
                <a:latin typeface="Imago" pitchFamily="2" charset="0"/>
              </a:endParaRPr>
            </a:p>
          </p:txBody>
        </p:sp>
        <p:sp>
          <p:nvSpPr>
            <p:cNvPr id="72732" name="Rectangle 53"/>
            <p:cNvSpPr>
              <a:spLocks noChangeArrowheads="1"/>
            </p:cNvSpPr>
            <p:nvPr/>
          </p:nvSpPr>
          <p:spPr bwMode="auto">
            <a:xfrm>
              <a:off x="6608763" y="1490663"/>
              <a:ext cx="125412" cy="1190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endParaRPr lang="fr-FR" sz="2400" b="1">
                <a:solidFill>
                  <a:srgbClr val="000000"/>
                </a:solidFill>
                <a:latin typeface="Imago" pitchFamily="2" charset="0"/>
              </a:endParaRPr>
            </a:p>
          </p:txBody>
        </p:sp>
        <p:sp>
          <p:nvSpPr>
            <p:cNvPr id="72733" name="Rectangle 54"/>
            <p:cNvSpPr>
              <a:spLocks noChangeArrowheads="1"/>
            </p:cNvSpPr>
            <p:nvPr/>
          </p:nvSpPr>
          <p:spPr bwMode="auto">
            <a:xfrm>
              <a:off x="6780033" y="1447800"/>
              <a:ext cx="325021" cy="1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50000"/>
                </a:spcBef>
              </a:pPr>
              <a:r>
                <a:rPr lang="en-US" sz="1200">
                  <a:solidFill>
                    <a:srgbClr val="000000"/>
                  </a:solidFill>
                  <a:latin typeface="Imago" pitchFamily="2" charset="0"/>
                </a:rPr>
                <a:t>Total</a:t>
              </a:r>
              <a:endParaRPr lang="en-US" sz="2400" b="1">
                <a:solidFill>
                  <a:srgbClr val="000000"/>
                </a:solidFill>
                <a:latin typeface="Imago" pitchFamily="2" charset="0"/>
              </a:endParaRPr>
            </a:p>
          </p:txBody>
        </p:sp>
      </p:grpSp>
      <p:sp>
        <p:nvSpPr>
          <p:cNvPr id="53" name="Rectangle 66"/>
          <p:cNvSpPr>
            <a:spLocks noChangeArrowheads="1"/>
          </p:cNvSpPr>
          <p:nvPr/>
        </p:nvSpPr>
        <p:spPr bwMode="auto">
          <a:xfrm>
            <a:off x="4927600" y="5559425"/>
            <a:ext cx="38211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50000"/>
              </a:spcBef>
            </a:pPr>
            <a:r>
              <a:rPr lang="en-US" sz="1200">
                <a:solidFill>
                  <a:srgbClr val="000000"/>
                </a:solidFill>
              </a:rPr>
              <a:t>Taux de RVS à 24S post traitement (RVS 24)</a:t>
            </a:r>
          </a:p>
        </p:txBody>
      </p:sp>
      <p:sp>
        <p:nvSpPr>
          <p:cNvPr id="54" name="Ellipse 53"/>
          <p:cNvSpPr>
            <a:spLocks noChangeArrowheads="1"/>
          </p:cNvSpPr>
          <p:nvPr/>
        </p:nvSpPr>
        <p:spPr bwMode="auto">
          <a:xfrm>
            <a:off x="5078413" y="4581525"/>
            <a:ext cx="439737" cy="280988"/>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55" name="Ellipse 54"/>
          <p:cNvSpPr>
            <a:spLocks noChangeArrowheads="1"/>
          </p:cNvSpPr>
          <p:nvPr/>
        </p:nvSpPr>
        <p:spPr bwMode="auto">
          <a:xfrm>
            <a:off x="5121275" y="4025900"/>
            <a:ext cx="765175" cy="280988"/>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sp>
        <p:nvSpPr>
          <p:cNvPr id="72722" name="ZoneTexte 4"/>
          <p:cNvSpPr txBox="1">
            <a:spLocks noChangeArrowheads="1"/>
          </p:cNvSpPr>
          <p:nvPr/>
        </p:nvSpPr>
        <p:spPr bwMode="auto">
          <a:xfrm>
            <a:off x="1476375" y="5157788"/>
            <a:ext cx="1855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Possibilité de traiter</a:t>
            </a:r>
          </a:p>
          <a:p>
            <a:pPr eaLnBrk="1" hangingPunct="1"/>
            <a:r>
              <a:rPr lang="fr-FR" sz="1600"/>
              <a:t>sans ARV</a:t>
            </a:r>
          </a:p>
        </p:txBody>
      </p:sp>
      <p:pic>
        <p:nvPicPr>
          <p:cNvPr id="33" name="Imag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oneTexte 2"/>
          <p:cNvSpPr txBox="1">
            <a:spLocks noChangeArrowheads="1"/>
          </p:cNvSpPr>
          <p:nvPr/>
        </p:nvSpPr>
        <p:spPr bwMode="auto">
          <a:xfrm>
            <a:off x="990600" y="1195388"/>
            <a:ext cx="2832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Méthode de quantification</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S</a:t>
            </a:r>
            <a:r>
              <a:rPr lang="fr-FR" sz="2800" dirty="0"/>
              <a:t>urveillance virologique</a:t>
            </a:r>
            <a:endParaRPr lang="fr-FR" dirty="0"/>
          </a:p>
        </p:txBody>
      </p:sp>
      <p:sp>
        <p:nvSpPr>
          <p:cNvPr id="73732" name="ZoneTexte 2"/>
          <p:cNvSpPr txBox="1">
            <a:spLocks noChangeArrowheads="1"/>
          </p:cNvSpPr>
          <p:nvPr/>
        </p:nvSpPr>
        <p:spPr bwMode="auto">
          <a:xfrm>
            <a:off x="971600" y="188640"/>
            <a:ext cx="7458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Surveillance </a:t>
            </a:r>
            <a:endParaRPr lang="fr-FR" dirty="0" smtClean="0">
              <a:solidFill>
                <a:srgbClr val="FF0000"/>
              </a:solidFill>
              <a:latin typeface="Arial" pitchFamily="34" charset="0"/>
            </a:endParaRPr>
          </a:p>
          <a:p>
            <a:pPr eaLnBrk="1" hangingPunct="1"/>
            <a:r>
              <a:rPr lang="fr-FR" dirty="0" smtClean="0">
                <a:solidFill>
                  <a:srgbClr val="FF0000"/>
                </a:solidFill>
                <a:latin typeface="Arial" pitchFamily="34" charset="0"/>
              </a:rPr>
              <a:t>de </a:t>
            </a:r>
            <a:r>
              <a:rPr lang="fr-FR" dirty="0">
                <a:solidFill>
                  <a:srgbClr val="FF0000"/>
                </a:solidFill>
                <a:latin typeface="Arial" pitchFamily="34" charset="0"/>
              </a:rPr>
              <a:t>la réponse </a:t>
            </a:r>
            <a:r>
              <a:rPr lang="fr-FR" dirty="0" smtClean="0">
                <a:solidFill>
                  <a:srgbClr val="FF0000"/>
                </a:solidFill>
                <a:latin typeface="Arial" pitchFamily="34" charset="0"/>
              </a:rPr>
              <a:t>virologique VHC</a:t>
            </a:r>
            <a:endParaRPr lang="fr-FR" dirty="0">
              <a:solidFill>
                <a:srgbClr val="FF0000"/>
              </a:solidFill>
              <a:latin typeface="Arial" pitchFamily="34" charset="0"/>
            </a:endParaRPr>
          </a:p>
        </p:txBody>
      </p:sp>
      <p:sp>
        <p:nvSpPr>
          <p:cNvPr id="73733" name="ZoneTexte 1"/>
          <p:cNvSpPr txBox="1">
            <a:spLocks noChangeArrowheads="1"/>
          </p:cNvSpPr>
          <p:nvPr/>
        </p:nvSpPr>
        <p:spPr bwMode="auto">
          <a:xfrm>
            <a:off x="4000500" y="1225550"/>
            <a:ext cx="3021013"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PCR en temps réel</a:t>
            </a:r>
          </a:p>
          <a:p>
            <a:pPr eaLnBrk="1" hangingPunct="1"/>
            <a:r>
              <a:rPr lang="fr-FR" sz="1400"/>
              <a:t>Seuil de détection base (≤</a:t>
            </a:r>
            <a:r>
              <a:rPr lang="fr-FR" sz="1400">
                <a:solidFill>
                  <a:srgbClr val="000000"/>
                </a:solidFill>
              </a:rPr>
              <a:t> 15 </a:t>
            </a:r>
            <a:r>
              <a:rPr lang="fr-FR" sz="1400"/>
              <a:t>UI/ml)</a:t>
            </a:r>
          </a:p>
          <a:p>
            <a:pPr eaLnBrk="1" hangingPunct="1"/>
            <a:r>
              <a:rPr lang="fr-FR" sz="1400"/>
              <a:t>Linéaire jusqu</a:t>
            </a:r>
            <a:r>
              <a:rPr lang="fr-FR" altLang="fr-FR" sz="1400"/>
              <a:t>’</a:t>
            </a:r>
            <a:r>
              <a:rPr lang="fr-FR" sz="1400"/>
              <a:t>au seuil</a:t>
            </a:r>
          </a:p>
          <a:p>
            <a:pPr eaLnBrk="1" hangingPunct="1"/>
            <a:r>
              <a:rPr lang="fr-FR" sz="1400"/>
              <a:t>Même méthode pendant tout le suivi</a:t>
            </a:r>
          </a:p>
        </p:txBody>
      </p:sp>
      <p:sp>
        <p:nvSpPr>
          <p:cNvPr id="73734" name="ZoneTexte 2"/>
          <p:cNvSpPr txBox="1">
            <a:spLocks noChangeArrowheads="1"/>
          </p:cNvSpPr>
          <p:nvPr/>
        </p:nvSpPr>
        <p:spPr bwMode="auto">
          <a:xfrm>
            <a:off x="990600" y="2185988"/>
            <a:ext cx="2832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Surveillance virologique</a:t>
            </a:r>
          </a:p>
        </p:txBody>
      </p:sp>
      <p:sp>
        <p:nvSpPr>
          <p:cNvPr id="72717" name="ZoneTexte 9"/>
          <p:cNvSpPr txBox="1">
            <a:spLocks noChangeArrowheads="1"/>
          </p:cNvSpPr>
          <p:nvPr/>
        </p:nvSpPr>
        <p:spPr bwMode="auto">
          <a:xfrm>
            <a:off x="7861300" y="3578225"/>
            <a:ext cx="684213" cy="584200"/>
          </a:xfrm>
          <a:prstGeom prst="rect">
            <a:avLst/>
          </a:prstGeom>
          <a:solidFill>
            <a:schemeClr val="accent2">
              <a:lumMod val="60000"/>
              <a:lumOff val="40000"/>
            </a:schemeClr>
          </a:solidFill>
          <a:ln>
            <a:noFill/>
          </a:ln>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fr-FR" sz="1600" dirty="0" smtClean="0">
                <a:ea typeface="ＭＳ Ｐゴシック" charset="0"/>
                <a:cs typeface="ＭＳ Ｐゴシック" charset="0"/>
              </a:rPr>
              <a:t>ARN</a:t>
            </a:r>
          </a:p>
          <a:p>
            <a:pPr algn="ctr" eaLnBrk="1" hangingPunct="1">
              <a:defRPr/>
            </a:pPr>
            <a:r>
              <a:rPr lang="fr-FR" sz="1600" dirty="0" smtClean="0">
                <a:ea typeface="ＭＳ Ｐゴシック" charset="0"/>
                <a:cs typeface="ＭＳ Ｐゴシック" charset="0"/>
              </a:rPr>
              <a:t>VHC</a:t>
            </a:r>
          </a:p>
        </p:txBody>
      </p:sp>
      <p:sp>
        <p:nvSpPr>
          <p:cNvPr id="73736" name="ZoneTexte 10"/>
          <p:cNvSpPr txBox="1">
            <a:spLocks noChangeArrowheads="1"/>
          </p:cNvSpPr>
          <p:nvPr/>
        </p:nvSpPr>
        <p:spPr bwMode="auto">
          <a:xfrm>
            <a:off x="7861300" y="6156325"/>
            <a:ext cx="684213" cy="585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600">
                <a:solidFill>
                  <a:schemeClr val="bg1"/>
                </a:solidFill>
              </a:rPr>
              <a:t>ARN</a:t>
            </a:r>
          </a:p>
          <a:p>
            <a:pPr algn="ctr" eaLnBrk="1" hangingPunct="1"/>
            <a:r>
              <a:rPr lang="fr-FR" sz="1600">
                <a:solidFill>
                  <a:schemeClr val="bg1"/>
                </a:solidFill>
              </a:rPr>
              <a:t>VIH</a:t>
            </a:r>
          </a:p>
        </p:txBody>
      </p:sp>
      <p:cxnSp>
        <p:nvCxnSpPr>
          <p:cNvPr id="23" name="Connecteur droit avec flèche 22"/>
          <p:cNvCxnSpPr>
            <a:cxnSpLocks noChangeShapeType="1"/>
          </p:cNvCxnSpPr>
          <p:nvPr/>
        </p:nvCxnSpPr>
        <p:spPr bwMode="auto">
          <a:xfrm>
            <a:off x="1187450"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1619250"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a:off x="2051050"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a:off x="2987675"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2484438"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3851275"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p:cNvCxnSpPr>
          <p:nvPr/>
        </p:nvCxnSpPr>
        <p:spPr bwMode="auto">
          <a:xfrm>
            <a:off x="4356100"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Connecteur droit avec flèche 29"/>
          <p:cNvCxnSpPr>
            <a:cxnSpLocks noChangeShapeType="1"/>
          </p:cNvCxnSpPr>
          <p:nvPr/>
        </p:nvCxnSpPr>
        <p:spPr bwMode="auto">
          <a:xfrm>
            <a:off x="5219700" y="6323013"/>
            <a:ext cx="0" cy="358775"/>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Connecteur droit avec flèche 30"/>
          <p:cNvCxnSpPr>
            <a:cxnSpLocks noChangeShapeType="1"/>
          </p:cNvCxnSpPr>
          <p:nvPr/>
        </p:nvCxnSpPr>
        <p:spPr bwMode="auto">
          <a:xfrm>
            <a:off x="6511925" y="6321425"/>
            <a:ext cx="0" cy="360363"/>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Connecteur droit avec flèche 31"/>
          <p:cNvCxnSpPr>
            <a:cxnSpLocks noChangeShapeType="1"/>
          </p:cNvCxnSpPr>
          <p:nvPr/>
        </p:nvCxnSpPr>
        <p:spPr bwMode="auto">
          <a:xfrm>
            <a:off x="7380288" y="6321425"/>
            <a:ext cx="0" cy="360363"/>
          </a:xfrm>
          <a:prstGeom prst="straightConnector1">
            <a:avLst/>
          </a:prstGeom>
          <a:noFill/>
          <a:ln w="25400">
            <a:solidFill>
              <a:schemeClr val="accent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3747" name="Image 5"/>
          <p:cNvPicPr>
            <a:picLocks noChangeAspect="1" noChangeArrowheads="1"/>
          </p:cNvPicPr>
          <p:nvPr/>
        </p:nvPicPr>
        <p:blipFill>
          <a:blip r:embed="rId2">
            <a:extLst>
              <a:ext uri="{28A0092B-C50C-407E-A947-70E740481C1C}">
                <a14:useLocalDpi xmlns:a14="http://schemas.microsoft.com/office/drawing/2010/main" val="0"/>
              </a:ext>
            </a:extLst>
          </a:blip>
          <a:srcRect l="51305" t="80556" r="43701" b="7773"/>
          <a:stretch>
            <a:fillRect/>
          </a:stretch>
        </p:blipFill>
        <p:spPr bwMode="auto">
          <a:xfrm>
            <a:off x="7596188" y="4292600"/>
            <a:ext cx="355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8" name="ZoneTexte 1"/>
          <p:cNvSpPr txBox="1">
            <a:spLocks noChangeArrowheads="1"/>
          </p:cNvSpPr>
          <p:nvPr/>
        </p:nvSpPr>
        <p:spPr bwMode="auto">
          <a:xfrm>
            <a:off x="7861300" y="4240213"/>
            <a:ext cx="11064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130000"/>
              </a:lnSpc>
            </a:pPr>
            <a:r>
              <a:rPr lang="fr-FR" sz="1200"/>
              <a:t>selon AMM</a:t>
            </a:r>
          </a:p>
          <a:p>
            <a:pPr eaLnBrk="1" hangingPunct="1">
              <a:lnSpc>
                <a:spcPct val="130000"/>
              </a:lnSpc>
            </a:pPr>
            <a:r>
              <a:rPr lang="fr-FR" sz="1200"/>
              <a:t>points  supplé-</a:t>
            </a:r>
          </a:p>
          <a:p>
            <a:pPr eaLnBrk="1" hangingPunct="1"/>
            <a:r>
              <a:rPr lang="fr-FR" sz="1200"/>
              <a:t>mentaires</a:t>
            </a:r>
          </a:p>
        </p:txBody>
      </p:sp>
      <p:sp>
        <p:nvSpPr>
          <p:cNvPr id="5" name="Ellipse 4"/>
          <p:cNvSpPr>
            <a:spLocks noChangeArrowheads="1"/>
          </p:cNvSpPr>
          <p:nvPr/>
        </p:nvSpPr>
        <p:spPr bwMode="auto">
          <a:xfrm>
            <a:off x="7535863" y="4513263"/>
            <a:ext cx="1608137" cy="484187"/>
          </a:xfrm>
          <a:prstGeom prst="ellipse">
            <a:avLst/>
          </a:prstGeom>
          <a:noFill/>
          <a:ln w="9525">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grpSp>
        <p:nvGrpSpPr>
          <p:cNvPr id="73751" name="Grouper 6"/>
          <p:cNvGrpSpPr>
            <a:grpSpLocks/>
          </p:cNvGrpSpPr>
          <p:nvPr/>
        </p:nvGrpSpPr>
        <p:grpSpPr bwMode="auto">
          <a:xfrm>
            <a:off x="1136650" y="2852738"/>
            <a:ext cx="5224463" cy="622300"/>
            <a:chOff x="1816821" y="2819597"/>
            <a:chExt cx="4899742" cy="583930"/>
          </a:xfrm>
        </p:grpSpPr>
        <p:sp>
          <p:nvSpPr>
            <p:cNvPr id="73809" name="Text Box 25"/>
            <p:cNvSpPr txBox="1">
              <a:spLocks noChangeArrowheads="1"/>
            </p:cNvSpPr>
            <p:nvPr/>
          </p:nvSpPr>
          <p:spPr bwMode="auto">
            <a:xfrm>
              <a:off x="1816821" y="2819597"/>
              <a:ext cx="1298180" cy="58393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TVR + PR </a:t>
              </a:r>
            </a:p>
          </p:txBody>
        </p:sp>
        <p:sp>
          <p:nvSpPr>
            <p:cNvPr id="57" name="Text Box 55"/>
            <p:cNvSpPr txBox="1">
              <a:spLocks noChangeArrowheads="1"/>
            </p:cNvSpPr>
            <p:nvPr/>
          </p:nvSpPr>
          <p:spPr bwMode="auto">
            <a:xfrm>
              <a:off x="3042129" y="2819597"/>
              <a:ext cx="3674434" cy="582440"/>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t>PR</a:t>
              </a:r>
              <a:r>
                <a:rPr lang="fr-FR" sz="1200" dirty="0">
                  <a:solidFill>
                    <a:schemeClr val="tx1"/>
                  </a:solidFill>
                </a:rPr>
                <a:t> </a:t>
              </a:r>
            </a:p>
          </p:txBody>
        </p:sp>
      </p:grpSp>
      <p:grpSp>
        <p:nvGrpSpPr>
          <p:cNvPr id="73752" name="Grouper 99"/>
          <p:cNvGrpSpPr>
            <a:grpSpLocks/>
          </p:cNvGrpSpPr>
          <p:nvPr/>
        </p:nvGrpSpPr>
        <p:grpSpPr bwMode="auto">
          <a:xfrm>
            <a:off x="1146175" y="5468938"/>
            <a:ext cx="5365750" cy="622300"/>
            <a:chOff x="1709352" y="4724915"/>
            <a:chExt cx="5297756" cy="621785"/>
          </a:xfrm>
        </p:grpSpPr>
        <p:sp>
          <p:nvSpPr>
            <p:cNvPr id="73807" name="Text Box 25"/>
            <p:cNvSpPr txBox="1">
              <a:spLocks noChangeArrowheads="1"/>
            </p:cNvSpPr>
            <p:nvPr/>
          </p:nvSpPr>
          <p:spPr bwMode="auto">
            <a:xfrm>
              <a:off x="1709352" y="4724915"/>
              <a:ext cx="467229" cy="621785"/>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72" name="Text Box 55"/>
            <p:cNvSpPr txBox="1">
              <a:spLocks noChangeArrowheads="1"/>
            </p:cNvSpPr>
            <p:nvPr/>
          </p:nvSpPr>
          <p:spPr bwMode="auto">
            <a:xfrm>
              <a:off x="2176432" y="4724915"/>
              <a:ext cx="4830676" cy="620198"/>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grpSp>
      <p:sp>
        <p:nvSpPr>
          <p:cNvPr id="73753" name="Line 3"/>
          <p:cNvSpPr>
            <a:spLocks noChangeShapeType="1"/>
          </p:cNvSpPr>
          <p:nvPr/>
        </p:nvSpPr>
        <p:spPr bwMode="auto">
          <a:xfrm>
            <a:off x="1136650" y="4351338"/>
            <a:ext cx="0"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73754" name="Line 4"/>
          <p:cNvSpPr>
            <a:spLocks noChangeShapeType="1"/>
          </p:cNvSpPr>
          <p:nvPr/>
        </p:nvSpPr>
        <p:spPr bwMode="auto">
          <a:xfrm>
            <a:off x="3908425" y="4351338"/>
            <a:ext cx="0"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73755" name="Line 5"/>
          <p:cNvSpPr>
            <a:spLocks noChangeShapeType="1"/>
          </p:cNvSpPr>
          <p:nvPr/>
        </p:nvSpPr>
        <p:spPr bwMode="auto">
          <a:xfrm>
            <a:off x="6678613" y="4351338"/>
            <a:ext cx="0"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73756" name="Text Box 7"/>
          <p:cNvSpPr txBox="1">
            <a:spLocks noChangeArrowheads="1"/>
          </p:cNvSpPr>
          <p:nvPr/>
        </p:nvSpPr>
        <p:spPr bwMode="auto">
          <a:xfrm>
            <a:off x="3517900" y="4441825"/>
            <a:ext cx="6223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S24</a:t>
            </a:r>
          </a:p>
        </p:txBody>
      </p:sp>
      <p:sp>
        <p:nvSpPr>
          <p:cNvPr id="73757" name="Text Box 8"/>
          <p:cNvSpPr txBox="1">
            <a:spLocks noChangeArrowheads="1"/>
          </p:cNvSpPr>
          <p:nvPr/>
        </p:nvSpPr>
        <p:spPr bwMode="auto">
          <a:xfrm>
            <a:off x="971550" y="4441825"/>
            <a:ext cx="5000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S0</a:t>
            </a:r>
          </a:p>
        </p:txBody>
      </p:sp>
      <p:sp>
        <p:nvSpPr>
          <p:cNvPr id="73758" name="Text Box 9"/>
          <p:cNvSpPr txBox="1">
            <a:spLocks noChangeArrowheads="1"/>
          </p:cNvSpPr>
          <p:nvPr/>
        </p:nvSpPr>
        <p:spPr bwMode="auto">
          <a:xfrm>
            <a:off x="6083300" y="4441825"/>
            <a:ext cx="6238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S48</a:t>
            </a:r>
          </a:p>
        </p:txBody>
      </p:sp>
      <p:sp>
        <p:nvSpPr>
          <p:cNvPr id="73759" name="Line 12"/>
          <p:cNvSpPr>
            <a:spLocks noChangeShapeType="1"/>
          </p:cNvSpPr>
          <p:nvPr/>
        </p:nvSpPr>
        <p:spPr bwMode="auto">
          <a:xfrm>
            <a:off x="2519363" y="4351338"/>
            <a:ext cx="0"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73760" name="Text Box 13"/>
          <p:cNvSpPr txBox="1">
            <a:spLocks noChangeArrowheads="1"/>
          </p:cNvSpPr>
          <p:nvPr/>
        </p:nvSpPr>
        <p:spPr bwMode="auto">
          <a:xfrm>
            <a:off x="2260600" y="4441825"/>
            <a:ext cx="6223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S12</a:t>
            </a:r>
          </a:p>
        </p:txBody>
      </p:sp>
      <p:sp>
        <p:nvSpPr>
          <p:cNvPr id="73761" name="Text Box 15"/>
          <p:cNvSpPr txBox="1">
            <a:spLocks noChangeArrowheads="1"/>
          </p:cNvSpPr>
          <p:nvPr/>
        </p:nvSpPr>
        <p:spPr bwMode="auto">
          <a:xfrm>
            <a:off x="4794250" y="4441825"/>
            <a:ext cx="6223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S36</a:t>
            </a:r>
          </a:p>
        </p:txBody>
      </p:sp>
      <p:sp>
        <p:nvSpPr>
          <p:cNvPr id="73762" name="Line 16"/>
          <p:cNvSpPr>
            <a:spLocks noChangeShapeType="1"/>
          </p:cNvSpPr>
          <p:nvPr/>
        </p:nvSpPr>
        <p:spPr bwMode="auto">
          <a:xfrm>
            <a:off x="5291138" y="4351338"/>
            <a:ext cx="0"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spAutoFit/>
          </a:bodyPr>
          <a:lstStyle/>
          <a:p>
            <a:endParaRPr lang="fr-FR"/>
          </a:p>
        </p:txBody>
      </p:sp>
      <p:sp>
        <p:nvSpPr>
          <p:cNvPr id="73763" name="Line 19"/>
          <p:cNvSpPr>
            <a:spLocks noChangeShapeType="1"/>
          </p:cNvSpPr>
          <p:nvPr/>
        </p:nvSpPr>
        <p:spPr bwMode="auto">
          <a:xfrm rot="16200000" flipH="1">
            <a:off x="3779838" y="1747838"/>
            <a:ext cx="0" cy="5207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73764" name="Text Box 13"/>
          <p:cNvSpPr txBox="1">
            <a:spLocks noChangeArrowheads="1"/>
          </p:cNvSpPr>
          <p:nvPr/>
        </p:nvSpPr>
        <p:spPr bwMode="auto">
          <a:xfrm>
            <a:off x="1457325" y="4441825"/>
            <a:ext cx="5000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S4</a:t>
            </a:r>
          </a:p>
        </p:txBody>
      </p:sp>
      <p:sp>
        <p:nvSpPr>
          <p:cNvPr id="73765" name="Text Box 9"/>
          <p:cNvSpPr txBox="1">
            <a:spLocks noChangeArrowheads="1"/>
          </p:cNvSpPr>
          <p:nvPr/>
        </p:nvSpPr>
        <p:spPr bwMode="auto">
          <a:xfrm>
            <a:off x="6913563" y="4424363"/>
            <a:ext cx="6223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S72</a:t>
            </a:r>
          </a:p>
        </p:txBody>
      </p:sp>
      <p:cxnSp>
        <p:nvCxnSpPr>
          <p:cNvPr id="3" name="Connecteur droit 2"/>
          <p:cNvCxnSpPr/>
          <p:nvPr/>
        </p:nvCxnSpPr>
        <p:spPr>
          <a:xfrm flipV="1">
            <a:off x="6383338" y="4351338"/>
            <a:ext cx="87947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3767" name="Text Box 13"/>
          <p:cNvSpPr txBox="1">
            <a:spLocks noChangeArrowheads="1"/>
          </p:cNvSpPr>
          <p:nvPr/>
        </p:nvSpPr>
        <p:spPr bwMode="auto">
          <a:xfrm>
            <a:off x="1887538" y="4441825"/>
            <a:ext cx="4270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S8</a:t>
            </a:r>
          </a:p>
        </p:txBody>
      </p:sp>
      <p:sp>
        <p:nvSpPr>
          <p:cNvPr id="73768" name="Text Box 13"/>
          <p:cNvSpPr txBox="1">
            <a:spLocks noChangeArrowheads="1"/>
          </p:cNvSpPr>
          <p:nvPr/>
        </p:nvSpPr>
        <p:spPr bwMode="auto">
          <a:xfrm>
            <a:off x="2689225" y="4441825"/>
            <a:ext cx="5334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S16</a:t>
            </a:r>
          </a:p>
        </p:txBody>
      </p:sp>
      <p:sp>
        <p:nvSpPr>
          <p:cNvPr id="73769" name="Text Box 7"/>
          <p:cNvSpPr txBox="1">
            <a:spLocks noChangeArrowheads="1"/>
          </p:cNvSpPr>
          <p:nvPr/>
        </p:nvSpPr>
        <p:spPr bwMode="auto">
          <a:xfrm>
            <a:off x="3973513" y="4441825"/>
            <a:ext cx="5334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S28</a:t>
            </a:r>
          </a:p>
        </p:txBody>
      </p:sp>
      <p:cxnSp>
        <p:nvCxnSpPr>
          <p:cNvPr id="11" name="Connecteur droit 10"/>
          <p:cNvCxnSpPr>
            <a:cxnSpLocks noChangeShapeType="1"/>
            <a:stCxn id="73763" idx="0"/>
            <a:endCxn id="73763" idx="0"/>
          </p:cNvCxnSpPr>
          <p:nvPr/>
        </p:nvCxnSpPr>
        <p:spPr bwMode="auto">
          <a:xfrm>
            <a:off x="1176338" y="4351338"/>
            <a:ext cx="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Connecteur droit 13"/>
          <p:cNvCxnSpPr>
            <a:cxnSpLocks noChangeShapeType="1"/>
            <a:stCxn id="73763" idx="0"/>
          </p:cNvCxnSpPr>
          <p:nvPr/>
        </p:nvCxnSpPr>
        <p:spPr bwMode="auto">
          <a:xfrm flipV="1">
            <a:off x="1176338" y="42497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Connecteur droit 84"/>
          <p:cNvCxnSpPr>
            <a:cxnSpLocks noChangeShapeType="1"/>
          </p:cNvCxnSpPr>
          <p:nvPr/>
        </p:nvCxnSpPr>
        <p:spPr bwMode="auto">
          <a:xfrm flipV="1">
            <a:off x="1619250"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6" name="Connecteur droit 85"/>
          <p:cNvCxnSpPr>
            <a:cxnSpLocks noChangeShapeType="1"/>
          </p:cNvCxnSpPr>
          <p:nvPr/>
        </p:nvCxnSpPr>
        <p:spPr bwMode="auto">
          <a:xfrm flipV="1">
            <a:off x="2051050"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Connecteur droit 86"/>
          <p:cNvCxnSpPr>
            <a:cxnSpLocks noChangeShapeType="1"/>
          </p:cNvCxnSpPr>
          <p:nvPr/>
        </p:nvCxnSpPr>
        <p:spPr bwMode="auto">
          <a:xfrm flipV="1">
            <a:off x="2484438"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8" name="Connecteur droit 87"/>
          <p:cNvCxnSpPr>
            <a:cxnSpLocks noChangeShapeType="1"/>
          </p:cNvCxnSpPr>
          <p:nvPr/>
        </p:nvCxnSpPr>
        <p:spPr bwMode="auto">
          <a:xfrm flipV="1">
            <a:off x="2987675"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Connecteur droit 89"/>
          <p:cNvCxnSpPr>
            <a:cxnSpLocks noChangeShapeType="1"/>
          </p:cNvCxnSpPr>
          <p:nvPr/>
        </p:nvCxnSpPr>
        <p:spPr bwMode="auto">
          <a:xfrm flipV="1">
            <a:off x="3806825"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1" name="Connecteur droit 90"/>
          <p:cNvCxnSpPr>
            <a:cxnSpLocks noChangeShapeType="1"/>
          </p:cNvCxnSpPr>
          <p:nvPr/>
        </p:nvCxnSpPr>
        <p:spPr bwMode="auto">
          <a:xfrm flipV="1">
            <a:off x="4211638"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Connecteur droit 92"/>
          <p:cNvCxnSpPr>
            <a:cxnSpLocks noChangeShapeType="1"/>
          </p:cNvCxnSpPr>
          <p:nvPr/>
        </p:nvCxnSpPr>
        <p:spPr bwMode="auto">
          <a:xfrm flipV="1">
            <a:off x="5095875"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6" name="Connecteur droit 95"/>
          <p:cNvCxnSpPr>
            <a:cxnSpLocks noChangeShapeType="1"/>
          </p:cNvCxnSpPr>
          <p:nvPr/>
        </p:nvCxnSpPr>
        <p:spPr bwMode="auto">
          <a:xfrm flipV="1">
            <a:off x="6383338" y="4237038"/>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8" name="Connecteur droit 97"/>
          <p:cNvCxnSpPr>
            <a:cxnSpLocks noChangeShapeType="1"/>
          </p:cNvCxnSpPr>
          <p:nvPr/>
        </p:nvCxnSpPr>
        <p:spPr bwMode="auto">
          <a:xfrm flipV="1">
            <a:off x="7224713" y="4232275"/>
            <a:ext cx="0" cy="1016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5" name="Connecteur droit avec flèche 114"/>
          <p:cNvCxnSpPr>
            <a:cxnSpLocks noChangeShapeType="1"/>
          </p:cNvCxnSpPr>
          <p:nvPr/>
        </p:nvCxnSpPr>
        <p:spPr bwMode="auto">
          <a:xfrm>
            <a:off x="1187450"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6" name="Connecteur droit avec flèche 115"/>
          <p:cNvCxnSpPr>
            <a:cxnSpLocks noChangeShapeType="1"/>
          </p:cNvCxnSpPr>
          <p:nvPr/>
        </p:nvCxnSpPr>
        <p:spPr bwMode="auto">
          <a:xfrm>
            <a:off x="1619250"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7" name="Connecteur droit avec flèche 116"/>
          <p:cNvCxnSpPr>
            <a:cxnSpLocks noChangeShapeType="1"/>
          </p:cNvCxnSpPr>
          <p:nvPr/>
        </p:nvCxnSpPr>
        <p:spPr bwMode="auto">
          <a:xfrm>
            <a:off x="2051050"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8" name="Connecteur droit avec flèche 117"/>
          <p:cNvCxnSpPr>
            <a:cxnSpLocks noChangeShapeType="1"/>
          </p:cNvCxnSpPr>
          <p:nvPr/>
        </p:nvCxnSpPr>
        <p:spPr bwMode="auto">
          <a:xfrm>
            <a:off x="2987675" y="4956175"/>
            <a:ext cx="0" cy="358775"/>
          </a:xfrm>
          <a:prstGeom prst="straightConnector1">
            <a:avLst/>
          </a:prstGeom>
          <a:noFill/>
          <a:ln w="25400">
            <a:solidFill>
              <a:srgbClr val="C0504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9" name="Connecteur droit avec flèche 118"/>
          <p:cNvCxnSpPr>
            <a:cxnSpLocks noChangeShapeType="1"/>
          </p:cNvCxnSpPr>
          <p:nvPr/>
        </p:nvCxnSpPr>
        <p:spPr bwMode="auto">
          <a:xfrm>
            <a:off x="2484438"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0" name="Connecteur droit avec flèche 119"/>
          <p:cNvCxnSpPr>
            <a:cxnSpLocks noChangeShapeType="1"/>
          </p:cNvCxnSpPr>
          <p:nvPr/>
        </p:nvCxnSpPr>
        <p:spPr bwMode="auto">
          <a:xfrm>
            <a:off x="3779838"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1" name="Connecteur droit avec flèche 120"/>
          <p:cNvCxnSpPr>
            <a:cxnSpLocks noChangeShapeType="1"/>
          </p:cNvCxnSpPr>
          <p:nvPr/>
        </p:nvCxnSpPr>
        <p:spPr bwMode="auto">
          <a:xfrm>
            <a:off x="4284663"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2" name="Connecteur droit avec flèche 121"/>
          <p:cNvCxnSpPr>
            <a:cxnSpLocks noChangeShapeType="1"/>
          </p:cNvCxnSpPr>
          <p:nvPr/>
        </p:nvCxnSpPr>
        <p:spPr bwMode="auto">
          <a:xfrm>
            <a:off x="5148263" y="4956175"/>
            <a:ext cx="0" cy="3587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3" name="Connecteur droit avec flèche 122"/>
          <p:cNvCxnSpPr>
            <a:cxnSpLocks noChangeShapeType="1"/>
          </p:cNvCxnSpPr>
          <p:nvPr/>
        </p:nvCxnSpPr>
        <p:spPr bwMode="auto">
          <a:xfrm>
            <a:off x="6443663" y="4954588"/>
            <a:ext cx="0" cy="3603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4" name="Connecteur droit avec flèche 123"/>
          <p:cNvCxnSpPr>
            <a:cxnSpLocks noChangeShapeType="1"/>
          </p:cNvCxnSpPr>
          <p:nvPr/>
        </p:nvCxnSpPr>
        <p:spPr bwMode="auto">
          <a:xfrm>
            <a:off x="7308850" y="4954588"/>
            <a:ext cx="0" cy="3603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5" name="Connecteur droit avec flèche 124"/>
          <p:cNvCxnSpPr>
            <a:cxnSpLocks noChangeShapeType="1"/>
          </p:cNvCxnSpPr>
          <p:nvPr/>
        </p:nvCxnSpPr>
        <p:spPr bwMode="auto">
          <a:xfrm>
            <a:off x="1187450" y="3589338"/>
            <a:ext cx="0" cy="3587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6" name="Connecteur droit avec flèche 125"/>
          <p:cNvCxnSpPr>
            <a:cxnSpLocks noChangeShapeType="1"/>
          </p:cNvCxnSpPr>
          <p:nvPr/>
        </p:nvCxnSpPr>
        <p:spPr bwMode="auto">
          <a:xfrm>
            <a:off x="1619250" y="3589338"/>
            <a:ext cx="0" cy="358775"/>
          </a:xfrm>
          <a:prstGeom prst="straightConnector1">
            <a:avLst/>
          </a:prstGeom>
          <a:noFill/>
          <a:ln w="25400">
            <a:solidFill>
              <a:schemeClr val="tx1"/>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7" name="Connecteur droit avec flèche 126"/>
          <p:cNvCxnSpPr>
            <a:cxnSpLocks noChangeShapeType="1"/>
          </p:cNvCxnSpPr>
          <p:nvPr/>
        </p:nvCxnSpPr>
        <p:spPr bwMode="auto">
          <a:xfrm>
            <a:off x="2051050" y="3589338"/>
            <a:ext cx="0" cy="3587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9" name="Connecteur droit avec flèche 128"/>
          <p:cNvCxnSpPr>
            <a:cxnSpLocks noChangeShapeType="1"/>
          </p:cNvCxnSpPr>
          <p:nvPr/>
        </p:nvCxnSpPr>
        <p:spPr bwMode="auto">
          <a:xfrm>
            <a:off x="2484438" y="3589338"/>
            <a:ext cx="0" cy="3587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0" name="Connecteur droit avec flèche 129"/>
          <p:cNvCxnSpPr>
            <a:cxnSpLocks noChangeShapeType="1"/>
          </p:cNvCxnSpPr>
          <p:nvPr/>
        </p:nvCxnSpPr>
        <p:spPr bwMode="auto">
          <a:xfrm>
            <a:off x="3779838" y="3589338"/>
            <a:ext cx="0" cy="3587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2" name="Connecteur droit avec flèche 131"/>
          <p:cNvCxnSpPr>
            <a:cxnSpLocks noChangeShapeType="1"/>
          </p:cNvCxnSpPr>
          <p:nvPr/>
        </p:nvCxnSpPr>
        <p:spPr bwMode="auto">
          <a:xfrm>
            <a:off x="5076825" y="3589338"/>
            <a:ext cx="0" cy="3587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 name="Connecteur droit avec flèche 132"/>
          <p:cNvCxnSpPr>
            <a:cxnSpLocks noChangeShapeType="1"/>
          </p:cNvCxnSpPr>
          <p:nvPr/>
        </p:nvCxnSpPr>
        <p:spPr bwMode="auto">
          <a:xfrm>
            <a:off x="6372225" y="3587750"/>
            <a:ext cx="0" cy="360363"/>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Connecteur droit avec flèche 133"/>
          <p:cNvCxnSpPr>
            <a:cxnSpLocks noChangeShapeType="1"/>
          </p:cNvCxnSpPr>
          <p:nvPr/>
        </p:nvCxnSpPr>
        <p:spPr bwMode="auto">
          <a:xfrm>
            <a:off x="7235825" y="3587750"/>
            <a:ext cx="0" cy="360363"/>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5" name="Connecteur droit avec flèche 134"/>
          <p:cNvCxnSpPr>
            <a:cxnSpLocks noChangeShapeType="1"/>
          </p:cNvCxnSpPr>
          <p:nvPr/>
        </p:nvCxnSpPr>
        <p:spPr bwMode="auto">
          <a:xfrm>
            <a:off x="1403350" y="3590925"/>
            <a:ext cx="0" cy="358775"/>
          </a:xfrm>
          <a:prstGeom prst="straightConnector1">
            <a:avLst/>
          </a:prstGeom>
          <a:noFill/>
          <a:ln w="25400">
            <a:solidFill>
              <a:schemeClr val="accent2"/>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6" name="Connecteur droit avec flèche 135"/>
          <p:cNvCxnSpPr>
            <a:cxnSpLocks noChangeShapeType="1"/>
          </p:cNvCxnSpPr>
          <p:nvPr/>
        </p:nvCxnSpPr>
        <p:spPr bwMode="auto">
          <a:xfrm>
            <a:off x="1835150" y="4959350"/>
            <a:ext cx="0" cy="358775"/>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7" name="Connecteur droit avec flèche 136"/>
          <p:cNvCxnSpPr>
            <a:cxnSpLocks noChangeShapeType="1"/>
          </p:cNvCxnSpPr>
          <p:nvPr/>
        </p:nvCxnSpPr>
        <p:spPr bwMode="auto">
          <a:xfrm>
            <a:off x="6875463" y="4957763"/>
            <a:ext cx="0" cy="3603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3802" name="ZoneTexte 2"/>
          <p:cNvSpPr txBox="1">
            <a:spLocks noChangeArrowheads="1"/>
          </p:cNvSpPr>
          <p:nvPr/>
        </p:nvSpPr>
        <p:spPr bwMode="auto">
          <a:xfrm>
            <a:off x="6999288" y="2887663"/>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Télaprévir</a:t>
            </a:r>
          </a:p>
        </p:txBody>
      </p:sp>
      <p:sp>
        <p:nvSpPr>
          <p:cNvPr id="73803" name="ZoneTexte 2"/>
          <p:cNvSpPr txBox="1">
            <a:spLocks noChangeArrowheads="1"/>
          </p:cNvSpPr>
          <p:nvPr/>
        </p:nvSpPr>
        <p:spPr bwMode="auto">
          <a:xfrm>
            <a:off x="7135813" y="5580063"/>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Bocéprévir</a:t>
            </a:r>
          </a:p>
        </p:txBody>
      </p:sp>
      <p:pic>
        <p:nvPicPr>
          <p:cNvPr id="89" name="Imag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ZoneTexte 2"/>
          <p:cNvSpPr txBox="1">
            <a:spLocks noChangeArrowheads="1"/>
          </p:cNvSpPr>
          <p:nvPr/>
        </p:nvSpPr>
        <p:spPr bwMode="auto">
          <a:xfrm>
            <a:off x="1028700" y="19018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Télaprévir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S</a:t>
            </a:r>
            <a:r>
              <a:rPr lang="fr-FR" sz="2800" dirty="0"/>
              <a:t>urveillance virologique</a:t>
            </a:r>
            <a:endParaRPr lang="fr-FR" dirty="0"/>
          </a:p>
        </p:txBody>
      </p:sp>
      <p:sp>
        <p:nvSpPr>
          <p:cNvPr id="74756" name="ZoneTexte 2"/>
          <p:cNvSpPr txBox="1">
            <a:spLocks noChangeArrowheads="1"/>
          </p:cNvSpPr>
          <p:nvPr/>
        </p:nvSpPr>
        <p:spPr bwMode="auto">
          <a:xfrm>
            <a:off x="1089025" y="455613"/>
            <a:ext cx="745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Critères d</a:t>
            </a:r>
            <a:r>
              <a:rPr lang="fr-FR" altLang="fr-FR" sz="2800">
                <a:solidFill>
                  <a:srgbClr val="FF0000"/>
                </a:solidFill>
                <a:latin typeface="Arial" pitchFamily="34" charset="0"/>
              </a:rPr>
              <a:t>’</a:t>
            </a:r>
            <a:r>
              <a:rPr lang="fr-FR" sz="2800">
                <a:solidFill>
                  <a:srgbClr val="FF0000"/>
                </a:solidFill>
                <a:latin typeface="Arial" pitchFamily="34" charset="0"/>
              </a:rPr>
              <a:t>arrêt du traitement</a:t>
            </a:r>
          </a:p>
        </p:txBody>
      </p:sp>
      <p:sp>
        <p:nvSpPr>
          <p:cNvPr id="74757" name="ZoneTexte 2"/>
          <p:cNvSpPr txBox="1">
            <a:spLocks noChangeArrowheads="1"/>
          </p:cNvSpPr>
          <p:nvPr/>
        </p:nvSpPr>
        <p:spPr bwMode="auto">
          <a:xfrm>
            <a:off x="1028700" y="418782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Bocéprévir</a:t>
            </a:r>
          </a:p>
        </p:txBody>
      </p:sp>
      <p:sp>
        <p:nvSpPr>
          <p:cNvPr id="74758" name="ZoneTexte 4"/>
          <p:cNvSpPr txBox="1">
            <a:spLocks noChangeArrowheads="1"/>
          </p:cNvSpPr>
          <p:nvPr/>
        </p:nvSpPr>
        <p:spPr bwMode="auto">
          <a:xfrm>
            <a:off x="1066800" y="5092700"/>
            <a:ext cx="760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 S24 •  ARN détectable mais &lt; 1000 (TVR) ou 100 (BOC) et baisse régulière : poursuite TT</a:t>
            </a:r>
          </a:p>
          <a:p>
            <a:pPr eaLnBrk="1" hangingPunct="1"/>
            <a:r>
              <a:rPr lang="fr-FR" sz="1600"/>
              <a:t>	 • Echappement virologique : arrêt TT après contrôle à J15</a:t>
            </a:r>
          </a:p>
        </p:txBody>
      </p:sp>
      <p:sp>
        <p:nvSpPr>
          <p:cNvPr id="6" name="ZoneTexte 5"/>
          <p:cNvSpPr txBox="1">
            <a:spLocks noChangeArrowheads="1"/>
          </p:cNvSpPr>
          <p:nvPr/>
        </p:nvSpPr>
        <p:spPr bwMode="auto">
          <a:xfrm>
            <a:off x="3917950" y="6083300"/>
            <a:ext cx="1790700" cy="36988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fr-FR" dirty="0">
                <a:latin typeface="Calibri" charset="0"/>
                <a:ea typeface="MS PGothic" charset="0"/>
                <a:cs typeface="MS PGothic" charset="0"/>
              </a:rPr>
              <a:t>SVR12 = SVR24</a:t>
            </a:r>
          </a:p>
        </p:txBody>
      </p:sp>
      <p:sp>
        <p:nvSpPr>
          <p:cNvPr id="74760" name="Text Box 25"/>
          <p:cNvSpPr txBox="1">
            <a:spLocks noChangeArrowheads="1"/>
          </p:cNvSpPr>
          <p:nvPr/>
        </p:nvSpPr>
        <p:spPr bwMode="auto">
          <a:xfrm>
            <a:off x="3008313" y="1901825"/>
            <a:ext cx="1177925" cy="4365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TVR + PR </a:t>
            </a:r>
          </a:p>
        </p:txBody>
      </p:sp>
      <p:sp>
        <p:nvSpPr>
          <p:cNvPr id="19" name="Text Box 55"/>
          <p:cNvSpPr txBox="1">
            <a:spLocks noChangeArrowheads="1"/>
          </p:cNvSpPr>
          <p:nvPr/>
        </p:nvSpPr>
        <p:spPr bwMode="auto">
          <a:xfrm>
            <a:off x="4186238" y="1901825"/>
            <a:ext cx="3273425" cy="434975"/>
          </a:xfrm>
          <a:prstGeom prst="rect">
            <a:avLst/>
          </a:prstGeom>
          <a:solidFill>
            <a:schemeClr val="accent6">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a:t>PR</a:t>
            </a:r>
            <a:r>
              <a:rPr lang="fr-FR" sz="1200" dirty="0">
                <a:solidFill>
                  <a:schemeClr val="tx1"/>
                </a:solidFill>
              </a:rPr>
              <a:t> </a:t>
            </a:r>
          </a:p>
        </p:txBody>
      </p:sp>
      <p:sp>
        <p:nvSpPr>
          <p:cNvPr id="74762" name="Text Box 7"/>
          <p:cNvSpPr txBox="1">
            <a:spLocks noChangeArrowheads="1"/>
          </p:cNvSpPr>
          <p:nvPr/>
        </p:nvSpPr>
        <p:spPr bwMode="auto">
          <a:xfrm>
            <a:off x="5080000" y="30353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24</a:t>
            </a:r>
          </a:p>
        </p:txBody>
      </p:sp>
      <p:sp>
        <p:nvSpPr>
          <p:cNvPr id="74763" name="Text Box 8"/>
          <p:cNvSpPr txBox="1">
            <a:spLocks noChangeArrowheads="1"/>
          </p:cNvSpPr>
          <p:nvPr/>
        </p:nvSpPr>
        <p:spPr bwMode="auto">
          <a:xfrm>
            <a:off x="2878138" y="3035300"/>
            <a:ext cx="266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0</a:t>
            </a:r>
          </a:p>
        </p:txBody>
      </p:sp>
      <p:sp>
        <p:nvSpPr>
          <p:cNvPr id="74764" name="Text Box 9"/>
          <p:cNvSpPr txBox="1">
            <a:spLocks noChangeArrowheads="1"/>
          </p:cNvSpPr>
          <p:nvPr/>
        </p:nvSpPr>
        <p:spPr bwMode="auto">
          <a:xfrm>
            <a:off x="7318375" y="30353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48</a:t>
            </a:r>
          </a:p>
        </p:txBody>
      </p:sp>
      <p:sp>
        <p:nvSpPr>
          <p:cNvPr id="74765" name="Text Box 11"/>
          <p:cNvSpPr txBox="1">
            <a:spLocks noChangeArrowheads="1"/>
          </p:cNvSpPr>
          <p:nvPr/>
        </p:nvSpPr>
        <p:spPr bwMode="auto">
          <a:xfrm>
            <a:off x="1833563" y="3035300"/>
            <a:ext cx="9255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Semaines</a:t>
            </a:r>
          </a:p>
        </p:txBody>
      </p:sp>
      <p:sp>
        <p:nvSpPr>
          <p:cNvPr id="74766" name="Text Box 13"/>
          <p:cNvSpPr txBox="1">
            <a:spLocks noChangeArrowheads="1"/>
          </p:cNvSpPr>
          <p:nvPr/>
        </p:nvSpPr>
        <p:spPr bwMode="auto">
          <a:xfrm>
            <a:off x="3952875" y="30353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12</a:t>
            </a:r>
          </a:p>
        </p:txBody>
      </p:sp>
      <p:sp>
        <p:nvSpPr>
          <p:cNvPr id="74767" name="Text Box 15"/>
          <p:cNvSpPr txBox="1">
            <a:spLocks noChangeArrowheads="1"/>
          </p:cNvSpPr>
          <p:nvPr/>
        </p:nvSpPr>
        <p:spPr bwMode="auto">
          <a:xfrm>
            <a:off x="6197600" y="3035300"/>
            <a:ext cx="3587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36</a:t>
            </a:r>
          </a:p>
        </p:txBody>
      </p:sp>
      <p:sp>
        <p:nvSpPr>
          <p:cNvPr id="74768" name="Line 19"/>
          <p:cNvSpPr>
            <a:spLocks noChangeShapeType="1"/>
          </p:cNvSpPr>
          <p:nvPr/>
        </p:nvSpPr>
        <p:spPr bwMode="auto">
          <a:xfrm rot="16200000" flipH="1">
            <a:off x="5229225" y="742950"/>
            <a:ext cx="1588" cy="4459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74769" name="Text Box 13"/>
          <p:cNvSpPr txBox="1">
            <a:spLocks noChangeArrowheads="1"/>
          </p:cNvSpPr>
          <p:nvPr/>
        </p:nvSpPr>
        <p:spPr bwMode="auto">
          <a:xfrm>
            <a:off x="3444875" y="30353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spcBef>
                <a:spcPct val="50000"/>
              </a:spcBef>
            </a:pPr>
            <a:r>
              <a:rPr lang="fr-FR" sz="1400">
                <a:latin typeface="Arial" pitchFamily="34" charset="0"/>
              </a:rPr>
              <a:t>4</a:t>
            </a:r>
          </a:p>
        </p:txBody>
      </p:sp>
      <p:sp>
        <p:nvSpPr>
          <p:cNvPr id="74770" name="Text Box 25"/>
          <p:cNvSpPr txBox="1">
            <a:spLocks noChangeArrowheads="1"/>
          </p:cNvSpPr>
          <p:nvPr/>
        </p:nvSpPr>
        <p:spPr bwMode="auto">
          <a:xfrm>
            <a:off x="3011488" y="4162425"/>
            <a:ext cx="660400" cy="436563"/>
          </a:xfrm>
          <a:prstGeom prst="rect">
            <a:avLst/>
          </a:prstGeom>
          <a:solidFill>
            <a:srgbClr val="E46C0A"/>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nchor="ctr" anchorCtr="1"/>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sz="1200" b="1">
                <a:solidFill>
                  <a:srgbClr val="FFFFFF"/>
                </a:solidFill>
                <a:latin typeface="Arial" pitchFamily="34" charset="0"/>
              </a:rPr>
              <a:t>PR </a:t>
            </a:r>
          </a:p>
        </p:txBody>
      </p:sp>
      <p:sp>
        <p:nvSpPr>
          <p:cNvPr id="29" name="Text Box 55"/>
          <p:cNvSpPr txBox="1">
            <a:spLocks noChangeArrowheads="1"/>
          </p:cNvSpPr>
          <p:nvPr/>
        </p:nvSpPr>
        <p:spPr bwMode="auto">
          <a:xfrm>
            <a:off x="3660775" y="4162425"/>
            <a:ext cx="3802063" cy="434975"/>
          </a:xfrm>
          <a:prstGeom prst="rect">
            <a:avLst/>
          </a:prstGeom>
          <a:solidFill>
            <a:schemeClr val="tx2">
              <a:lumMod val="75000"/>
            </a:schemeClr>
          </a:solidFill>
          <a:ln w="28575">
            <a:noFill/>
            <a:miter lim="800000"/>
            <a:headEnd/>
            <a:tailEnd/>
          </a:ln>
        </p:spPr>
        <p:txBody>
          <a:bodyPr lIns="36000" tIns="36000" rIns="36000" bIns="36000" anchor="ctr" anchorCtr="1"/>
          <a:lstStyle>
            <a:lvl1pPr eaLnBrk="0" hangingPunct="0">
              <a:defRPr sz="2400">
                <a:solidFill>
                  <a:schemeClr val="bg1"/>
                </a:solidFill>
                <a:latin typeface="Arial" charset="0"/>
                <a:ea typeface="ＭＳ Ｐゴシック" charset="0"/>
                <a:cs typeface="Arial" charset="0"/>
              </a:defRPr>
            </a:lvl1pPr>
            <a:lvl2pPr marL="742950" indent="-285750" eaLnBrk="0" hangingPunct="0">
              <a:defRPr sz="2400">
                <a:solidFill>
                  <a:schemeClr val="bg1"/>
                </a:solidFill>
                <a:latin typeface="Arial" charset="0"/>
                <a:ea typeface="Arial" charset="0"/>
                <a:cs typeface="Arial" charset="0"/>
              </a:defRPr>
            </a:lvl2pPr>
            <a:lvl3pPr marL="1143000" indent="-228600" eaLnBrk="0" hangingPunct="0">
              <a:defRPr sz="2400">
                <a:solidFill>
                  <a:schemeClr val="bg1"/>
                </a:solidFill>
                <a:latin typeface="Arial" charset="0"/>
                <a:ea typeface="Arial" charset="0"/>
                <a:cs typeface="Arial" charset="0"/>
              </a:defRPr>
            </a:lvl3pPr>
            <a:lvl4pPr marL="1600200" indent="-228600" eaLnBrk="0" hangingPunct="0">
              <a:defRPr sz="2400">
                <a:solidFill>
                  <a:schemeClr val="bg1"/>
                </a:solidFill>
                <a:latin typeface="Arial" charset="0"/>
                <a:ea typeface="Arial" charset="0"/>
                <a:cs typeface="Arial" charset="0"/>
              </a:defRPr>
            </a:lvl4pPr>
            <a:lvl5pPr marL="2057400" indent="-228600" eaLnBrk="0" hangingPunct="0">
              <a:defRPr sz="2400">
                <a:solidFill>
                  <a:schemeClr val="bg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defRPr/>
            </a:pPr>
            <a:r>
              <a:rPr lang="fr-FR" sz="1200" b="1" dirty="0" smtClean="0"/>
              <a:t>BOC/PR</a:t>
            </a:r>
            <a:r>
              <a:rPr lang="fr-FR" sz="1200" dirty="0" smtClean="0">
                <a:solidFill>
                  <a:schemeClr val="tx1"/>
                </a:solidFill>
              </a:rPr>
              <a:t> </a:t>
            </a:r>
            <a:endParaRPr lang="fr-FR" sz="1200" dirty="0">
              <a:solidFill>
                <a:schemeClr val="tx1"/>
              </a:solidFill>
            </a:endParaRPr>
          </a:p>
        </p:txBody>
      </p:sp>
      <p:cxnSp>
        <p:nvCxnSpPr>
          <p:cNvPr id="8" name="Connecteur droit avec flèche 7"/>
          <p:cNvCxnSpPr>
            <a:cxnSpLocks noChangeShapeType="1"/>
          </p:cNvCxnSpPr>
          <p:nvPr/>
        </p:nvCxnSpPr>
        <p:spPr bwMode="auto">
          <a:xfrm>
            <a:off x="3556000" y="1536700"/>
            <a:ext cx="0" cy="1104900"/>
          </a:xfrm>
          <a:prstGeom prst="straightConnector1">
            <a:avLst/>
          </a:prstGeom>
          <a:noFill/>
          <a:ln w="38100">
            <a:solidFill>
              <a:srgbClr val="C0504D"/>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4773" name="ZoneTexte 8"/>
          <p:cNvSpPr txBox="1">
            <a:spLocks noChangeArrowheads="1"/>
          </p:cNvSpPr>
          <p:nvPr/>
        </p:nvSpPr>
        <p:spPr bwMode="auto">
          <a:xfrm>
            <a:off x="3230563" y="1174750"/>
            <a:ext cx="1268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solidFill>
                  <a:srgbClr val="4F81BD"/>
                </a:solidFill>
              </a:rPr>
              <a:t>&gt; 1000 UI/ml</a:t>
            </a:r>
          </a:p>
        </p:txBody>
      </p:sp>
      <p:cxnSp>
        <p:nvCxnSpPr>
          <p:cNvPr id="32" name="Connecteur droit avec flèche 31"/>
          <p:cNvCxnSpPr>
            <a:cxnSpLocks noChangeShapeType="1"/>
          </p:cNvCxnSpPr>
          <p:nvPr/>
        </p:nvCxnSpPr>
        <p:spPr bwMode="auto">
          <a:xfrm>
            <a:off x="4178300" y="1536700"/>
            <a:ext cx="0" cy="1104900"/>
          </a:xfrm>
          <a:prstGeom prst="straightConnector1">
            <a:avLst/>
          </a:prstGeom>
          <a:noFill/>
          <a:ln w="38100">
            <a:solidFill>
              <a:schemeClr val="accent2"/>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4775" name="ZoneTexte 32"/>
          <p:cNvSpPr txBox="1">
            <a:spLocks noChangeArrowheads="1"/>
          </p:cNvSpPr>
          <p:nvPr/>
        </p:nvSpPr>
        <p:spPr bwMode="auto">
          <a:xfrm>
            <a:off x="3670300" y="3451225"/>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solidFill>
                  <a:schemeClr val="accent1"/>
                </a:solidFill>
              </a:rPr>
              <a:t>≥ 100 UI/ml</a:t>
            </a:r>
          </a:p>
        </p:txBody>
      </p:sp>
      <p:cxnSp>
        <p:nvCxnSpPr>
          <p:cNvPr id="34" name="Connecteur droit avec flèche 33"/>
          <p:cNvCxnSpPr>
            <a:cxnSpLocks noChangeShapeType="1"/>
          </p:cNvCxnSpPr>
          <p:nvPr/>
        </p:nvCxnSpPr>
        <p:spPr bwMode="auto">
          <a:xfrm>
            <a:off x="4186238" y="3822700"/>
            <a:ext cx="0" cy="1104900"/>
          </a:xfrm>
          <a:prstGeom prst="straightConnector1">
            <a:avLst/>
          </a:prstGeom>
          <a:noFill/>
          <a:ln w="38100">
            <a:solidFill>
              <a:schemeClr val="accent2"/>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Connecteur droit avec flèche 34"/>
          <p:cNvCxnSpPr>
            <a:cxnSpLocks noChangeShapeType="1"/>
          </p:cNvCxnSpPr>
          <p:nvPr/>
        </p:nvCxnSpPr>
        <p:spPr bwMode="auto">
          <a:xfrm>
            <a:off x="5245100" y="1524000"/>
            <a:ext cx="0" cy="1104900"/>
          </a:xfrm>
          <a:prstGeom prst="straightConnector1">
            <a:avLst/>
          </a:prstGeom>
          <a:noFill/>
          <a:ln w="38100">
            <a:solidFill>
              <a:schemeClr val="accent2"/>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Connecteur droit avec flèche 35"/>
          <p:cNvCxnSpPr>
            <a:cxnSpLocks noChangeShapeType="1"/>
          </p:cNvCxnSpPr>
          <p:nvPr/>
        </p:nvCxnSpPr>
        <p:spPr bwMode="auto">
          <a:xfrm>
            <a:off x="5283200" y="3822700"/>
            <a:ext cx="0" cy="1104900"/>
          </a:xfrm>
          <a:prstGeom prst="straightConnector1">
            <a:avLst/>
          </a:prstGeom>
          <a:noFill/>
          <a:ln w="38100">
            <a:solidFill>
              <a:schemeClr val="accent2"/>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4779" name="ZoneTexte 36"/>
          <p:cNvSpPr txBox="1">
            <a:spLocks noChangeArrowheads="1"/>
          </p:cNvSpPr>
          <p:nvPr/>
        </p:nvSpPr>
        <p:spPr bwMode="auto">
          <a:xfrm>
            <a:off x="4759325" y="1174750"/>
            <a:ext cx="1076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solidFill>
                  <a:srgbClr val="4F81BD"/>
                </a:solidFill>
              </a:rPr>
              <a:t>détectable</a:t>
            </a:r>
          </a:p>
        </p:txBody>
      </p:sp>
      <p:sp>
        <p:nvSpPr>
          <p:cNvPr id="74780" name="ZoneTexte 37"/>
          <p:cNvSpPr txBox="1">
            <a:spLocks noChangeArrowheads="1"/>
          </p:cNvSpPr>
          <p:nvPr/>
        </p:nvSpPr>
        <p:spPr bwMode="auto">
          <a:xfrm>
            <a:off x="4800600" y="3451225"/>
            <a:ext cx="1076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solidFill>
                  <a:schemeClr val="accent1"/>
                </a:solidFill>
              </a:rPr>
              <a:t>détectable</a:t>
            </a:r>
          </a:p>
        </p:txBody>
      </p:sp>
      <p:sp>
        <p:nvSpPr>
          <p:cNvPr id="74781" name="ZoneTexte 38"/>
          <p:cNvSpPr txBox="1">
            <a:spLocks noChangeArrowheads="1"/>
          </p:cNvSpPr>
          <p:nvPr/>
        </p:nvSpPr>
        <p:spPr bwMode="auto">
          <a:xfrm>
            <a:off x="1763713" y="1174750"/>
            <a:ext cx="977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solidFill>
                  <a:srgbClr val="4F81BD"/>
                </a:solidFill>
              </a:rPr>
              <a:t>ARN VHC</a:t>
            </a:r>
          </a:p>
        </p:txBody>
      </p:sp>
      <p:sp>
        <p:nvSpPr>
          <p:cNvPr id="74782" name="ZoneTexte 39"/>
          <p:cNvSpPr txBox="1">
            <a:spLocks noChangeArrowheads="1"/>
          </p:cNvSpPr>
          <p:nvPr/>
        </p:nvSpPr>
        <p:spPr bwMode="auto">
          <a:xfrm>
            <a:off x="1854200" y="3451225"/>
            <a:ext cx="977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solidFill>
                  <a:schemeClr val="accent1"/>
                </a:solidFill>
              </a:rPr>
              <a:t>ARN VHC</a:t>
            </a:r>
          </a:p>
        </p:txBody>
      </p:sp>
      <p:pic>
        <p:nvPicPr>
          <p:cNvPr id="38" name="Imag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2"/>
          <p:cNvSpPr txBox="1">
            <a:spLocks noChangeArrowheads="1"/>
          </p:cNvSpPr>
          <p:nvPr/>
        </p:nvSpPr>
        <p:spPr bwMode="auto">
          <a:xfrm>
            <a:off x="3970338" y="4384675"/>
            <a:ext cx="21859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000"/>
              <a:t>• Sensibilité des tests de détection</a:t>
            </a:r>
          </a:p>
          <a:p>
            <a:pPr eaLnBrk="1" hangingPunct="1"/>
            <a:r>
              <a:rPr lang="fr-FR" sz="1000"/>
              <a:t> de mutants (séquençage) </a:t>
            </a:r>
          </a:p>
          <a:p>
            <a:pPr eaLnBrk="1" hangingPunct="1"/>
            <a:r>
              <a:rPr lang="fr-FR" sz="1000"/>
              <a:t>insuffisante (Faux négatifs)</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S</a:t>
            </a:r>
            <a:r>
              <a:rPr lang="fr-FR" sz="2800" dirty="0"/>
              <a:t>urveillance virologique</a:t>
            </a:r>
            <a:endParaRPr lang="fr-FR" dirty="0"/>
          </a:p>
        </p:txBody>
      </p:sp>
      <p:sp>
        <p:nvSpPr>
          <p:cNvPr id="75780" name="ZoneTexte 2"/>
          <p:cNvSpPr txBox="1">
            <a:spLocks noChangeArrowheads="1"/>
          </p:cNvSpPr>
          <p:nvPr/>
        </p:nvSpPr>
        <p:spPr bwMode="auto">
          <a:xfrm>
            <a:off x="948011" y="116632"/>
            <a:ext cx="7458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Evaluation </a:t>
            </a:r>
            <a:endParaRPr lang="fr-FR" dirty="0" smtClean="0">
              <a:solidFill>
                <a:srgbClr val="FF0000"/>
              </a:solidFill>
              <a:latin typeface="Arial" pitchFamily="34" charset="0"/>
            </a:endParaRPr>
          </a:p>
          <a:p>
            <a:pPr eaLnBrk="1" hangingPunct="1"/>
            <a:r>
              <a:rPr lang="fr-FR" dirty="0" smtClean="0">
                <a:solidFill>
                  <a:srgbClr val="FF0000"/>
                </a:solidFill>
                <a:latin typeface="Arial" pitchFamily="34" charset="0"/>
              </a:rPr>
              <a:t>de </a:t>
            </a:r>
            <a:r>
              <a:rPr lang="fr-FR" dirty="0">
                <a:solidFill>
                  <a:srgbClr val="FF0000"/>
                </a:solidFill>
                <a:latin typeface="Arial" pitchFamily="34" charset="0"/>
              </a:rPr>
              <a:t>la résistance aux IP du VHC</a:t>
            </a:r>
          </a:p>
        </p:txBody>
      </p:sp>
      <p:grpSp>
        <p:nvGrpSpPr>
          <p:cNvPr id="75781" name="Grouper 7"/>
          <p:cNvGrpSpPr>
            <a:grpSpLocks/>
          </p:cNvGrpSpPr>
          <p:nvPr/>
        </p:nvGrpSpPr>
        <p:grpSpPr bwMode="auto">
          <a:xfrm>
            <a:off x="1638300" y="1333500"/>
            <a:ext cx="6057900" cy="4248150"/>
            <a:chOff x="900113" y="1916113"/>
            <a:chExt cx="6408737" cy="4494005"/>
          </a:xfrm>
        </p:grpSpPr>
        <p:sp>
          <p:nvSpPr>
            <p:cNvPr id="75796" name="Rectangle 11"/>
            <p:cNvSpPr>
              <a:spLocks noChangeArrowheads="1"/>
            </p:cNvSpPr>
            <p:nvPr/>
          </p:nvSpPr>
          <p:spPr bwMode="auto">
            <a:xfrm>
              <a:off x="2916239" y="5961062"/>
              <a:ext cx="3721099" cy="4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44462" tIns="73025" rIns="144462" bIns="73025">
              <a:spAutoFit/>
            </a:bodyPr>
            <a:lstStyle/>
            <a:p>
              <a:pPr algn="ctr" defTabSz="1879600" eaLnBrk="0" hangingPunct="0">
                <a:spcBef>
                  <a:spcPct val="50000"/>
                </a:spcBef>
              </a:pPr>
              <a:r>
                <a:rPr lang="fr-FR" b="1"/>
                <a:t>Puissance antivirale</a:t>
              </a:r>
              <a:endParaRPr lang="fr-FR" b="1">
                <a:solidFill>
                  <a:schemeClr val="bg1"/>
                </a:solidFill>
              </a:endParaRPr>
            </a:p>
          </p:txBody>
        </p:sp>
        <p:sp>
          <p:nvSpPr>
            <p:cNvPr id="75797" name="Line 3"/>
            <p:cNvSpPr>
              <a:spLocks noChangeAspect="1" noChangeShapeType="1"/>
            </p:cNvSpPr>
            <p:nvPr/>
          </p:nvSpPr>
          <p:spPr bwMode="auto">
            <a:xfrm>
              <a:off x="2046288" y="2406650"/>
              <a:ext cx="0" cy="3500438"/>
            </a:xfrm>
            <a:prstGeom prst="line">
              <a:avLst/>
            </a:prstGeom>
            <a:noFill/>
            <a:ln w="50800">
              <a:solidFill>
                <a:srgbClr val="FF9933"/>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75798" name="Line 4"/>
            <p:cNvSpPr>
              <a:spLocks noChangeAspect="1" noChangeShapeType="1"/>
            </p:cNvSpPr>
            <p:nvPr/>
          </p:nvSpPr>
          <p:spPr bwMode="auto">
            <a:xfrm>
              <a:off x="2036763" y="5889625"/>
              <a:ext cx="5240337" cy="0"/>
            </a:xfrm>
            <a:prstGeom prst="line">
              <a:avLst/>
            </a:prstGeom>
            <a:noFill/>
            <a:ln w="508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75799" name="Freeform 5"/>
            <p:cNvSpPr>
              <a:spLocks noChangeAspect="1"/>
            </p:cNvSpPr>
            <p:nvPr/>
          </p:nvSpPr>
          <p:spPr bwMode="auto">
            <a:xfrm>
              <a:off x="3232150" y="2540000"/>
              <a:ext cx="1031875" cy="2882900"/>
            </a:xfrm>
            <a:custGeom>
              <a:avLst/>
              <a:gdLst>
                <a:gd name="T0" fmla="*/ 0 w 915"/>
                <a:gd name="T1" fmla="*/ 2147483647 h 2270"/>
                <a:gd name="T2" fmla="*/ 2147483647 w 915"/>
                <a:gd name="T3" fmla="*/ 2147483647 h 2270"/>
                <a:gd name="T4" fmla="*/ 2147483647 w 915"/>
                <a:gd name="T5" fmla="*/ 2147483647 h 2270"/>
                <a:gd name="T6" fmla="*/ 2147483647 w 915"/>
                <a:gd name="T7" fmla="*/ 2147483647 h 2270"/>
                <a:gd name="T8" fmla="*/ 2147483647 w 915"/>
                <a:gd name="T9" fmla="*/ 2147483647 h 2270"/>
                <a:gd name="T10" fmla="*/ 2147483647 w 915"/>
                <a:gd name="T11" fmla="*/ 2147483647 h 2270"/>
                <a:gd name="T12" fmla="*/ 2147483647 w 915"/>
                <a:gd name="T13" fmla="*/ 2147483647 h 2270"/>
                <a:gd name="T14" fmla="*/ 2147483647 w 915"/>
                <a:gd name="T15" fmla="*/ 2147483647 h 2270"/>
                <a:gd name="T16" fmla="*/ 2147483647 w 915"/>
                <a:gd name="T17" fmla="*/ 2147483647 h 2270"/>
                <a:gd name="T18" fmla="*/ 2147483647 w 915"/>
                <a:gd name="T19" fmla="*/ 2147483647 h 2270"/>
                <a:gd name="T20" fmla="*/ 2147483647 w 915"/>
                <a:gd name="T21" fmla="*/ 2147483647 h 2270"/>
                <a:gd name="T22" fmla="*/ 2147483647 w 915"/>
                <a:gd name="T23" fmla="*/ 2147483647 h 2270"/>
                <a:gd name="T24" fmla="*/ 2147483647 w 915"/>
                <a:gd name="T25" fmla="*/ 2147483647 h 2270"/>
                <a:gd name="T26" fmla="*/ 2147483647 w 915"/>
                <a:gd name="T27" fmla="*/ 2147483647 h 2270"/>
                <a:gd name="T28" fmla="*/ 2147483647 w 915"/>
                <a:gd name="T29" fmla="*/ 2147483647 h 2270"/>
                <a:gd name="T30" fmla="*/ 2147483647 w 915"/>
                <a:gd name="T31" fmla="*/ 2147483647 h 2270"/>
                <a:gd name="T32" fmla="*/ 2147483647 w 915"/>
                <a:gd name="T33" fmla="*/ 2147483647 h 2270"/>
                <a:gd name="T34" fmla="*/ 2147483647 w 915"/>
                <a:gd name="T35" fmla="*/ 2147483647 h 2270"/>
                <a:gd name="T36" fmla="*/ 2147483647 w 915"/>
                <a:gd name="T37" fmla="*/ 2147483647 h 2270"/>
                <a:gd name="T38" fmla="*/ 2147483647 w 915"/>
                <a:gd name="T39" fmla="*/ 2147483647 h 2270"/>
                <a:gd name="T40" fmla="*/ 2147483647 w 915"/>
                <a:gd name="T41" fmla="*/ 2147483647 h 2270"/>
                <a:gd name="T42" fmla="*/ 2147483647 w 915"/>
                <a:gd name="T43" fmla="*/ 0 h 2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5"/>
                <a:gd name="T67" fmla="*/ 0 h 2270"/>
                <a:gd name="T68" fmla="*/ 915 w 915"/>
                <a:gd name="T69" fmla="*/ 2270 h 2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5" h="2270">
                  <a:moveTo>
                    <a:pt x="0" y="2269"/>
                  </a:moveTo>
                  <a:lnTo>
                    <a:pt x="28" y="2231"/>
                  </a:lnTo>
                  <a:lnTo>
                    <a:pt x="57" y="2184"/>
                  </a:lnTo>
                  <a:lnTo>
                    <a:pt x="85" y="2128"/>
                  </a:lnTo>
                  <a:lnTo>
                    <a:pt x="113" y="2062"/>
                  </a:lnTo>
                  <a:lnTo>
                    <a:pt x="170" y="1921"/>
                  </a:lnTo>
                  <a:lnTo>
                    <a:pt x="226" y="1751"/>
                  </a:lnTo>
                  <a:lnTo>
                    <a:pt x="283" y="1572"/>
                  </a:lnTo>
                  <a:lnTo>
                    <a:pt x="339" y="1384"/>
                  </a:lnTo>
                  <a:lnTo>
                    <a:pt x="452" y="989"/>
                  </a:lnTo>
                  <a:lnTo>
                    <a:pt x="518" y="800"/>
                  </a:lnTo>
                  <a:lnTo>
                    <a:pt x="575" y="621"/>
                  </a:lnTo>
                  <a:lnTo>
                    <a:pt x="631" y="452"/>
                  </a:lnTo>
                  <a:lnTo>
                    <a:pt x="688" y="301"/>
                  </a:lnTo>
                  <a:lnTo>
                    <a:pt x="716" y="235"/>
                  </a:lnTo>
                  <a:lnTo>
                    <a:pt x="744" y="179"/>
                  </a:lnTo>
                  <a:lnTo>
                    <a:pt x="773" y="122"/>
                  </a:lnTo>
                  <a:lnTo>
                    <a:pt x="801" y="85"/>
                  </a:lnTo>
                  <a:lnTo>
                    <a:pt x="829" y="47"/>
                  </a:lnTo>
                  <a:lnTo>
                    <a:pt x="857" y="19"/>
                  </a:lnTo>
                  <a:lnTo>
                    <a:pt x="886" y="9"/>
                  </a:lnTo>
                  <a:lnTo>
                    <a:pt x="914" y="0"/>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800" name="Freeform 6"/>
            <p:cNvSpPr>
              <a:spLocks noChangeAspect="1"/>
            </p:cNvSpPr>
            <p:nvPr/>
          </p:nvSpPr>
          <p:spPr bwMode="auto">
            <a:xfrm>
              <a:off x="4765675" y="2540000"/>
              <a:ext cx="1020763" cy="2882900"/>
            </a:xfrm>
            <a:custGeom>
              <a:avLst/>
              <a:gdLst>
                <a:gd name="T0" fmla="*/ 0 w 905"/>
                <a:gd name="T1" fmla="*/ 0 h 2270"/>
                <a:gd name="T2" fmla="*/ 2147483647 w 905"/>
                <a:gd name="T3" fmla="*/ 2147483647 h 2270"/>
                <a:gd name="T4" fmla="*/ 2147483647 w 905"/>
                <a:gd name="T5" fmla="*/ 2147483647 h 2270"/>
                <a:gd name="T6" fmla="*/ 2147483647 w 905"/>
                <a:gd name="T7" fmla="*/ 2147483647 h 2270"/>
                <a:gd name="T8" fmla="*/ 2147483647 w 905"/>
                <a:gd name="T9" fmla="*/ 2147483647 h 2270"/>
                <a:gd name="T10" fmla="*/ 2147483647 w 905"/>
                <a:gd name="T11" fmla="*/ 2147483647 h 2270"/>
                <a:gd name="T12" fmla="*/ 2147483647 w 905"/>
                <a:gd name="T13" fmla="*/ 2147483647 h 2270"/>
                <a:gd name="T14" fmla="*/ 2147483647 w 905"/>
                <a:gd name="T15" fmla="*/ 2147483647 h 2270"/>
                <a:gd name="T16" fmla="*/ 2147483647 w 905"/>
                <a:gd name="T17" fmla="*/ 2147483647 h 2270"/>
                <a:gd name="T18" fmla="*/ 2147483647 w 905"/>
                <a:gd name="T19" fmla="*/ 2147483647 h 2270"/>
                <a:gd name="T20" fmla="*/ 2147483647 w 905"/>
                <a:gd name="T21" fmla="*/ 2147483647 h 2270"/>
                <a:gd name="T22" fmla="*/ 2147483647 w 905"/>
                <a:gd name="T23" fmla="*/ 2147483647 h 2270"/>
                <a:gd name="T24" fmla="*/ 2147483647 w 905"/>
                <a:gd name="T25" fmla="*/ 2147483647 h 2270"/>
                <a:gd name="T26" fmla="*/ 2147483647 w 905"/>
                <a:gd name="T27" fmla="*/ 2147483647 h 2270"/>
                <a:gd name="T28" fmla="*/ 2147483647 w 905"/>
                <a:gd name="T29" fmla="*/ 2147483647 h 2270"/>
                <a:gd name="T30" fmla="*/ 2147483647 w 905"/>
                <a:gd name="T31" fmla="*/ 2147483647 h 2270"/>
                <a:gd name="T32" fmla="*/ 2147483647 w 905"/>
                <a:gd name="T33" fmla="*/ 2147483647 h 2270"/>
                <a:gd name="T34" fmla="*/ 2147483647 w 905"/>
                <a:gd name="T35" fmla="*/ 2147483647 h 2270"/>
                <a:gd name="T36" fmla="*/ 2147483647 w 905"/>
                <a:gd name="T37" fmla="*/ 2147483647 h 2270"/>
                <a:gd name="T38" fmla="*/ 2147483647 w 905"/>
                <a:gd name="T39" fmla="*/ 2147483647 h 2270"/>
                <a:gd name="T40" fmla="*/ 2147483647 w 905"/>
                <a:gd name="T41" fmla="*/ 2147483647 h 2270"/>
                <a:gd name="T42" fmla="*/ 2147483647 w 905"/>
                <a:gd name="T43" fmla="*/ 2147483647 h 2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5"/>
                <a:gd name="T67" fmla="*/ 0 h 2270"/>
                <a:gd name="T68" fmla="*/ 905 w 905"/>
                <a:gd name="T69" fmla="*/ 2270 h 2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5" h="2270">
                  <a:moveTo>
                    <a:pt x="0" y="0"/>
                  </a:moveTo>
                  <a:lnTo>
                    <a:pt x="28" y="9"/>
                  </a:lnTo>
                  <a:lnTo>
                    <a:pt x="57" y="19"/>
                  </a:lnTo>
                  <a:lnTo>
                    <a:pt x="85" y="47"/>
                  </a:lnTo>
                  <a:lnTo>
                    <a:pt x="113" y="85"/>
                  </a:lnTo>
                  <a:lnTo>
                    <a:pt x="141" y="122"/>
                  </a:lnTo>
                  <a:lnTo>
                    <a:pt x="170" y="179"/>
                  </a:lnTo>
                  <a:lnTo>
                    <a:pt x="198" y="235"/>
                  </a:lnTo>
                  <a:lnTo>
                    <a:pt x="226" y="301"/>
                  </a:lnTo>
                  <a:lnTo>
                    <a:pt x="283" y="452"/>
                  </a:lnTo>
                  <a:lnTo>
                    <a:pt x="339" y="621"/>
                  </a:lnTo>
                  <a:lnTo>
                    <a:pt x="396" y="800"/>
                  </a:lnTo>
                  <a:lnTo>
                    <a:pt x="452" y="989"/>
                  </a:lnTo>
                  <a:lnTo>
                    <a:pt x="565" y="1384"/>
                  </a:lnTo>
                  <a:lnTo>
                    <a:pt x="622" y="1572"/>
                  </a:lnTo>
                  <a:lnTo>
                    <a:pt x="678" y="1751"/>
                  </a:lnTo>
                  <a:lnTo>
                    <a:pt x="735" y="1921"/>
                  </a:lnTo>
                  <a:lnTo>
                    <a:pt x="791" y="2062"/>
                  </a:lnTo>
                  <a:lnTo>
                    <a:pt x="819" y="2128"/>
                  </a:lnTo>
                  <a:lnTo>
                    <a:pt x="848" y="2184"/>
                  </a:lnTo>
                  <a:lnTo>
                    <a:pt x="876" y="2231"/>
                  </a:lnTo>
                  <a:lnTo>
                    <a:pt x="904" y="2269"/>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801" name="Freeform 7"/>
            <p:cNvSpPr>
              <a:spLocks noChangeAspect="1"/>
            </p:cNvSpPr>
            <p:nvPr/>
          </p:nvSpPr>
          <p:spPr bwMode="auto">
            <a:xfrm>
              <a:off x="2157413" y="5338763"/>
              <a:ext cx="1125537" cy="528637"/>
            </a:xfrm>
            <a:custGeom>
              <a:avLst/>
              <a:gdLst>
                <a:gd name="T0" fmla="*/ 2147483647 w 996"/>
                <a:gd name="T1" fmla="*/ 2147483647 h 416"/>
                <a:gd name="T2" fmla="*/ 2147483647 w 996"/>
                <a:gd name="T3" fmla="*/ 2147483647 h 416"/>
                <a:gd name="T4" fmla="*/ 2147483647 w 996"/>
                <a:gd name="T5" fmla="*/ 2147483647 h 416"/>
                <a:gd name="T6" fmla="*/ 2147483647 w 996"/>
                <a:gd name="T7" fmla="*/ 2147483647 h 416"/>
                <a:gd name="T8" fmla="*/ 2147483647 w 996"/>
                <a:gd name="T9" fmla="*/ 2147483647 h 416"/>
                <a:gd name="T10" fmla="*/ 2147483647 w 996"/>
                <a:gd name="T11" fmla="*/ 2147483647 h 416"/>
                <a:gd name="T12" fmla="*/ 2147483647 w 996"/>
                <a:gd name="T13" fmla="*/ 2147483647 h 416"/>
                <a:gd name="T14" fmla="*/ 2147483647 w 996"/>
                <a:gd name="T15" fmla="*/ 2147483647 h 416"/>
                <a:gd name="T16" fmla="*/ 2147483647 w 996"/>
                <a:gd name="T17" fmla="*/ 2147483647 h 416"/>
                <a:gd name="T18" fmla="*/ 2147483647 w 996"/>
                <a:gd name="T19" fmla="*/ 2147483647 h 416"/>
                <a:gd name="T20" fmla="*/ 2147483647 w 996"/>
                <a:gd name="T21" fmla="*/ 2147483647 h 416"/>
                <a:gd name="T22" fmla="*/ 2147483647 w 996"/>
                <a:gd name="T23" fmla="*/ 2147483647 h 416"/>
                <a:gd name="T24" fmla="*/ 2147483647 w 996"/>
                <a:gd name="T25" fmla="*/ 2147483647 h 416"/>
                <a:gd name="T26" fmla="*/ 2147483647 w 996"/>
                <a:gd name="T27" fmla="*/ 2147483647 h 416"/>
                <a:gd name="T28" fmla="*/ 2147483647 w 996"/>
                <a:gd name="T29" fmla="*/ 2147483647 h 416"/>
                <a:gd name="T30" fmla="*/ 2147483647 w 996"/>
                <a:gd name="T31" fmla="*/ 2147483647 h 416"/>
                <a:gd name="T32" fmla="*/ 2147483647 w 996"/>
                <a:gd name="T33" fmla="*/ 2147483647 h 416"/>
                <a:gd name="T34" fmla="*/ 2147483647 w 996"/>
                <a:gd name="T35" fmla="*/ 2147483647 h 416"/>
                <a:gd name="T36" fmla="*/ 2147483647 w 996"/>
                <a:gd name="T37" fmla="*/ 2147483647 h 416"/>
                <a:gd name="T38" fmla="*/ 2147483647 w 996"/>
                <a:gd name="T39" fmla="*/ 2147483647 h 416"/>
                <a:gd name="T40" fmla="*/ 2147483647 w 996"/>
                <a:gd name="T41" fmla="*/ 2147483647 h 416"/>
                <a:gd name="T42" fmla="*/ 2147483647 w 996"/>
                <a:gd name="T43" fmla="*/ 2147483647 h 416"/>
                <a:gd name="T44" fmla="*/ 2147483647 w 996"/>
                <a:gd name="T45" fmla="*/ 2147483647 h 416"/>
                <a:gd name="T46" fmla="*/ 2147483647 w 996"/>
                <a:gd name="T47" fmla="*/ 2147483647 h 416"/>
                <a:gd name="T48" fmla="*/ 2147483647 w 996"/>
                <a:gd name="T49" fmla="*/ 2147483647 h 416"/>
                <a:gd name="T50" fmla="*/ 2147483647 w 996"/>
                <a:gd name="T51" fmla="*/ 2147483647 h 416"/>
                <a:gd name="T52" fmla="*/ 2147483647 w 996"/>
                <a:gd name="T53" fmla="*/ 2147483647 h 416"/>
                <a:gd name="T54" fmla="*/ 2147483647 w 996"/>
                <a:gd name="T55" fmla="*/ 2147483647 h 416"/>
                <a:gd name="T56" fmla="*/ 2147483647 w 996"/>
                <a:gd name="T57" fmla="*/ 2147483647 h 416"/>
                <a:gd name="T58" fmla="*/ 2147483647 w 996"/>
                <a:gd name="T59" fmla="*/ 2147483647 h 416"/>
                <a:gd name="T60" fmla="*/ 2147483647 w 996"/>
                <a:gd name="T61" fmla="*/ 2147483647 h 416"/>
                <a:gd name="T62" fmla="*/ 2147483647 w 996"/>
                <a:gd name="T63" fmla="*/ 2147483647 h 416"/>
                <a:gd name="T64" fmla="*/ 2147483647 w 996"/>
                <a:gd name="T65" fmla="*/ 2147483647 h 416"/>
                <a:gd name="T66" fmla="*/ 2147483647 w 996"/>
                <a:gd name="T67" fmla="*/ 2147483647 h 416"/>
                <a:gd name="T68" fmla="*/ 2147483647 w 996"/>
                <a:gd name="T69" fmla="*/ 2147483647 h 416"/>
                <a:gd name="T70" fmla="*/ 2147483647 w 996"/>
                <a:gd name="T71" fmla="*/ 2147483647 h 416"/>
                <a:gd name="T72" fmla="*/ 2147483647 w 996"/>
                <a:gd name="T73" fmla="*/ 2147483647 h 416"/>
                <a:gd name="T74" fmla="*/ 0 w 996"/>
                <a:gd name="T75" fmla="*/ 2147483647 h 4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6"/>
                <a:gd name="T115" fmla="*/ 0 h 416"/>
                <a:gd name="T116" fmla="*/ 996 w 996"/>
                <a:gd name="T117" fmla="*/ 416 h 4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6" h="416">
                  <a:moveTo>
                    <a:pt x="995" y="0"/>
                  </a:moveTo>
                  <a:lnTo>
                    <a:pt x="967" y="38"/>
                  </a:lnTo>
                  <a:lnTo>
                    <a:pt x="964" y="47"/>
                  </a:lnTo>
                  <a:lnTo>
                    <a:pt x="960" y="57"/>
                  </a:lnTo>
                  <a:lnTo>
                    <a:pt x="960" y="66"/>
                  </a:lnTo>
                  <a:lnTo>
                    <a:pt x="954" y="75"/>
                  </a:lnTo>
                  <a:lnTo>
                    <a:pt x="948" y="85"/>
                  </a:lnTo>
                  <a:lnTo>
                    <a:pt x="942" y="94"/>
                  </a:lnTo>
                  <a:lnTo>
                    <a:pt x="935" y="104"/>
                  </a:lnTo>
                  <a:lnTo>
                    <a:pt x="926" y="113"/>
                  </a:lnTo>
                  <a:lnTo>
                    <a:pt x="920" y="123"/>
                  </a:lnTo>
                  <a:lnTo>
                    <a:pt x="910" y="132"/>
                  </a:lnTo>
                  <a:lnTo>
                    <a:pt x="904" y="141"/>
                  </a:lnTo>
                  <a:lnTo>
                    <a:pt x="898" y="151"/>
                  </a:lnTo>
                  <a:lnTo>
                    <a:pt x="888" y="157"/>
                  </a:lnTo>
                  <a:lnTo>
                    <a:pt x="882" y="167"/>
                  </a:lnTo>
                  <a:lnTo>
                    <a:pt x="873" y="173"/>
                  </a:lnTo>
                  <a:lnTo>
                    <a:pt x="863" y="179"/>
                  </a:lnTo>
                  <a:lnTo>
                    <a:pt x="841" y="192"/>
                  </a:lnTo>
                  <a:lnTo>
                    <a:pt x="829" y="201"/>
                  </a:lnTo>
                  <a:lnTo>
                    <a:pt x="822" y="211"/>
                  </a:lnTo>
                  <a:lnTo>
                    <a:pt x="804" y="217"/>
                  </a:lnTo>
                  <a:lnTo>
                    <a:pt x="782" y="226"/>
                  </a:lnTo>
                  <a:lnTo>
                    <a:pt x="763" y="236"/>
                  </a:lnTo>
                  <a:lnTo>
                    <a:pt x="741" y="245"/>
                  </a:lnTo>
                  <a:lnTo>
                    <a:pt x="731" y="255"/>
                  </a:lnTo>
                  <a:lnTo>
                    <a:pt x="719" y="264"/>
                  </a:lnTo>
                  <a:lnTo>
                    <a:pt x="709" y="274"/>
                  </a:lnTo>
                  <a:lnTo>
                    <a:pt x="691" y="280"/>
                  </a:lnTo>
                  <a:lnTo>
                    <a:pt x="669" y="289"/>
                  </a:lnTo>
                  <a:lnTo>
                    <a:pt x="656" y="302"/>
                  </a:lnTo>
                  <a:lnTo>
                    <a:pt x="637" y="305"/>
                  </a:lnTo>
                  <a:lnTo>
                    <a:pt x="615" y="314"/>
                  </a:lnTo>
                  <a:lnTo>
                    <a:pt x="590" y="327"/>
                  </a:lnTo>
                  <a:lnTo>
                    <a:pt x="571" y="330"/>
                  </a:lnTo>
                  <a:lnTo>
                    <a:pt x="543" y="343"/>
                  </a:lnTo>
                  <a:lnTo>
                    <a:pt x="530" y="352"/>
                  </a:lnTo>
                  <a:lnTo>
                    <a:pt x="512" y="355"/>
                  </a:lnTo>
                  <a:lnTo>
                    <a:pt x="502" y="362"/>
                  </a:lnTo>
                  <a:lnTo>
                    <a:pt x="493" y="365"/>
                  </a:lnTo>
                  <a:lnTo>
                    <a:pt x="483" y="368"/>
                  </a:lnTo>
                  <a:lnTo>
                    <a:pt x="474" y="368"/>
                  </a:lnTo>
                  <a:lnTo>
                    <a:pt x="452" y="371"/>
                  </a:lnTo>
                  <a:lnTo>
                    <a:pt x="427" y="377"/>
                  </a:lnTo>
                  <a:lnTo>
                    <a:pt x="402" y="377"/>
                  </a:lnTo>
                  <a:lnTo>
                    <a:pt x="389" y="380"/>
                  </a:lnTo>
                  <a:lnTo>
                    <a:pt x="367" y="384"/>
                  </a:lnTo>
                  <a:lnTo>
                    <a:pt x="355" y="387"/>
                  </a:lnTo>
                  <a:lnTo>
                    <a:pt x="333" y="390"/>
                  </a:lnTo>
                  <a:lnTo>
                    <a:pt x="314" y="393"/>
                  </a:lnTo>
                  <a:lnTo>
                    <a:pt x="292" y="396"/>
                  </a:lnTo>
                  <a:lnTo>
                    <a:pt x="282" y="396"/>
                  </a:lnTo>
                  <a:lnTo>
                    <a:pt x="270" y="399"/>
                  </a:lnTo>
                  <a:lnTo>
                    <a:pt x="245" y="402"/>
                  </a:lnTo>
                  <a:lnTo>
                    <a:pt x="235" y="406"/>
                  </a:lnTo>
                  <a:lnTo>
                    <a:pt x="210" y="406"/>
                  </a:lnTo>
                  <a:lnTo>
                    <a:pt x="198" y="409"/>
                  </a:lnTo>
                  <a:lnTo>
                    <a:pt x="185" y="409"/>
                  </a:lnTo>
                  <a:lnTo>
                    <a:pt x="176" y="409"/>
                  </a:lnTo>
                  <a:lnTo>
                    <a:pt x="166" y="412"/>
                  </a:lnTo>
                  <a:lnTo>
                    <a:pt x="157" y="412"/>
                  </a:lnTo>
                  <a:lnTo>
                    <a:pt x="148" y="412"/>
                  </a:lnTo>
                  <a:lnTo>
                    <a:pt x="135" y="412"/>
                  </a:lnTo>
                  <a:lnTo>
                    <a:pt x="122" y="412"/>
                  </a:lnTo>
                  <a:lnTo>
                    <a:pt x="113" y="412"/>
                  </a:lnTo>
                  <a:lnTo>
                    <a:pt x="100" y="412"/>
                  </a:lnTo>
                  <a:lnTo>
                    <a:pt x="91" y="412"/>
                  </a:lnTo>
                  <a:lnTo>
                    <a:pt x="82" y="412"/>
                  </a:lnTo>
                  <a:lnTo>
                    <a:pt x="72" y="412"/>
                  </a:lnTo>
                  <a:lnTo>
                    <a:pt x="63" y="412"/>
                  </a:lnTo>
                  <a:lnTo>
                    <a:pt x="53" y="412"/>
                  </a:lnTo>
                  <a:lnTo>
                    <a:pt x="44" y="412"/>
                  </a:lnTo>
                  <a:lnTo>
                    <a:pt x="35" y="412"/>
                  </a:lnTo>
                  <a:lnTo>
                    <a:pt x="25" y="412"/>
                  </a:lnTo>
                  <a:lnTo>
                    <a:pt x="13" y="415"/>
                  </a:lnTo>
                  <a:lnTo>
                    <a:pt x="0" y="415"/>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802" name="Freeform 8"/>
            <p:cNvSpPr>
              <a:spLocks noChangeAspect="1"/>
            </p:cNvSpPr>
            <p:nvPr/>
          </p:nvSpPr>
          <p:spPr bwMode="auto">
            <a:xfrm>
              <a:off x="5748338" y="5351463"/>
              <a:ext cx="1123950" cy="527050"/>
            </a:xfrm>
            <a:custGeom>
              <a:avLst/>
              <a:gdLst>
                <a:gd name="T0" fmla="*/ 2147483647 w 996"/>
                <a:gd name="T1" fmla="*/ 2147483647 h 415"/>
                <a:gd name="T2" fmla="*/ 2147483647 w 996"/>
                <a:gd name="T3" fmla="*/ 2147483647 h 415"/>
                <a:gd name="T4" fmla="*/ 2147483647 w 996"/>
                <a:gd name="T5" fmla="*/ 2147483647 h 415"/>
                <a:gd name="T6" fmla="*/ 2147483647 w 996"/>
                <a:gd name="T7" fmla="*/ 2147483647 h 415"/>
                <a:gd name="T8" fmla="*/ 2147483647 w 996"/>
                <a:gd name="T9" fmla="*/ 2147483647 h 415"/>
                <a:gd name="T10" fmla="*/ 2147483647 w 996"/>
                <a:gd name="T11" fmla="*/ 2147483647 h 415"/>
                <a:gd name="T12" fmla="*/ 2147483647 w 996"/>
                <a:gd name="T13" fmla="*/ 2147483647 h 415"/>
                <a:gd name="T14" fmla="*/ 2147483647 w 996"/>
                <a:gd name="T15" fmla="*/ 2147483647 h 415"/>
                <a:gd name="T16" fmla="*/ 2147483647 w 996"/>
                <a:gd name="T17" fmla="*/ 2147483647 h 415"/>
                <a:gd name="T18" fmla="*/ 2147483647 w 996"/>
                <a:gd name="T19" fmla="*/ 2147483647 h 415"/>
                <a:gd name="T20" fmla="*/ 2147483647 w 996"/>
                <a:gd name="T21" fmla="*/ 2147483647 h 415"/>
                <a:gd name="T22" fmla="*/ 2147483647 w 996"/>
                <a:gd name="T23" fmla="*/ 2147483647 h 415"/>
                <a:gd name="T24" fmla="*/ 2147483647 w 996"/>
                <a:gd name="T25" fmla="*/ 2147483647 h 415"/>
                <a:gd name="T26" fmla="*/ 2147483647 w 996"/>
                <a:gd name="T27" fmla="*/ 2147483647 h 415"/>
                <a:gd name="T28" fmla="*/ 2147483647 w 996"/>
                <a:gd name="T29" fmla="*/ 2147483647 h 415"/>
                <a:gd name="T30" fmla="*/ 2147483647 w 996"/>
                <a:gd name="T31" fmla="*/ 2147483647 h 415"/>
                <a:gd name="T32" fmla="*/ 2147483647 w 996"/>
                <a:gd name="T33" fmla="*/ 2147483647 h 415"/>
                <a:gd name="T34" fmla="*/ 2147483647 w 996"/>
                <a:gd name="T35" fmla="*/ 2147483647 h 415"/>
                <a:gd name="T36" fmla="*/ 2147483647 w 996"/>
                <a:gd name="T37" fmla="*/ 2147483647 h 415"/>
                <a:gd name="T38" fmla="*/ 2147483647 w 996"/>
                <a:gd name="T39" fmla="*/ 2147483647 h 415"/>
                <a:gd name="T40" fmla="*/ 2147483647 w 996"/>
                <a:gd name="T41" fmla="*/ 2147483647 h 415"/>
                <a:gd name="T42" fmla="*/ 2147483647 w 996"/>
                <a:gd name="T43" fmla="*/ 2147483647 h 415"/>
                <a:gd name="T44" fmla="*/ 2147483647 w 996"/>
                <a:gd name="T45" fmla="*/ 2147483647 h 415"/>
                <a:gd name="T46" fmla="*/ 2147483647 w 996"/>
                <a:gd name="T47" fmla="*/ 2147483647 h 415"/>
                <a:gd name="T48" fmla="*/ 2147483647 w 996"/>
                <a:gd name="T49" fmla="*/ 2147483647 h 415"/>
                <a:gd name="T50" fmla="*/ 2147483647 w 996"/>
                <a:gd name="T51" fmla="*/ 2147483647 h 415"/>
                <a:gd name="T52" fmla="*/ 2147483647 w 996"/>
                <a:gd name="T53" fmla="*/ 2147483647 h 415"/>
                <a:gd name="T54" fmla="*/ 2147483647 w 996"/>
                <a:gd name="T55" fmla="*/ 2147483647 h 415"/>
                <a:gd name="T56" fmla="*/ 2147483647 w 996"/>
                <a:gd name="T57" fmla="*/ 2147483647 h 415"/>
                <a:gd name="T58" fmla="*/ 2147483647 w 996"/>
                <a:gd name="T59" fmla="*/ 2147483647 h 415"/>
                <a:gd name="T60" fmla="*/ 2147483647 w 996"/>
                <a:gd name="T61" fmla="*/ 2147483647 h 415"/>
                <a:gd name="T62" fmla="*/ 2147483647 w 996"/>
                <a:gd name="T63" fmla="*/ 2147483647 h 415"/>
                <a:gd name="T64" fmla="*/ 2147483647 w 996"/>
                <a:gd name="T65" fmla="*/ 2147483647 h 415"/>
                <a:gd name="T66" fmla="*/ 2147483647 w 996"/>
                <a:gd name="T67" fmla="*/ 2147483647 h 415"/>
                <a:gd name="T68" fmla="*/ 2147483647 w 996"/>
                <a:gd name="T69" fmla="*/ 2147483647 h 415"/>
                <a:gd name="T70" fmla="*/ 2147483647 w 996"/>
                <a:gd name="T71" fmla="*/ 2147483647 h 415"/>
                <a:gd name="T72" fmla="*/ 2147483647 w 996"/>
                <a:gd name="T73" fmla="*/ 2147483647 h 415"/>
                <a:gd name="T74" fmla="*/ 2147483647 w 996"/>
                <a:gd name="T75" fmla="*/ 2147483647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6"/>
                <a:gd name="T115" fmla="*/ 0 h 415"/>
                <a:gd name="T116" fmla="*/ 996 w 996"/>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6" h="415">
                  <a:moveTo>
                    <a:pt x="0" y="0"/>
                  </a:moveTo>
                  <a:lnTo>
                    <a:pt x="28" y="38"/>
                  </a:lnTo>
                  <a:lnTo>
                    <a:pt x="31" y="47"/>
                  </a:lnTo>
                  <a:lnTo>
                    <a:pt x="35" y="56"/>
                  </a:lnTo>
                  <a:lnTo>
                    <a:pt x="35" y="66"/>
                  </a:lnTo>
                  <a:lnTo>
                    <a:pt x="41" y="75"/>
                  </a:lnTo>
                  <a:lnTo>
                    <a:pt x="47" y="85"/>
                  </a:lnTo>
                  <a:lnTo>
                    <a:pt x="53" y="94"/>
                  </a:lnTo>
                  <a:lnTo>
                    <a:pt x="60" y="104"/>
                  </a:lnTo>
                  <a:lnTo>
                    <a:pt x="69" y="113"/>
                  </a:lnTo>
                  <a:lnTo>
                    <a:pt x="75" y="122"/>
                  </a:lnTo>
                  <a:lnTo>
                    <a:pt x="85" y="132"/>
                  </a:lnTo>
                  <a:lnTo>
                    <a:pt x="91" y="141"/>
                  </a:lnTo>
                  <a:lnTo>
                    <a:pt x="97" y="151"/>
                  </a:lnTo>
                  <a:lnTo>
                    <a:pt x="107" y="157"/>
                  </a:lnTo>
                  <a:lnTo>
                    <a:pt x="113" y="166"/>
                  </a:lnTo>
                  <a:lnTo>
                    <a:pt x="122" y="173"/>
                  </a:lnTo>
                  <a:lnTo>
                    <a:pt x="132" y="179"/>
                  </a:lnTo>
                  <a:lnTo>
                    <a:pt x="154" y="191"/>
                  </a:lnTo>
                  <a:lnTo>
                    <a:pt x="166" y="201"/>
                  </a:lnTo>
                  <a:lnTo>
                    <a:pt x="173" y="210"/>
                  </a:lnTo>
                  <a:lnTo>
                    <a:pt x="191" y="216"/>
                  </a:lnTo>
                  <a:lnTo>
                    <a:pt x="213" y="226"/>
                  </a:lnTo>
                  <a:lnTo>
                    <a:pt x="232" y="235"/>
                  </a:lnTo>
                  <a:lnTo>
                    <a:pt x="254" y="245"/>
                  </a:lnTo>
                  <a:lnTo>
                    <a:pt x="264" y="254"/>
                  </a:lnTo>
                  <a:lnTo>
                    <a:pt x="276" y="263"/>
                  </a:lnTo>
                  <a:lnTo>
                    <a:pt x="286" y="273"/>
                  </a:lnTo>
                  <a:lnTo>
                    <a:pt x="304" y="279"/>
                  </a:lnTo>
                  <a:lnTo>
                    <a:pt x="326" y="289"/>
                  </a:lnTo>
                  <a:lnTo>
                    <a:pt x="339" y="301"/>
                  </a:lnTo>
                  <a:lnTo>
                    <a:pt x="358" y="304"/>
                  </a:lnTo>
                  <a:lnTo>
                    <a:pt x="380" y="314"/>
                  </a:lnTo>
                  <a:lnTo>
                    <a:pt x="405" y="326"/>
                  </a:lnTo>
                  <a:lnTo>
                    <a:pt x="424" y="329"/>
                  </a:lnTo>
                  <a:lnTo>
                    <a:pt x="452" y="342"/>
                  </a:lnTo>
                  <a:lnTo>
                    <a:pt x="465" y="351"/>
                  </a:lnTo>
                  <a:lnTo>
                    <a:pt x="483" y="354"/>
                  </a:lnTo>
                  <a:lnTo>
                    <a:pt x="493" y="361"/>
                  </a:lnTo>
                  <a:lnTo>
                    <a:pt x="502" y="364"/>
                  </a:lnTo>
                  <a:lnTo>
                    <a:pt x="512" y="367"/>
                  </a:lnTo>
                  <a:lnTo>
                    <a:pt x="521" y="367"/>
                  </a:lnTo>
                  <a:lnTo>
                    <a:pt x="543" y="370"/>
                  </a:lnTo>
                  <a:lnTo>
                    <a:pt x="568" y="376"/>
                  </a:lnTo>
                  <a:lnTo>
                    <a:pt x="593" y="376"/>
                  </a:lnTo>
                  <a:lnTo>
                    <a:pt x="606" y="380"/>
                  </a:lnTo>
                  <a:lnTo>
                    <a:pt x="628" y="383"/>
                  </a:lnTo>
                  <a:lnTo>
                    <a:pt x="640" y="386"/>
                  </a:lnTo>
                  <a:lnTo>
                    <a:pt x="662" y="389"/>
                  </a:lnTo>
                  <a:lnTo>
                    <a:pt x="681" y="392"/>
                  </a:lnTo>
                  <a:lnTo>
                    <a:pt x="703" y="395"/>
                  </a:lnTo>
                  <a:lnTo>
                    <a:pt x="713" y="395"/>
                  </a:lnTo>
                  <a:lnTo>
                    <a:pt x="725" y="398"/>
                  </a:lnTo>
                  <a:lnTo>
                    <a:pt x="750" y="401"/>
                  </a:lnTo>
                  <a:lnTo>
                    <a:pt x="760" y="405"/>
                  </a:lnTo>
                  <a:lnTo>
                    <a:pt x="785" y="405"/>
                  </a:lnTo>
                  <a:lnTo>
                    <a:pt x="797" y="408"/>
                  </a:lnTo>
                  <a:lnTo>
                    <a:pt x="810" y="408"/>
                  </a:lnTo>
                  <a:lnTo>
                    <a:pt x="819" y="408"/>
                  </a:lnTo>
                  <a:lnTo>
                    <a:pt x="829" y="411"/>
                  </a:lnTo>
                  <a:lnTo>
                    <a:pt x="838" y="411"/>
                  </a:lnTo>
                  <a:lnTo>
                    <a:pt x="847" y="411"/>
                  </a:lnTo>
                  <a:lnTo>
                    <a:pt x="860" y="411"/>
                  </a:lnTo>
                  <a:lnTo>
                    <a:pt x="873" y="411"/>
                  </a:lnTo>
                  <a:lnTo>
                    <a:pt x="882" y="411"/>
                  </a:lnTo>
                  <a:lnTo>
                    <a:pt x="895" y="411"/>
                  </a:lnTo>
                  <a:lnTo>
                    <a:pt x="904" y="411"/>
                  </a:lnTo>
                  <a:lnTo>
                    <a:pt x="913" y="411"/>
                  </a:lnTo>
                  <a:lnTo>
                    <a:pt x="923" y="411"/>
                  </a:lnTo>
                  <a:lnTo>
                    <a:pt x="932" y="411"/>
                  </a:lnTo>
                  <a:lnTo>
                    <a:pt x="942" y="411"/>
                  </a:lnTo>
                  <a:lnTo>
                    <a:pt x="951" y="411"/>
                  </a:lnTo>
                  <a:lnTo>
                    <a:pt x="960" y="411"/>
                  </a:lnTo>
                  <a:lnTo>
                    <a:pt x="970" y="411"/>
                  </a:lnTo>
                  <a:lnTo>
                    <a:pt x="982" y="414"/>
                  </a:lnTo>
                  <a:lnTo>
                    <a:pt x="995" y="414"/>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803" name="Freeform 9"/>
            <p:cNvSpPr>
              <a:spLocks noChangeAspect="1"/>
            </p:cNvSpPr>
            <p:nvPr/>
          </p:nvSpPr>
          <p:spPr bwMode="auto">
            <a:xfrm>
              <a:off x="4264025" y="2497138"/>
              <a:ext cx="504825" cy="50800"/>
            </a:xfrm>
            <a:custGeom>
              <a:avLst/>
              <a:gdLst>
                <a:gd name="T0" fmla="*/ 0 w 448"/>
                <a:gd name="T1" fmla="*/ 2147483647 h 40"/>
                <a:gd name="T2" fmla="*/ 2147483647 w 448"/>
                <a:gd name="T3" fmla="*/ 2147483647 h 40"/>
                <a:gd name="T4" fmla="*/ 2147483647 w 448"/>
                <a:gd name="T5" fmla="*/ 2147483647 h 40"/>
                <a:gd name="T6" fmla="*/ 2147483647 w 448"/>
                <a:gd name="T7" fmla="*/ 2147483647 h 40"/>
                <a:gd name="T8" fmla="*/ 2147483647 w 448"/>
                <a:gd name="T9" fmla="*/ 2147483647 h 40"/>
                <a:gd name="T10" fmla="*/ 2147483647 w 448"/>
                <a:gd name="T11" fmla="*/ 2147483647 h 40"/>
                <a:gd name="T12" fmla="*/ 2147483647 w 448"/>
                <a:gd name="T13" fmla="*/ 2147483647 h 40"/>
                <a:gd name="T14" fmla="*/ 2147483647 w 448"/>
                <a:gd name="T15" fmla="*/ 2147483647 h 40"/>
                <a:gd name="T16" fmla="*/ 2147483647 w 448"/>
                <a:gd name="T17" fmla="*/ 2147483647 h 40"/>
                <a:gd name="T18" fmla="*/ 2147483647 w 448"/>
                <a:gd name="T19" fmla="*/ 2147483647 h 40"/>
                <a:gd name="T20" fmla="*/ 2147483647 w 448"/>
                <a:gd name="T21" fmla="*/ 2147483647 h 40"/>
                <a:gd name="T22" fmla="*/ 2147483647 w 448"/>
                <a:gd name="T23" fmla="*/ 2147483647 h 40"/>
                <a:gd name="T24" fmla="*/ 2147483647 w 448"/>
                <a:gd name="T25" fmla="*/ 2147483647 h 40"/>
                <a:gd name="T26" fmla="*/ 2147483647 w 448"/>
                <a:gd name="T27" fmla="*/ 2147483647 h 40"/>
                <a:gd name="T28" fmla="*/ 2147483647 w 448"/>
                <a:gd name="T29" fmla="*/ 2147483647 h 40"/>
                <a:gd name="T30" fmla="*/ 2147483647 w 448"/>
                <a:gd name="T31" fmla="*/ 2147483647 h 40"/>
                <a:gd name="T32" fmla="*/ 2147483647 w 448"/>
                <a:gd name="T33" fmla="*/ 2147483647 h 40"/>
                <a:gd name="T34" fmla="*/ 2147483647 w 448"/>
                <a:gd name="T35" fmla="*/ 2147483647 h 40"/>
                <a:gd name="T36" fmla="*/ 2147483647 w 448"/>
                <a:gd name="T37" fmla="*/ 2147483647 h 40"/>
                <a:gd name="T38" fmla="*/ 2147483647 w 448"/>
                <a:gd name="T39" fmla="*/ 0 h 40"/>
                <a:gd name="T40" fmla="*/ 2147483647 w 448"/>
                <a:gd name="T41" fmla="*/ 0 h 40"/>
                <a:gd name="T42" fmla="*/ 2147483647 w 448"/>
                <a:gd name="T43" fmla="*/ 0 h 40"/>
                <a:gd name="T44" fmla="*/ 2147483647 w 448"/>
                <a:gd name="T45" fmla="*/ 0 h 40"/>
                <a:gd name="T46" fmla="*/ 2147483647 w 448"/>
                <a:gd name="T47" fmla="*/ 0 h 40"/>
                <a:gd name="T48" fmla="*/ 2147483647 w 448"/>
                <a:gd name="T49" fmla="*/ 0 h 40"/>
                <a:gd name="T50" fmla="*/ 2147483647 w 448"/>
                <a:gd name="T51" fmla="*/ 0 h 40"/>
                <a:gd name="T52" fmla="*/ 2147483647 w 448"/>
                <a:gd name="T53" fmla="*/ 0 h 40"/>
                <a:gd name="T54" fmla="*/ 2147483647 w 448"/>
                <a:gd name="T55" fmla="*/ 0 h 40"/>
                <a:gd name="T56" fmla="*/ 2147483647 w 448"/>
                <a:gd name="T57" fmla="*/ 0 h 40"/>
                <a:gd name="T58" fmla="*/ 2147483647 w 448"/>
                <a:gd name="T59" fmla="*/ 0 h 40"/>
                <a:gd name="T60" fmla="*/ 2147483647 w 448"/>
                <a:gd name="T61" fmla="*/ 2147483647 h 40"/>
                <a:gd name="T62" fmla="*/ 2147483647 w 448"/>
                <a:gd name="T63" fmla="*/ 2147483647 h 40"/>
                <a:gd name="T64" fmla="*/ 2147483647 w 448"/>
                <a:gd name="T65" fmla="*/ 2147483647 h 40"/>
                <a:gd name="T66" fmla="*/ 2147483647 w 448"/>
                <a:gd name="T67" fmla="*/ 2147483647 h 40"/>
                <a:gd name="T68" fmla="*/ 2147483647 w 448"/>
                <a:gd name="T69" fmla="*/ 2147483647 h 40"/>
                <a:gd name="T70" fmla="*/ 2147483647 w 448"/>
                <a:gd name="T71" fmla="*/ 2147483647 h 40"/>
                <a:gd name="T72" fmla="*/ 2147483647 w 448"/>
                <a:gd name="T73" fmla="*/ 2147483647 h 40"/>
                <a:gd name="T74" fmla="*/ 2147483647 w 448"/>
                <a:gd name="T75" fmla="*/ 2147483647 h 40"/>
                <a:gd name="T76" fmla="*/ 2147483647 w 448"/>
                <a:gd name="T77" fmla="*/ 2147483647 h 40"/>
                <a:gd name="T78" fmla="*/ 2147483647 w 448"/>
                <a:gd name="T79" fmla="*/ 2147483647 h 40"/>
                <a:gd name="T80" fmla="*/ 2147483647 w 448"/>
                <a:gd name="T81" fmla="*/ 2147483647 h 40"/>
                <a:gd name="T82" fmla="*/ 2147483647 w 448"/>
                <a:gd name="T83" fmla="*/ 2147483647 h 40"/>
                <a:gd name="T84" fmla="*/ 2147483647 w 448"/>
                <a:gd name="T85" fmla="*/ 2147483647 h 40"/>
                <a:gd name="T86" fmla="*/ 2147483647 w 448"/>
                <a:gd name="T87" fmla="*/ 2147483647 h 40"/>
                <a:gd name="T88" fmla="*/ 2147483647 w 448"/>
                <a:gd name="T89" fmla="*/ 2147483647 h 40"/>
                <a:gd name="T90" fmla="*/ 2147483647 w 448"/>
                <a:gd name="T91" fmla="*/ 2147483647 h 40"/>
                <a:gd name="T92" fmla="*/ 2147483647 w 448"/>
                <a:gd name="T93" fmla="*/ 2147483647 h 40"/>
                <a:gd name="T94" fmla="*/ 2147483647 w 448"/>
                <a:gd name="T95" fmla="*/ 2147483647 h 40"/>
                <a:gd name="T96" fmla="*/ 2147483647 w 448"/>
                <a:gd name="T97" fmla="*/ 2147483647 h 40"/>
                <a:gd name="T98" fmla="*/ 2147483647 w 448"/>
                <a:gd name="T99" fmla="*/ 2147483647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40"/>
                <a:gd name="T152" fmla="*/ 448 w 448"/>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40">
                  <a:moveTo>
                    <a:pt x="0" y="33"/>
                  </a:moveTo>
                  <a:lnTo>
                    <a:pt x="9" y="27"/>
                  </a:lnTo>
                  <a:lnTo>
                    <a:pt x="18" y="24"/>
                  </a:lnTo>
                  <a:lnTo>
                    <a:pt x="27" y="21"/>
                  </a:lnTo>
                  <a:lnTo>
                    <a:pt x="36" y="21"/>
                  </a:lnTo>
                  <a:lnTo>
                    <a:pt x="45" y="18"/>
                  </a:lnTo>
                  <a:lnTo>
                    <a:pt x="54" y="18"/>
                  </a:lnTo>
                  <a:lnTo>
                    <a:pt x="63" y="15"/>
                  </a:lnTo>
                  <a:lnTo>
                    <a:pt x="72" y="12"/>
                  </a:lnTo>
                  <a:lnTo>
                    <a:pt x="81" y="12"/>
                  </a:lnTo>
                  <a:lnTo>
                    <a:pt x="90" y="9"/>
                  </a:lnTo>
                  <a:lnTo>
                    <a:pt x="99" y="9"/>
                  </a:lnTo>
                  <a:lnTo>
                    <a:pt x="108" y="9"/>
                  </a:lnTo>
                  <a:lnTo>
                    <a:pt x="117" y="6"/>
                  </a:lnTo>
                  <a:lnTo>
                    <a:pt x="126" y="6"/>
                  </a:lnTo>
                  <a:lnTo>
                    <a:pt x="135" y="6"/>
                  </a:lnTo>
                  <a:lnTo>
                    <a:pt x="147" y="3"/>
                  </a:lnTo>
                  <a:lnTo>
                    <a:pt x="159" y="3"/>
                  </a:lnTo>
                  <a:lnTo>
                    <a:pt x="168" y="3"/>
                  </a:lnTo>
                  <a:lnTo>
                    <a:pt x="177" y="0"/>
                  </a:lnTo>
                  <a:lnTo>
                    <a:pt x="186" y="0"/>
                  </a:lnTo>
                  <a:lnTo>
                    <a:pt x="195" y="0"/>
                  </a:lnTo>
                  <a:lnTo>
                    <a:pt x="204" y="0"/>
                  </a:lnTo>
                  <a:lnTo>
                    <a:pt x="213" y="0"/>
                  </a:lnTo>
                  <a:lnTo>
                    <a:pt x="222" y="0"/>
                  </a:lnTo>
                  <a:lnTo>
                    <a:pt x="231" y="0"/>
                  </a:lnTo>
                  <a:lnTo>
                    <a:pt x="240" y="0"/>
                  </a:lnTo>
                  <a:lnTo>
                    <a:pt x="249" y="0"/>
                  </a:lnTo>
                  <a:lnTo>
                    <a:pt x="258" y="0"/>
                  </a:lnTo>
                  <a:lnTo>
                    <a:pt x="267" y="0"/>
                  </a:lnTo>
                  <a:lnTo>
                    <a:pt x="276" y="3"/>
                  </a:lnTo>
                  <a:lnTo>
                    <a:pt x="285" y="3"/>
                  </a:lnTo>
                  <a:lnTo>
                    <a:pt x="294" y="3"/>
                  </a:lnTo>
                  <a:lnTo>
                    <a:pt x="303" y="3"/>
                  </a:lnTo>
                  <a:lnTo>
                    <a:pt x="312" y="3"/>
                  </a:lnTo>
                  <a:lnTo>
                    <a:pt x="321" y="6"/>
                  </a:lnTo>
                  <a:lnTo>
                    <a:pt x="330" y="6"/>
                  </a:lnTo>
                  <a:lnTo>
                    <a:pt x="339" y="9"/>
                  </a:lnTo>
                  <a:lnTo>
                    <a:pt x="348" y="9"/>
                  </a:lnTo>
                  <a:lnTo>
                    <a:pt x="357" y="12"/>
                  </a:lnTo>
                  <a:lnTo>
                    <a:pt x="366" y="12"/>
                  </a:lnTo>
                  <a:lnTo>
                    <a:pt x="375" y="15"/>
                  </a:lnTo>
                  <a:lnTo>
                    <a:pt x="384" y="18"/>
                  </a:lnTo>
                  <a:lnTo>
                    <a:pt x="393" y="21"/>
                  </a:lnTo>
                  <a:lnTo>
                    <a:pt x="402" y="24"/>
                  </a:lnTo>
                  <a:lnTo>
                    <a:pt x="411" y="27"/>
                  </a:lnTo>
                  <a:lnTo>
                    <a:pt x="420" y="30"/>
                  </a:lnTo>
                  <a:lnTo>
                    <a:pt x="429" y="33"/>
                  </a:lnTo>
                  <a:lnTo>
                    <a:pt x="438" y="33"/>
                  </a:lnTo>
                  <a:lnTo>
                    <a:pt x="447" y="39"/>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804" name="Rectangle 12"/>
            <p:cNvSpPr>
              <a:spLocks noChangeAspect="1" noChangeArrowheads="1"/>
            </p:cNvSpPr>
            <p:nvPr/>
          </p:nvSpPr>
          <p:spPr bwMode="auto">
            <a:xfrm>
              <a:off x="1639888" y="2852738"/>
              <a:ext cx="259238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44462" tIns="73025" rIns="144462" bIns="73025"/>
            <a:lstStyle/>
            <a:p>
              <a:pPr algn="ctr" defTabSz="1879600" eaLnBrk="0" hangingPunct="0"/>
              <a:r>
                <a:rPr lang="fr-FR" b="1">
                  <a:solidFill>
                    <a:srgbClr val="4F81BD"/>
                  </a:solidFill>
                </a:rPr>
                <a:t>Pression</a:t>
              </a:r>
            </a:p>
            <a:p>
              <a:pPr algn="ctr" defTabSz="1879600" eaLnBrk="0" hangingPunct="0"/>
              <a:r>
                <a:rPr lang="fr-FR" b="1">
                  <a:solidFill>
                    <a:srgbClr val="4F81BD"/>
                  </a:solidFill>
                </a:rPr>
                <a:t>sélection </a:t>
              </a:r>
              <a:r>
                <a:rPr lang="fr-FR" b="1">
                  <a:solidFill>
                    <a:srgbClr val="4F81BD"/>
                  </a:solidFill>
                  <a:sym typeface="Symbol" pitchFamily="18" charset="2"/>
                </a:rPr>
                <a:t></a:t>
              </a:r>
              <a:r>
                <a:rPr lang="fr-FR">
                  <a:solidFill>
                    <a:srgbClr val="4F81BD"/>
                  </a:solidFill>
                  <a:sym typeface="Symbol" pitchFamily="18" charset="2"/>
                </a:rPr>
                <a:t> </a:t>
              </a:r>
            </a:p>
          </p:txBody>
        </p:sp>
        <p:sp>
          <p:nvSpPr>
            <p:cNvPr id="75805" name="Rectangle 14"/>
            <p:cNvSpPr>
              <a:spLocks noChangeAspect="1" noChangeArrowheads="1"/>
            </p:cNvSpPr>
            <p:nvPr/>
          </p:nvSpPr>
          <p:spPr bwMode="auto">
            <a:xfrm>
              <a:off x="5192713" y="2922588"/>
              <a:ext cx="21161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44462" tIns="73025" rIns="144462" bIns="73025"/>
            <a:lstStyle/>
            <a:p>
              <a:pPr algn="ctr" defTabSz="1879600" eaLnBrk="0" hangingPunct="0"/>
              <a:r>
                <a:rPr lang="fr-FR" b="1">
                  <a:solidFill>
                    <a:srgbClr val="4F81BD"/>
                  </a:solidFill>
                </a:rPr>
                <a:t>Réplication</a:t>
              </a:r>
            </a:p>
            <a:p>
              <a:pPr algn="ctr" defTabSz="1879600" eaLnBrk="0" hangingPunct="0"/>
              <a:r>
                <a:rPr lang="fr-FR" b="1">
                  <a:solidFill>
                    <a:srgbClr val="4F81BD"/>
                  </a:solidFill>
                </a:rPr>
                <a:t>virale </a:t>
              </a:r>
              <a:r>
                <a:rPr lang="fr-FR" b="1">
                  <a:solidFill>
                    <a:srgbClr val="4F81BD"/>
                  </a:solidFill>
                  <a:sym typeface="Symbol" pitchFamily="18" charset="2"/>
                </a:rPr>
                <a:t></a:t>
              </a:r>
            </a:p>
          </p:txBody>
        </p:sp>
        <p:sp>
          <p:nvSpPr>
            <p:cNvPr id="75806" name="Rectangle 12"/>
            <p:cNvSpPr>
              <a:spLocks noChangeAspect="1" noChangeArrowheads="1"/>
            </p:cNvSpPr>
            <p:nvPr/>
          </p:nvSpPr>
          <p:spPr bwMode="auto">
            <a:xfrm>
              <a:off x="900113" y="1916113"/>
              <a:ext cx="2005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44462" tIns="73025" rIns="144462" bIns="73025"/>
            <a:lstStyle/>
            <a:p>
              <a:pPr algn="ctr" defTabSz="1879600" eaLnBrk="0" hangingPunct="0"/>
              <a:r>
                <a:rPr lang="fr-FR" b="1"/>
                <a:t>Probabilité</a:t>
              </a:r>
            </a:p>
          </p:txBody>
        </p:sp>
      </p:grpSp>
      <p:sp>
        <p:nvSpPr>
          <p:cNvPr id="75782" name="ZoneTexte 3"/>
          <p:cNvSpPr txBox="1">
            <a:spLocks noChangeArrowheads="1"/>
          </p:cNvSpPr>
          <p:nvPr/>
        </p:nvSpPr>
        <p:spPr bwMode="auto">
          <a:xfrm>
            <a:off x="973138" y="4227513"/>
            <a:ext cx="1295400" cy="954087"/>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Préexistance populations virale mutées (minoritaires)</a:t>
            </a:r>
          </a:p>
        </p:txBody>
      </p:sp>
      <p:sp>
        <p:nvSpPr>
          <p:cNvPr id="75783" name="ZoneTexte 21"/>
          <p:cNvSpPr txBox="1">
            <a:spLocks noChangeArrowheads="1"/>
          </p:cNvSpPr>
          <p:nvPr/>
        </p:nvSpPr>
        <p:spPr bwMode="auto">
          <a:xfrm>
            <a:off x="2700338" y="3051175"/>
            <a:ext cx="1441450" cy="739775"/>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Sélection des variants mutants préexistants</a:t>
            </a:r>
          </a:p>
        </p:txBody>
      </p:sp>
      <p:sp>
        <p:nvSpPr>
          <p:cNvPr id="75784" name="ZoneTexte 22"/>
          <p:cNvSpPr txBox="1">
            <a:spLocks noChangeArrowheads="1"/>
          </p:cNvSpPr>
          <p:nvPr/>
        </p:nvSpPr>
        <p:spPr bwMode="auto">
          <a:xfrm>
            <a:off x="6342063" y="3021013"/>
            <a:ext cx="1439862" cy="954087"/>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Décroissance des populations résistantes (qqs mois à années)</a:t>
            </a:r>
          </a:p>
        </p:txBody>
      </p:sp>
      <p:sp>
        <p:nvSpPr>
          <p:cNvPr id="75785" name="ZoneTexte 23"/>
          <p:cNvSpPr txBox="1">
            <a:spLocks noChangeArrowheads="1"/>
          </p:cNvSpPr>
          <p:nvPr/>
        </p:nvSpPr>
        <p:spPr bwMode="auto">
          <a:xfrm>
            <a:off x="7740650" y="4202113"/>
            <a:ext cx="1343025" cy="523875"/>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Absence d</a:t>
            </a:r>
            <a:r>
              <a:rPr lang="fr-FR" altLang="fr-FR" sz="1400" i="1"/>
              <a:t>’</a:t>
            </a:r>
            <a:r>
              <a:rPr lang="fr-FR" sz="1400" i="1"/>
              <a:t>archivage</a:t>
            </a:r>
          </a:p>
        </p:txBody>
      </p:sp>
      <p:sp>
        <p:nvSpPr>
          <p:cNvPr id="75786" name="ZoneTexte 24"/>
          <p:cNvSpPr txBox="1">
            <a:spLocks noChangeArrowheads="1"/>
          </p:cNvSpPr>
          <p:nvPr/>
        </p:nvSpPr>
        <p:spPr bwMode="auto">
          <a:xfrm>
            <a:off x="7740650" y="4894263"/>
            <a:ext cx="1343025" cy="738187"/>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Impact à long terme en cas de retraitement ?</a:t>
            </a:r>
          </a:p>
        </p:txBody>
      </p:sp>
      <p:sp>
        <p:nvSpPr>
          <p:cNvPr id="75787" name="ZoneTexte 25"/>
          <p:cNvSpPr txBox="1">
            <a:spLocks noChangeArrowheads="1"/>
          </p:cNvSpPr>
          <p:nvPr/>
        </p:nvSpPr>
        <p:spPr bwMode="auto">
          <a:xfrm>
            <a:off x="3843338" y="1136650"/>
            <a:ext cx="2481262" cy="523875"/>
          </a:xfrm>
          <a:prstGeom prst="rect">
            <a:avLst/>
          </a:prstGeom>
          <a:solidFill>
            <a:srgbClr val="F2F2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i="1"/>
              <a:t>Résistance croisée à tous les </a:t>
            </a:r>
          </a:p>
          <a:p>
            <a:pPr algn="ctr" eaLnBrk="1" hangingPunct="1"/>
            <a:r>
              <a:rPr lang="fr-FR" sz="1400" i="1"/>
              <a:t>IP de 1</a:t>
            </a:r>
            <a:r>
              <a:rPr lang="fr-FR" sz="1400" i="1" baseline="30000"/>
              <a:t>ère</a:t>
            </a:r>
            <a:r>
              <a:rPr lang="fr-FR" sz="1400" i="1"/>
              <a:t> génération</a:t>
            </a:r>
          </a:p>
        </p:txBody>
      </p:sp>
      <p:sp>
        <p:nvSpPr>
          <p:cNvPr id="75788" name="ZoneTexte 26"/>
          <p:cNvSpPr txBox="1">
            <a:spLocks noChangeArrowheads="1"/>
          </p:cNvSpPr>
          <p:nvPr/>
        </p:nvSpPr>
        <p:spPr bwMode="auto">
          <a:xfrm>
            <a:off x="4427538" y="557847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i="1">
                <a:solidFill>
                  <a:srgbClr val="4F81BD"/>
                </a:solidFill>
              </a:rPr>
              <a:t>Proposition</a:t>
            </a:r>
            <a:endParaRPr lang="fr-FR" sz="2000" i="1">
              <a:solidFill>
                <a:srgbClr val="4F81BD"/>
              </a:solidFill>
            </a:endParaRPr>
          </a:p>
        </p:txBody>
      </p:sp>
      <p:sp>
        <p:nvSpPr>
          <p:cNvPr id="28" name="ZoneTexte 27"/>
          <p:cNvSpPr txBox="1">
            <a:spLocks noChangeArrowheads="1"/>
          </p:cNvSpPr>
          <p:nvPr/>
        </p:nvSpPr>
        <p:spPr bwMode="auto">
          <a:xfrm>
            <a:off x="973138" y="6040438"/>
            <a:ext cx="8035925" cy="646112"/>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Pas d</a:t>
            </a:r>
            <a:r>
              <a:rPr lang="fr-FR" altLang="fr-FR" sz="1800"/>
              <a:t>’</a:t>
            </a:r>
            <a:r>
              <a:rPr lang="fr-FR" sz="1800"/>
              <a:t>indication à la recherche de variants résistants</a:t>
            </a:r>
          </a:p>
          <a:p>
            <a:pPr eaLnBrk="1" hangingPunct="1"/>
            <a:r>
              <a:rPr lang="fr-FR" sz="1800"/>
              <a:t>• Intérêt de conserver échantillons en vue de retraitement par IP de 2</a:t>
            </a:r>
            <a:r>
              <a:rPr lang="fr-FR" sz="1800" baseline="30000"/>
              <a:t>ème</a:t>
            </a:r>
            <a:r>
              <a:rPr lang="fr-FR" sz="1800"/>
              <a:t> génération</a:t>
            </a:r>
          </a:p>
        </p:txBody>
      </p:sp>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oneTexte 2"/>
          <p:cNvSpPr txBox="1">
            <a:spLocks noChangeArrowheads="1"/>
          </p:cNvSpPr>
          <p:nvPr/>
        </p:nvSpPr>
        <p:spPr bwMode="auto">
          <a:xfrm>
            <a:off x="1089025" y="704850"/>
            <a:ext cx="8054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latin typeface="Arial" pitchFamily="34" charset="0"/>
              </a:rPr>
              <a:t>Comité scientifique d</a:t>
            </a:r>
            <a:r>
              <a:rPr lang="fr-FR" altLang="fr-FR" sz="2800">
                <a:latin typeface="Arial" pitchFamily="34" charset="0"/>
              </a:rPr>
              <a:t>’</a:t>
            </a:r>
            <a:r>
              <a:rPr lang="fr-FR" sz="2800">
                <a:latin typeface="Arial" pitchFamily="34" charset="0"/>
              </a:rPr>
              <a:t>organisation </a:t>
            </a:r>
          </a:p>
          <a:p>
            <a:pPr eaLnBrk="1" hangingPunct="1"/>
            <a:r>
              <a:rPr lang="fr-FR" sz="2800">
                <a:latin typeface="Arial" pitchFamily="34" charset="0"/>
              </a:rPr>
              <a:t>et de rédaction</a:t>
            </a:r>
          </a:p>
        </p:txBody>
      </p:sp>
      <p:sp>
        <p:nvSpPr>
          <p:cNvPr id="19458" name="ZoneTexte 2"/>
          <p:cNvSpPr txBox="1">
            <a:spLocks noChangeArrowheads="1"/>
          </p:cNvSpPr>
          <p:nvPr/>
        </p:nvSpPr>
        <p:spPr bwMode="auto">
          <a:xfrm>
            <a:off x="990600" y="1674813"/>
            <a:ext cx="2070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GB" sz="1800"/>
              <a:t>• Stanislas Pol</a:t>
            </a:r>
          </a:p>
          <a:p>
            <a:r>
              <a:rPr lang="en-GB" sz="1800"/>
              <a:t>• Cedric Arvieux</a:t>
            </a:r>
          </a:p>
          <a:p>
            <a:r>
              <a:rPr lang="en-GB" sz="1800"/>
              <a:t>• Marc Bourlière</a:t>
            </a:r>
          </a:p>
          <a:p>
            <a:r>
              <a:rPr lang="en-GB" sz="1800"/>
              <a:t>• Patrice Cacoub</a:t>
            </a:r>
          </a:p>
          <a:p>
            <a:r>
              <a:rPr lang="en-GB" sz="1800"/>
              <a:t>• Philippe Halfon,</a:t>
            </a:r>
          </a:p>
          <a:p>
            <a:r>
              <a:rPr lang="en-GB" sz="1800"/>
              <a:t>• Karine Lacombe</a:t>
            </a:r>
          </a:p>
        </p:txBody>
      </p:sp>
      <p:sp>
        <p:nvSpPr>
          <p:cNvPr id="13" name="Rectangle 4"/>
          <p:cNvSpPr>
            <a:spLocks noChangeArrowheads="1"/>
          </p:cNvSpPr>
          <p:nvPr/>
        </p:nvSpPr>
        <p:spPr bwMode="auto">
          <a:xfrm>
            <a:off x="0" y="0"/>
            <a:ext cx="827584"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6" name="ZoneTexte 15"/>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M</a:t>
            </a:r>
            <a:r>
              <a:rPr lang="fr-FR" sz="2800" dirty="0"/>
              <a:t>éthodes</a:t>
            </a:r>
            <a:endParaRPr lang="fr-FR" dirty="0"/>
          </a:p>
        </p:txBody>
      </p:sp>
      <p:sp>
        <p:nvSpPr>
          <p:cNvPr id="19461" name="ZoneTexte 2"/>
          <p:cNvSpPr txBox="1">
            <a:spLocks noChangeArrowheads="1"/>
          </p:cNvSpPr>
          <p:nvPr/>
        </p:nvSpPr>
        <p:spPr bwMode="auto">
          <a:xfrm>
            <a:off x="4064000" y="16748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GB" sz="1800"/>
              <a:t>• Georges-Philippe Pageaux</a:t>
            </a:r>
          </a:p>
          <a:p>
            <a:r>
              <a:rPr lang="en-GB" sz="1800"/>
              <a:t>• Gilles Pialoux</a:t>
            </a:r>
          </a:p>
          <a:p>
            <a:r>
              <a:rPr lang="en-GB" sz="1800"/>
              <a:t>• Lionel Piroth</a:t>
            </a:r>
          </a:p>
          <a:p>
            <a:r>
              <a:rPr lang="en-GB" sz="1800"/>
              <a:t>• Isabelle Poizot-Martin</a:t>
            </a:r>
          </a:p>
          <a:p>
            <a:r>
              <a:rPr lang="en-US" sz="1800"/>
              <a:t>• Eric Rosenthal</a:t>
            </a:r>
            <a:endParaRPr lang="en-GB" sz="1800"/>
          </a:p>
          <a:p>
            <a:r>
              <a:rPr lang="en-GB" sz="1800"/>
              <a:t>• Dominique Salmon (coordonnateur)</a:t>
            </a:r>
          </a:p>
        </p:txBody>
      </p:sp>
      <p:sp>
        <p:nvSpPr>
          <p:cNvPr id="19462" name="ZoneTexte 2"/>
          <p:cNvSpPr txBox="1">
            <a:spLocks noChangeArrowheads="1"/>
          </p:cNvSpPr>
          <p:nvPr/>
        </p:nvSpPr>
        <p:spPr bwMode="auto">
          <a:xfrm>
            <a:off x="1089025" y="3895725"/>
            <a:ext cx="319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sz="2800"/>
              <a:t>Comité de Relecture </a:t>
            </a:r>
            <a:endParaRPr lang="fr-FR" sz="2800">
              <a:latin typeface="Arial" pitchFamily="34" charset="0"/>
            </a:endParaRPr>
          </a:p>
        </p:txBody>
      </p:sp>
      <p:sp>
        <p:nvSpPr>
          <p:cNvPr id="19463" name="ZoneTexte 2"/>
          <p:cNvSpPr txBox="1">
            <a:spLocks noChangeArrowheads="1"/>
          </p:cNvSpPr>
          <p:nvPr/>
        </p:nvSpPr>
        <p:spPr bwMode="auto">
          <a:xfrm>
            <a:off x="990600" y="441325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GB" sz="1600"/>
              <a:t>• Tarik Asselah</a:t>
            </a:r>
          </a:p>
          <a:p>
            <a:r>
              <a:rPr lang="en-GB" sz="1600"/>
              <a:t>• Eric Billaud</a:t>
            </a:r>
          </a:p>
          <a:p>
            <a:r>
              <a:rPr lang="en-GB" sz="1600"/>
              <a:t>• Paul Calès</a:t>
            </a:r>
          </a:p>
          <a:p>
            <a:r>
              <a:rPr lang="en-GB" sz="1600"/>
              <a:t>• Daniel Dhumeaux</a:t>
            </a:r>
          </a:p>
          <a:p>
            <a:r>
              <a:rPr lang="en-GB" sz="1600"/>
              <a:t>• Christian Rabaud</a:t>
            </a:r>
          </a:p>
          <a:p>
            <a:r>
              <a:rPr lang="en-GB" sz="1600"/>
              <a:t>• Jean-Michel Pawlotsky</a:t>
            </a:r>
          </a:p>
          <a:p>
            <a:r>
              <a:rPr lang="en-GB" sz="1600"/>
              <a:t>• Gilles Peytavin </a:t>
            </a:r>
          </a:p>
        </p:txBody>
      </p:sp>
      <p:sp>
        <p:nvSpPr>
          <p:cNvPr id="19464" name="ZoneTexte 2"/>
          <p:cNvSpPr txBox="1">
            <a:spLocks noChangeArrowheads="1"/>
          </p:cNvSpPr>
          <p:nvPr/>
        </p:nvSpPr>
        <p:spPr bwMode="auto">
          <a:xfrm>
            <a:off x="4746625" y="3895725"/>
            <a:ext cx="374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sz="2800"/>
              <a:t>Experts et modérateurs</a:t>
            </a:r>
            <a:endParaRPr lang="fr-FR" sz="2800">
              <a:latin typeface="Arial" pitchFamily="34" charset="0"/>
            </a:endParaRPr>
          </a:p>
        </p:txBody>
      </p:sp>
      <p:sp>
        <p:nvSpPr>
          <p:cNvPr id="19465" name="ZoneTexte 2"/>
          <p:cNvSpPr txBox="1">
            <a:spLocks noChangeArrowheads="1"/>
          </p:cNvSpPr>
          <p:nvPr/>
        </p:nvSpPr>
        <p:spPr bwMode="auto">
          <a:xfrm>
            <a:off x="4641850" y="4421188"/>
            <a:ext cx="2501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GB" sz="1400"/>
              <a:t>• Caroline Semaille </a:t>
            </a:r>
          </a:p>
          <a:p>
            <a:r>
              <a:rPr lang="en-GB" sz="1400"/>
              <a:t>• Philippe Sogni </a:t>
            </a:r>
          </a:p>
          <a:p>
            <a:r>
              <a:rPr lang="en-GB" sz="1400"/>
              <a:t>• Dominique Larrey </a:t>
            </a:r>
          </a:p>
          <a:p>
            <a:r>
              <a:rPr lang="en-GB" sz="1400"/>
              <a:t>• Vincent Leroy</a:t>
            </a:r>
          </a:p>
          <a:p>
            <a:r>
              <a:rPr lang="en-GB" sz="1400"/>
              <a:t>• Marc-Antoine Valantin </a:t>
            </a:r>
          </a:p>
          <a:p>
            <a:r>
              <a:rPr lang="en-GB" sz="1400"/>
              <a:t>• Caroline Solas </a:t>
            </a:r>
          </a:p>
          <a:p>
            <a:r>
              <a:rPr lang="en-GB" sz="1400"/>
              <a:t>• Jean-Pierre Bronowicki</a:t>
            </a:r>
          </a:p>
          <a:p>
            <a:r>
              <a:rPr lang="en-GB" sz="1400"/>
              <a:t>• YazdanYazdanpanah </a:t>
            </a:r>
          </a:p>
          <a:p>
            <a:r>
              <a:rPr lang="en-GB" sz="1400"/>
              <a:t>• Vincent Mallet </a:t>
            </a:r>
          </a:p>
        </p:txBody>
      </p:sp>
      <p:sp>
        <p:nvSpPr>
          <p:cNvPr id="19466" name="ZoneTexte 2"/>
          <p:cNvSpPr txBox="1">
            <a:spLocks noChangeArrowheads="1"/>
          </p:cNvSpPr>
          <p:nvPr/>
        </p:nvSpPr>
        <p:spPr bwMode="auto">
          <a:xfrm>
            <a:off x="6800850" y="4421188"/>
            <a:ext cx="2343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GB" sz="1400"/>
              <a:t>• François Bailly </a:t>
            </a:r>
          </a:p>
          <a:p>
            <a:r>
              <a:rPr lang="en-GB" sz="1400"/>
              <a:t>• Philippe Bonnard </a:t>
            </a:r>
          </a:p>
          <a:p>
            <a:r>
              <a:rPr lang="en-GB" sz="1400"/>
              <a:t>• Jean-Charles Duclos Vallée </a:t>
            </a:r>
          </a:p>
          <a:p>
            <a:r>
              <a:rPr lang="en-GB" sz="1400"/>
              <a:t>• Stéphanie Dominguez </a:t>
            </a:r>
          </a:p>
          <a:p>
            <a:r>
              <a:rPr lang="en-GB" sz="1400"/>
              <a:t>• Jacques Izopet </a:t>
            </a:r>
          </a:p>
          <a:p>
            <a:r>
              <a:rPr lang="en-GB" sz="1400"/>
              <a:t>• Nicolas Dupin </a:t>
            </a:r>
          </a:p>
          <a:p>
            <a:r>
              <a:rPr lang="en-GB" sz="1400"/>
              <a:t>• Anne Gervais </a:t>
            </a:r>
          </a:p>
          <a:p>
            <a:r>
              <a:rPr lang="en-GB" sz="1400"/>
              <a:t>• Jean-François Delfraissy </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16632"/>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ZoneTexte 1"/>
          <p:cNvSpPr txBox="1">
            <a:spLocks noChangeArrowheads="1"/>
          </p:cNvSpPr>
          <p:nvPr/>
        </p:nvSpPr>
        <p:spPr bwMode="auto">
          <a:xfrm>
            <a:off x="1865313" y="1778000"/>
            <a:ext cx="7062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G</a:t>
            </a:r>
            <a:r>
              <a:rPr lang="fr-FR" sz="7200"/>
              <a:t>estion des effets indésirables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ZoneTexte 2"/>
          <p:cNvSpPr txBox="1">
            <a:spLocks noChangeArrowheads="1"/>
          </p:cNvSpPr>
          <p:nvPr/>
        </p:nvSpPr>
        <p:spPr bwMode="auto">
          <a:xfrm>
            <a:off x="5678488" y="344488"/>
            <a:ext cx="2997200" cy="915987"/>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 typeface="Wingdings" pitchFamily="2" charset="2"/>
              <a:buChar char="ì"/>
            </a:pPr>
            <a:r>
              <a:rPr lang="fr-FR" sz="1800">
                <a:sym typeface="Wingdings" pitchFamily="2" charset="2"/>
              </a:rPr>
              <a:t>risque ≈ 20% / bithérapie</a:t>
            </a:r>
          </a:p>
          <a:p>
            <a:pPr eaLnBrk="1" hangingPunct="1"/>
            <a:r>
              <a:rPr lang="fr-FR" sz="1800">
                <a:sym typeface="Wingdings" pitchFamily="2" charset="2"/>
              </a:rPr>
              <a:t>Hb &lt; 10 g/dl	≈ 50% BOC</a:t>
            </a:r>
          </a:p>
          <a:p>
            <a:pPr eaLnBrk="1" hangingPunct="1"/>
            <a:r>
              <a:rPr lang="fr-FR" sz="1800">
                <a:sym typeface="Wingdings" pitchFamily="2" charset="2"/>
              </a:rPr>
              <a:t>			         ≈ 40% TVR</a:t>
            </a:r>
            <a:endParaRPr lang="fr-FR" sz="1800"/>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77829"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Gestion de l</a:t>
            </a:r>
            <a:r>
              <a:rPr lang="fr-FR" altLang="fr-FR" sz="2800">
                <a:solidFill>
                  <a:srgbClr val="FF0000"/>
                </a:solidFill>
                <a:latin typeface="Arial" pitchFamily="34" charset="0"/>
              </a:rPr>
              <a:t>’</a:t>
            </a:r>
            <a:r>
              <a:rPr lang="fr-FR" sz="2800">
                <a:solidFill>
                  <a:srgbClr val="FF0000"/>
                </a:solidFill>
                <a:latin typeface="Arial" pitchFamily="34" charset="0"/>
              </a:rPr>
              <a:t>anémie</a:t>
            </a:r>
          </a:p>
        </p:txBody>
      </p:sp>
      <p:sp>
        <p:nvSpPr>
          <p:cNvPr id="77830" name="ZoneTexte 2"/>
          <p:cNvSpPr txBox="1">
            <a:spLocks noChangeArrowheads="1"/>
          </p:cNvSpPr>
          <p:nvPr/>
        </p:nvSpPr>
        <p:spPr bwMode="auto">
          <a:xfrm>
            <a:off x="971550" y="3524250"/>
            <a:ext cx="118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Hb &lt; 10 g/dl</a:t>
            </a:r>
          </a:p>
        </p:txBody>
      </p:sp>
      <p:sp>
        <p:nvSpPr>
          <p:cNvPr id="77831" name="ZoneTexte 3"/>
          <p:cNvSpPr txBox="1">
            <a:spLocks noChangeArrowheads="1"/>
          </p:cNvSpPr>
          <p:nvPr/>
        </p:nvSpPr>
        <p:spPr bwMode="auto">
          <a:xfrm>
            <a:off x="2963863" y="2951163"/>
            <a:ext cx="1255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latin typeface="Wingdings" pitchFamily="2" charset="2"/>
                <a:sym typeface="Wingdings" pitchFamily="2" charset="2"/>
              </a:rPr>
              <a:t></a:t>
            </a:r>
            <a:r>
              <a:rPr lang="fr-FR" sz="1600">
                <a:sym typeface="Wingdings" pitchFamily="2" charset="2"/>
              </a:rPr>
              <a:t> dose RBV</a:t>
            </a:r>
          </a:p>
          <a:p>
            <a:pPr eaLnBrk="1" hangingPunct="1"/>
            <a:r>
              <a:rPr lang="fr-FR" sz="1400">
                <a:sym typeface="Wingdings" pitchFamily="2" charset="2"/>
              </a:rPr>
              <a:t>(min 600 mg/j)</a:t>
            </a:r>
            <a:endParaRPr lang="fr-FR" sz="1400"/>
          </a:p>
        </p:txBody>
      </p:sp>
      <p:sp>
        <p:nvSpPr>
          <p:cNvPr id="9" name="ZoneTexte 8"/>
          <p:cNvSpPr txBox="1"/>
          <p:nvPr/>
        </p:nvSpPr>
        <p:spPr>
          <a:xfrm>
            <a:off x="2979738" y="3959225"/>
            <a:ext cx="1243012" cy="549275"/>
          </a:xfrm>
          <a:prstGeom prst="rect">
            <a:avLst/>
          </a:prstGeom>
          <a:noFill/>
        </p:spPr>
        <p:txBody>
          <a:bodyPr wrap="none">
            <a:spAutoFit/>
          </a:bodyPr>
          <a:lstStyle/>
          <a:p>
            <a:pPr>
              <a:defRPr/>
            </a:pPr>
            <a:r>
              <a:rPr lang="fr-FR" sz="1600" dirty="0">
                <a:latin typeface="+mn-lt"/>
                <a:ea typeface="Wingdings"/>
                <a:cs typeface="Wingdings"/>
                <a:sym typeface="Wingdings"/>
              </a:rPr>
              <a:t>EPO</a:t>
            </a:r>
          </a:p>
          <a:p>
            <a:pPr>
              <a:defRPr/>
            </a:pPr>
            <a:r>
              <a:rPr lang="fr-FR" sz="1400" dirty="0">
                <a:latin typeface="+mn-lt"/>
                <a:ea typeface="Wingdings"/>
                <a:cs typeface="Wingdings"/>
                <a:sym typeface="Wingdings"/>
              </a:rPr>
              <a:t>40 000 UI/</a:t>
            </a:r>
            <a:r>
              <a:rPr lang="fr-FR" sz="1400" dirty="0" err="1">
                <a:latin typeface="+mn-lt"/>
                <a:ea typeface="Wingdings"/>
                <a:cs typeface="Wingdings"/>
                <a:sym typeface="Wingdings"/>
              </a:rPr>
              <a:t>sem</a:t>
            </a:r>
            <a:endParaRPr lang="fr-FR" sz="1400" dirty="0">
              <a:latin typeface="+mn-lt"/>
              <a:ea typeface="MS PGothic" charset="0"/>
              <a:cs typeface="MS PGothic" charset="0"/>
            </a:endParaRPr>
          </a:p>
        </p:txBody>
      </p:sp>
      <p:sp>
        <p:nvSpPr>
          <p:cNvPr id="77833" name="ZoneTexte 10"/>
          <p:cNvSpPr txBox="1">
            <a:spLocks noChangeArrowheads="1"/>
          </p:cNvSpPr>
          <p:nvPr/>
        </p:nvSpPr>
        <p:spPr bwMode="auto">
          <a:xfrm>
            <a:off x="8129588" y="2016125"/>
            <a:ext cx="83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18% EPO</a:t>
            </a:r>
          </a:p>
        </p:txBody>
      </p:sp>
      <p:sp>
        <p:nvSpPr>
          <p:cNvPr id="16" name="ZoneTexte 15"/>
          <p:cNvSpPr txBox="1"/>
          <p:nvPr/>
        </p:nvSpPr>
        <p:spPr>
          <a:xfrm>
            <a:off x="8131175" y="2276475"/>
            <a:ext cx="992188" cy="307975"/>
          </a:xfrm>
          <a:prstGeom prst="rect">
            <a:avLst/>
          </a:prstGeom>
          <a:noFill/>
        </p:spPr>
        <p:txBody>
          <a:bodyPr wrap="none">
            <a:spAutoFit/>
          </a:bodyPr>
          <a:lstStyle/>
          <a:p>
            <a:pPr>
              <a:defRPr/>
            </a:pPr>
            <a:r>
              <a:rPr lang="fr-FR" sz="1400" dirty="0">
                <a:latin typeface="Calibri" charset="0"/>
                <a:ea typeface="MS PGothic" charset="0"/>
                <a:cs typeface="MS PGothic" charset="0"/>
              </a:rPr>
              <a:t>38% </a:t>
            </a:r>
            <a:r>
              <a:rPr lang="fr-FR" sz="1400" dirty="0">
                <a:latin typeface="Wingdings"/>
                <a:ea typeface="Wingdings"/>
                <a:cs typeface="Wingdings"/>
                <a:sym typeface="Wingdings"/>
              </a:rPr>
              <a:t></a:t>
            </a:r>
            <a:r>
              <a:rPr lang="fr-FR" sz="1400" dirty="0">
                <a:latin typeface="+mn-lt"/>
                <a:ea typeface="Wingdings"/>
                <a:cs typeface="Wingdings"/>
                <a:sym typeface="Wingdings"/>
              </a:rPr>
              <a:t>RBV</a:t>
            </a:r>
            <a:endParaRPr lang="fr-FR" sz="1400" dirty="0">
              <a:latin typeface="+mn-lt"/>
              <a:ea typeface="MS PGothic" charset="0"/>
              <a:cs typeface="MS PGothic" charset="0"/>
            </a:endParaRPr>
          </a:p>
        </p:txBody>
      </p:sp>
      <p:cxnSp>
        <p:nvCxnSpPr>
          <p:cNvPr id="14" name="Connecteur droit avec flèche 13"/>
          <p:cNvCxnSpPr>
            <a:cxnSpLocks noChangeShapeType="1"/>
          </p:cNvCxnSpPr>
          <p:nvPr/>
        </p:nvCxnSpPr>
        <p:spPr bwMode="auto">
          <a:xfrm flipV="1">
            <a:off x="2268538" y="3195638"/>
            <a:ext cx="596900" cy="5207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Connecteur droit avec flèche 17"/>
          <p:cNvCxnSpPr>
            <a:cxnSpLocks noChangeShapeType="1"/>
          </p:cNvCxnSpPr>
          <p:nvPr/>
        </p:nvCxnSpPr>
        <p:spPr bwMode="auto">
          <a:xfrm>
            <a:off x="2268538" y="3744913"/>
            <a:ext cx="596900" cy="4762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7837" name="ZoneTexte 22"/>
          <p:cNvSpPr txBox="1">
            <a:spLocks noChangeArrowheads="1"/>
          </p:cNvSpPr>
          <p:nvPr/>
        </p:nvSpPr>
        <p:spPr bwMode="auto">
          <a:xfrm>
            <a:off x="1292225" y="1414463"/>
            <a:ext cx="668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La diminution des doses de RBV jusqu’à 600 mg /j n’est pas délètère</a:t>
            </a:r>
          </a:p>
        </p:txBody>
      </p:sp>
      <p:sp>
        <p:nvSpPr>
          <p:cNvPr id="77838" name="ZoneTexte 26"/>
          <p:cNvSpPr txBox="1">
            <a:spLocks noChangeArrowheads="1"/>
          </p:cNvSpPr>
          <p:nvPr/>
        </p:nvSpPr>
        <p:spPr bwMode="auto">
          <a:xfrm>
            <a:off x="1292225" y="5149850"/>
            <a:ext cx="1927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Erythropoïetine :</a:t>
            </a:r>
          </a:p>
        </p:txBody>
      </p:sp>
      <p:sp>
        <p:nvSpPr>
          <p:cNvPr id="77839" name="ZoneTexte 23"/>
          <p:cNvSpPr txBox="1">
            <a:spLocks noChangeArrowheads="1"/>
          </p:cNvSpPr>
          <p:nvPr/>
        </p:nvSpPr>
        <p:spPr bwMode="auto">
          <a:xfrm>
            <a:off x="755650" y="2276475"/>
            <a:ext cx="3614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Essai mono-infecté VHC + bocéprévir</a:t>
            </a:r>
          </a:p>
        </p:txBody>
      </p:sp>
      <p:sp>
        <p:nvSpPr>
          <p:cNvPr id="77840" name="ZoneTexte 25"/>
          <p:cNvSpPr txBox="1">
            <a:spLocks noChangeArrowheads="1"/>
          </p:cNvSpPr>
          <p:nvPr/>
        </p:nvSpPr>
        <p:spPr bwMode="auto">
          <a:xfrm>
            <a:off x="3205163" y="5180013"/>
            <a:ext cx="4205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Intérêt non démontré dans les essais disponibles</a:t>
            </a:r>
          </a:p>
        </p:txBody>
      </p:sp>
      <p:sp>
        <p:nvSpPr>
          <p:cNvPr id="77844" name="ZoneTexte 60415"/>
          <p:cNvSpPr txBox="1">
            <a:spLocks noChangeArrowheads="1"/>
          </p:cNvSpPr>
          <p:nvPr/>
        </p:nvSpPr>
        <p:spPr bwMode="auto">
          <a:xfrm rot="-5400000">
            <a:off x="1915319" y="3502819"/>
            <a:ext cx="1274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accent1"/>
                </a:solidFill>
              </a:rPr>
              <a:t>Randomisation</a:t>
            </a:r>
          </a:p>
        </p:txBody>
      </p:sp>
      <p:grpSp>
        <p:nvGrpSpPr>
          <p:cNvPr id="77846" name="Grouper 1"/>
          <p:cNvGrpSpPr>
            <a:grpSpLocks/>
          </p:cNvGrpSpPr>
          <p:nvPr/>
        </p:nvGrpSpPr>
        <p:grpSpPr bwMode="auto">
          <a:xfrm>
            <a:off x="4716463" y="2000250"/>
            <a:ext cx="3625850" cy="2724150"/>
            <a:chOff x="1763688" y="1460363"/>
            <a:chExt cx="2762920" cy="2451373"/>
          </a:xfrm>
        </p:grpSpPr>
        <p:pic>
          <p:nvPicPr>
            <p:cNvPr id="77855" name="Picture 4" descr="EPOvsréduction dose RBV"/>
            <p:cNvPicPr>
              <a:picLocks noChangeAspect="1" noChangeArrowheads="1"/>
            </p:cNvPicPr>
            <p:nvPr/>
          </p:nvPicPr>
          <p:blipFill>
            <a:blip r:embed="rId3">
              <a:extLst>
                <a:ext uri="{28A0092B-C50C-407E-A947-70E740481C1C}">
                  <a14:useLocalDpi xmlns:a14="http://schemas.microsoft.com/office/drawing/2010/main" val="0"/>
                </a:ext>
              </a:extLst>
            </a:blip>
            <a:srcRect l="2939" t="16129" r="83655" b="48027"/>
            <a:stretch>
              <a:fillRect/>
            </a:stretch>
          </p:blipFill>
          <p:spPr bwMode="auto">
            <a:xfrm>
              <a:off x="1763688" y="1460363"/>
              <a:ext cx="992212" cy="2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6" name="Picture 4" descr="EPOvsréduction dose RBV"/>
            <p:cNvPicPr>
              <a:picLocks noChangeAspect="1" noChangeArrowheads="1"/>
            </p:cNvPicPr>
            <p:nvPr/>
          </p:nvPicPr>
          <p:blipFill>
            <a:blip r:embed="rId3">
              <a:extLst>
                <a:ext uri="{28A0092B-C50C-407E-A947-70E740481C1C}">
                  <a14:useLocalDpi xmlns:a14="http://schemas.microsoft.com/office/drawing/2010/main" val="0"/>
                </a:ext>
              </a:extLst>
            </a:blip>
            <a:srcRect l="40982" t="16129" r="35092" b="48027"/>
            <a:stretch>
              <a:fillRect/>
            </a:stretch>
          </p:blipFill>
          <p:spPr bwMode="auto">
            <a:xfrm>
              <a:off x="2755900" y="1460363"/>
              <a:ext cx="1770708" cy="2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a:spLocks noChangeArrowheads="1"/>
          </p:cNvSpPr>
          <p:nvPr/>
        </p:nvSpPr>
        <p:spPr bwMode="auto">
          <a:xfrm>
            <a:off x="4284663" y="3141663"/>
            <a:ext cx="215900" cy="215900"/>
          </a:xfrm>
          <a:prstGeom prst="rect">
            <a:avLst/>
          </a:prstGeom>
          <a:solidFill>
            <a:srgbClr val="FECC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39" name="Rectangle 38"/>
          <p:cNvSpPr>
            <a:spLocks noChangeArrowheads="1"/>
          </p:cNvSpPr>
          <p:nvPr/>
        </p:nvSpPr>
        <p:spPr bwMode="auto">
          <a:xfrm>
            <a:off x="4284663" y="4292600"/>
            <a:ext cx="215900" cy="215900"/>
          </a:xfrm>
          <a:prstGeom prst="rect">
            <a:avLst/>
          </a:prstGeom>
          <a:solidFill>
            <a:srgbClr val="F79646"/>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40" name="Rectangle 39"/>
          <p:cNvSpPr>
            <a:spLocks noChangeArrowheads="1"/>
          </p:cNvSpPr>
          <p:nvPr/>
        </p:nvSpPr>
        <p:spPr bwMode="auto">
          <a:xfrm>
            <a:off x="8027988" y="2060575"/>
            <a:ext cx="215900" cy="215900"/>
          </a:xfrm>
          <a:prstGeom prst="rect">
            <a:avLst/>
          </a:prstGeom>
          <a:solidFill>
            <a:srgbClr val="FECC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41" name="Rectangle 40"/>
          <p:cNvSpPr>
            <a:spLocks noChangeArrowheads="1"/>
          </p:cNvSpPr>
          <p:nvPr/>
        </p:nvSpPr>
        <p:spPr bwMode="auto">
          <a:xfrm>
            <a:off x="8027988" y="2316163"/>
            <a:ext cx="215900" cy="215900"/>
          </a:xfrm>
          <a:prstGeom prst="rect">
            <a:avLst/>
          </a:prstGeom>
          <a:solidFill>
            <a:srgbClr val="F79646"/>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77851" name="ZoneTexte 1"/>
          <p:cNvSpPr txBox="1">
            <a:spLocks noChangeArrowheads="1"/>
          </p:cNvSpPr>
          <p:nvPr/>
        </p:nvSpPr>
        <p:spPr bwMode="auto">
          <a:xfrm>
            <a:off x="7081838" y="6219825"/>
            <a:ext cx="1982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Poordad et al. EASL 2012</a:t>
            </a:r>
          </a:p>
        </p:txBody>
      </p:sp>
      <p:pic>
        <p:nvPicPr>
          <p:cNvPr id="32" name="Imag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44" y="6300522"/>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ChangeArrowheads="1"/>
          </p:cNvSpPr>
          <p:nvPr/>
        </p:nvSpPr>
        <p:spPr bwMode="auto">
          <a:xfrm>
            <a:off x="1089025" y="3500438"/>
            <a:ext cx="7875588" cy="2592387"/>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60417" name="ZoneTexte 2"/>
          <p:cNvSpPr txBox="1">
            <a:spLocks noChangeArrowheads="1"/>
          </p:cNvSpPr>
          <p:nvPr/>
        </p:nvSpPr>
        <p:spPr bwMode="auto">
          <a:xfrm>
            <a:off x="3419475" y="1360488"/>
            <a:ext cx="3457575" cy="915987"/>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buFont typeface="Wingdings" pitchFamily="2" charset="2"/>
              <a:buChar char="ì"/>
            </a:pPr>
            <a:r>
              <a:rPr lang="fr-FR" sz="1800">
                <a:sym typeface="Wingdings" pitchFamily="2" charset="2"/>
              </a:rPr>
              <a:t>risque ≈ 20% / bithérapie</a:t>
            </a:r>
          </a:p>
          <a:p>
            <a:pPr eaLnBrk="1" hangingPunct="1"/>
            <a:r>
              <a:rPr lang="fr-FR" sz="1800">
                <a:sym typeface="Wingdings" pitchFamily="2" charset="2"/>
              </a:rPr>
              <a:t>Hb &lt; 10 g/dl	≈ 50% sous BOC</a:t>
            </a:r>
          </a:p>
          <a:p>
            <a:pPr eaLnBrk="1" hangingPunct="1"/>
            <a:r>
              <a:rPr lang="fr-FR" sz="1800">
                <a:sym typeface="Wingdings" pitchFamily="2" charset="2"/>
              </a:rPr>
              <a:t>			         ≈ 40% sous TVR</a:t>
            </a:r>
            <a:endParaRPr lang="fr-FR" sz="1800"/>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106502"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Gestion de l</a:t>
            </a:r>
            <a:r>
              <a:rPr lang="fr-FR" altLang="fr-FR" sz="2800">
                <a:solidFill>
                  <a:srgbClr val="FF0000"/>
                </a:solidFill>
                <a:latin typeface="Arial" pitchFamily="34" charset="0"/>
              </a:rPr>
              <a:t>’</a:t>
            </a:r>
            <a:r>
              <a:rPr lang="fr-FR" sz="2800">
                <a:solidFill>
                  <a:srgbClr val="FF0000"/>
                </a:solidFill>
                <a:latin typeface="Arial" pitchFamily="34" charset="0"/>
              </a:rPr>
              <a:t>anémie</a:t>
            </a:r>
          </a:p>
        </p:txBody>
      </p:sp>
      <p:sp>
        <p:nvSpPr>
          <p:cNvPr id="106514" name="ZoneTexte 27"/>
          <p:cNvSpPr txBox="1">
            <a:spLocks noChangeArrowheads="1"/>
          </p:cNvSpPr>
          <p:nvPr/>
        </p:nvSpPr>
        <p:spPr bwMode="auto">
          <a:xfrm>
            <a:off x="4381500" y="2924175"/>
            <a:ext cx="135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000" i="1">
                <a:solidFill>
                  <a:srgbClr val="4F81BD"/>
                </a:solidFill>
              </a:rPr>
              <a:t>Proposition</a:t>
            </a:r>
          </a:p>
        </p:txBody>
      </p:sp>
      <p:sp>
        <p:nvSpPr>
          <p:cNvPr id="106515" name="ZoneTexte 28"/>
          <p:cNvSpPr txBox="1">
            <a:spLocks noChangeArrowheads="1"/>
          </p:cNvSpPr>
          <p:nvPr/>
        </p:nvSpPr>
        <p:spPr bwMode="auto">
          <a:xfrm>
            <a:off x="3055938" y="3573463"/>
            <a:ext cx="453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Hb &lt; 10 g/dl ou diminution &gt; 2 g/dl en 15 jours</a:t>
            </a:r>
          </a:p>
        </p:txBody>
      </p:sp>
      <p:sp>
        <p:nvSpPr>
          <p:cNvPr id="106516" name="ZoneTexte 29"/>
          <p:cNvSpPr txBox="1">
            <a:spLocks noChangeArrowheads="1"/>
          </p:cNvSpPr>
          <p:nvPr/>
        </p:nvSpPr>
        <p:spPr bwMode="auto">
          <a:xfrm>
            <a:off x="1292225" y="4137025"/>
            <a:ext cx="7267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1/ Réduction des doses de RBV de 200 à 400 mg/j, puis par palier de 200 mg</a:t>
            </a:r>
          </a:p>
          <a:p>
            <a:pPr eaLnBrk="1" hangingPunct="1"/>
            <a:r>
              <a:rPr lang="fr-FR" sz="1800"/>
              <a:t>     Ne pas diminution de plus de 50%</a:t>
            </a:r>
          </a:p>
          <a:p>
            <a:pPr eaLnBrk="1" hangingPunct="1"/>
            <a:endParaRPr lang="fr-FR" sz="1800"/>
          </a:p>
          <a:p>
            <a:pPr eaLnBrk="1" hangingPunct="1"/>
            <a:r>
              <a:rPr lang="fr-FR" sz="1800"/>
              <a:t>2/ Erythropoïetine (EPO) en 2</a:t>
            </a:r>
            <a:r>
              <a:rPr lang="fr-FR" sz="1800" baseline="30000"/>
              <a:t>e</a:t>
            </a:r>
            <a:r>
              <a:rPr lang="fr-FR" sz="1800"/>
              <a:t> intention</a:t>
            </a:r>
          </a:p>
          <a:p>
            <a:pPr eaLnBrk="1" hangingPunct="1"/>
            <a:endParaRPr lang="fr-FR" sz="1800"/>
          </a:p>
          <a:p>
            <a:pPr eaLnBrk="1" hangingPunct="1"/>
            <a:r>
              <a:rPr lang="fr-FR" sz="1800"/>
              <a:t>En cas de cirrhose : recours d</a:t>
            </a:r>
            <a:r>
              <a:rPr lang="fr-FR" altLang="fr-FR" sz="1800"/>
              <a:t>’</a:t>
            </a:r>
            <a:r>
              <a:rPr lang="fr-FR" sz="1800"/>
              <a:t>emblée à l</a:t>
            </a:r>
            <a:r>
              <a:rPr lang="fr-FR" altLang="fr-FR" sz="1800"/>
              <a:t>’</a:t>
            </a:r>
            <a:r>
              <a:rPr lang="fr-FR" sz="1800"/>
              <a:t>EPO et maintien doses RBV</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79875" name="ZoneTexte 2"/>
          <p:cNvSpPr txBox="1">
            <a:spLocks noChangeArrowheads="1"/>
          </p:cNvSpPr>
          <p:nvPr/>
        </p:nvSpPr>
        <p:spPr bwMode="auto">
          <a:xfrm>
            <a:off x="1089025" y="591071"/>
            <a:ext cx="740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Gestion des effets indésirables cutanés</a:t>
            </a:r>
          </a:p>
        </p:txBody>
      </p:sp>
      <p:sp>
        <p:nvSpPr>
          <p:cNvPr id="15" name="Espace réservé du contenu 12"/>
          <p:cNvSpPr txBox="1">
            <a:spLocks/>
          </p:cNvSpPr>
          <p:nvPr/>
        </p:nvSpPr>
        <p:spPr bwMode="auto">
          <a:xfrm>
            <a:off x="2887663" y="1765300"/>
            <a:ext cx="4127500" cy="1519238"/>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569913" indent="-227013"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eaLnBrk="1" hangingPunct="1">
              <a:spcBef>
                <a:spcPct val="20000"/>
              </a:spcBef>
              <a:buFont typeface="Arial" pitchFamily="34" charset="0"/>
              <a:buChar char="–"/>
            </a:pPr>
            <a:r>
              <a:rPr lang="fr-FR" sz="1600"/>
              <a:t>Prurigineuse</a:t>
            </a:r>
          </a:p>
          <a:p>
            <a:pPr lvl="1" eaLnBrk="1" hangingPunct="1">
              <a:spcBef>
                <a:spcPct val="20000"/>
              </a:spcBef>
              <a:buFont typeface="Arial" pitchFamily="34" charset="0"/>
              <a:buChar char="–"/>
            </a:pPr>
            <a:r>
              <a:rPr lang="fr-FR" sz="1600"/>
              <a:t>Eczématiforme</a:t>
            </a:r>
          </a:p>
          <a:p>
            <a:pPr lvl="1" eaLnBrk="1" hangingPunct="1">
              <a:spcBef>
                <a:spcPct val="20000"/>
              </a:spcBef>
              <a:buFont typeface="Arial" pitchFamily="34" charset="0"/>
              <a:buChar char="–"/>
            </a:pPr>
            <a:r>
              <a:rPr lang="fr-FR" sz="1600"/>
              <a:t>Associée à sécheresse cutanée</a:t>
            </a:r>
          </a:p>
          <a:p>
            <a:pPr lvl="1" eaLnBrk="1" hangingPunct="1">
              <a:spcBef>
                <a:spcPct val="20000"/>
              </a:spcBef>
              <a:buFont typeface="Arial" pitchFamily="34" charset="0"/>
              <a:buChar char="–"/>
            </a:pPr>
            <a:r>
              <a:rPr lang="fr-FR" sz="1600"/>
              <a:t>Surface corporelle atteinte &lt;30%</a:t>
            </a:r>
          </a:p>
          <a:p>
            <a:pPr lvl="1" eaLnBrk="1" hangingPunct="1">
              <a:spcBef>
                <a:spcPct val="20000"/>
              </a:spcBef>
              <a:buFont typeface="Arial" pitchFamily="34" charset="0"/>
              <a:buChar char="–"/>
            </a:pPr>
            <a:r>
              <a:rPr lang="fr-FR" sz="1600"/>
              <a:t>Délai apparition : 50% ≤ 30 jours</a:t>
            </a:r>
            <a:endParaRPr lang="fr-FR" sz="2800"/>
          </a:p>
        </p:txBody>
      </p:sp>
      <p:sp>
        <p:nvSpPr>
          <p:cNvPr id="79877" name="ZoneTexte 1"/>
          <p:cNvSpPr txBox="1">
            <a:spLocks noChangeArrowheads="1"/>
          </p:cNvSpPr>
          <p:nvPr/>
        </p:nvSpPr>
        <p:spPr bwMode="auto">
          <a:xfrm>
            <a:off x="1143000" y="1116013"/>
            <a:ext cx="482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Caractéristiques des éruptions cutanées sous TVR</a:t>
            </a:r>
          </a:p>
        </p:txBody>
      </p:sp>
      <p:pic>
        <p:nvPicPr>
          <p:cNvPr id="79879" name="Picture 4" descr="DSCN0106"/>
          <p:cNvPicPr>
            <a:picLocks noChangeAspect="1" noChangeArrowheads="1"/>
          </p:cNvPicPr>
          <p:nvPr/>
        </p:nvPicPr>
        <p:blipFill>
          <a:blip r:embed="rId3">
            <a:extLst>
              <a:ext uri="{28A0092B-C50C-407E-A947-70E740481C1C}">
                <a14:useLocalDpi xmlns:a14="http://schemas.microsoft.com/office/drawing/2010/main" val="0"/>
              </a:ext>
            </a:extLst>
          </a:blip>
          <a:srcRect l="13550" r="22870" b="23241"/>
          <a:stretch>
            <a:fillRect/>
          </a:stretch>
        </p:blipFill>
        <p:spPr bwMode="auto">
          <a:xfrm>
            <a:off x="1258888" y="3902075"/>
            <a:ext cx="1270000" cy="204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0" name="Picture 2" descr="DSCN003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59113" y="3897313"/>
            <a:ext cx="1539875" cy="2052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1" name="Picture 3" descr="DSCN0029"/>
          <p:cNvPicPr>
            <a:picLocks noChangeAspect="1" noChangeArrowheads="1"/>
          </p:cNvPicPr>
          <p:nvPr/>
        </p:nvPicPr>
        <p:blipFill>
          <a:blip r:embed="rId5">
            <a:extLst>
              <a:ext uri="{28A0092B-C50C-407E-A947-70E740481C1C}">
                <a14:useLocalDpi xmlns:a14="http://schemas.microsoft.com/office/drawing/2010/main" val="0"/>
              </a:ext>
            </a:extLst>
          </a:blip>
          <a:srcRect r="16284"/>
          <a:stretch>
            <a:fillRect/>
          </a:stretch>
        </p:blipFill>
        <p:spPr bwMode="auto">
          <a:xfrm>
            <a:off x="4643438" y="4156075"/>
            <a:ext cx="963612" cy="1533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2" name="Picture 2" descr="DSCN0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38" y="3897313"/>
            <a:ext cx="1538287" cy="2051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3" name="Picture 3" descr="DSCN01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9825" y="4176713"/>
            <a:ext cx="1160463" cy="1547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9884" name="ZoneTexte 1"/>
          <p:cNvSpPr txBox="1">
            <a:spLocks noChangeArrowheads="1"/>
          </p:cNvSpPr>
          <p:nvPr/>
        </p:nvSpPr>
        <p:spPr bwMode="auto">
          <a:xfrm>
            <a:off x="1474788" y="6237288"/>
            <a:ext cx="925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Grade 1</a:t>
            </a:r>
          </a:p>
        </p:txBody>
      </p:sp>
      <p:sp>
        <p:nvSpPr>
          <p:cNvPr id="79885" name="ZoneTexte 31"/>
          <p:cNvSpPr txBox="1">
            <a:spLocks noChangeArrowheads="1"/>
          </p:cNvSpPr>
          <p:nvPr/>
        </p:nvSpPr>
        <p:spPr bwMode="auto">
          <a:xfrm>
            <a:off x="3933825" y="6237288"/>
            <a:ext cx="92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Grade 2</a:t>
            </a:r>
          </a:p>
        </p:txBody>
      </p:sp>
      <p:sp>
        <p:nvSpPr>
          <p:cNvPr id="79886" name="ZoneTexte 32"/>
          <p:cNvSpPr txBox="1">
            <a:spLocks noChangeArrowheads="1"/>
          </p:cNvSpPr>
          <p:nvPr/>
        </p:nvSpPr>
        <p:spPr bwMode="auto">
          <a:xfrm>
            <a:off x="6884988" y="6237288"/>
            <a:ext cx="92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Grade 3</a:t>
            </a:r>
          </a:p>
        </p:txBody>
      </p:sp>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81923" name="ZoneTexte 2"/>
          <p:cNvSpPr txBox="1">
            <a:spLocks noChangeArrowheads="1"/>
          </p:cNvSpPr>
          <p:nvPr/>
        </p:nvSpPr>
        <p:spPr bwMode="auto">
          <a:xfrm>
            <a:off x="1089025" y="591071"/>
            <a:ext cx="740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Gestion des effets indésirables cutanés</a:t>
            </a:r>
          </a:p>
        </p:txBody>
      </p:sp>
      <p:sp>
        <p:nvSpPr>
          <p:cNvPr id="81924" name="ZoneTexte 1"/>
          <p:cNvSpPr txBox="1">
            <a:spLocks noChangeArrowheads="1"/>
          </p:cNvSpPr>
          <p:nvPr/>
        </p:nvSpPr>
        <p:spPr bwMode="auto">
          <a:xfrm>
            <a:off x="1143000" y="1116013"/>
            <a:ext cx="482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Caractéristiques des éruptions cutanées sous TVR</a:t>
            </a:r>
          </a:p>
        </p:txBody>
      </p:sp>
      <p:graphicFrame>
        <p:nvGraphicFramePr>
          <p:cNvPr id="81925" name="Content Placeholder 4"/>
          <p:cNvGraphicFramePr>
            <a:graphicFrameLocks/>
          </p:cNvGraphicFramePr>
          <p:nvPr/>
        </p:nvGraphicFramePr>
        <p:xfrm>
          <a:off x="1331913" y="2325688"/>
          <a:ext cx="2851150" cy="2457450"/>
        </p:xfrm>
        <a:graphic>
          <a:graphicData uri="http://schemas.openxmlformats.org/presentationml/2006/ole">
            <mc:AlternateContent xmlns:mc="http://schemas.openxmlformats.org/markup-compatibility/2006">
              <mc:Choice xmlns:v="urn:schemas-microsoft-com:vml" Requires="v">
                <p:oleObj spid="_x0000_s81949" r:id="rId5" imgW="3389670" imgH="2499577" progId="Excel.Chart.8">
                  <p:embed/>
                </p:oleObj>
              </mc:Choice>
              <mc:Fallback>
                <p:oleObj r:id="rId5" imgW="3389670" imgH="2499577" progId="Excel.Chart.8">
                  <p:embed/>
                  <p:pic>
                    <p:nvPicPr>
                      <p:cNvPr id="0" name="Content Placeholder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325688"/>
                        <a:ext cx="28511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6" name="Text Box 17"/>
          <p:cNvSpPr txBox="1">
            <a:spLocks noChangeArrowheads="1"/>
          </p:cNvSpPr>
          <p:nvPr/>
        </p:nvSpPr>
        <p:spPr bwMode="auto">
          <a:xfrm rot="-5400000">
            <a:off x="215107" y="3140868"/>
            <a:ext cx="2012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100">
                <a:solidFill>
                  <a:srgbClr val="000000"/>
                </a:solidFill>
                <a:latin typeface="Verdana" pitchFamily="34" charset="0"/>
              </a:rPr>
              <a:t>Incidence des éruptions cutanées (%)</a:t>
            </a:r>
          </a:p>
        </p:txBody>
      </p:sp>
      <p:sp>
        <p:nvSpPr>
          <p:cNvPr id="21" name="TextBox 2"/>
          <p:cNvSpPr txBox="1">
            <a:spLocks noChangeArrowheads="1"/>
          </p:cNvSpPr>
          <p:nvPr/>
        </p:nvSpPr>
        <p:spPr bwMode="auto">
          <a:xfrm>
            <a:off x="1725613" y="4592638"/>
            <a:ext cx="12954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fr-FR" sz="1200" kern="0" dirty="0" smtClean="0">
                <a:solidFill>
                  <a:srgbClr val="000000"/>
                </a:solidFill>
                <a:latin typeface="+mn-lt"/>
                <a:ea typeface="ＭＳ Ｐゴシック" charset="-128"/>
              </a:rPr>
              <a:t>(N=1346)</a:t>
            </a:r>
            <a:endParaRPr lang="fr-FR" sz="1200" kern="0" dirty="0">
              <a:solidFill>
                <a:srgbClr val="000000"/>
              </a:solidFill>
              <a:latin typeface="+mn-lt"/>
              <a:ea typeface="ＭＳ Ｐゴシック" charset="-128"/>
            </a:endParaRPr>
          </a:p>
        </p:txBody>
      </p:sp>
      <p:sp>
        <p:nvSpPr>
          <p:cNvPr id="22" name="TextBox 17"/>
          <p:cNvSpPr txBox="1">
            <a:spLocks noChangeArrowheads="1"/>
          </p:cNvSpPr>
          <p:nvPr/>
        </p:nvSpPr>
        <p:spPr bwMode="auto">
          <a:xfrm>
            <a:off x="2995613" y="4592638"/>
            <a:ext cx="12954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fr-FR" sz="1200" kern="0" dirty="0" smtClean="0">
                <a:solidFill>
                  <a:srgbClr val="000000"/>
                </a:solidFill>
                <a:latin typeface="+mn-lt"/>
                <a:ea typeface="ＭＳ Ｐゴシック" charset="-128"/>
              </a:rPr>
              <a:t>(N=764)</a:t>
            </a:r>
            <a:endParaRPr lang="fr-FR" sz="1200" kern="0" dirty="0">
              <a:solidFill>
                <a:srgbClr val="000000"/>
              </a:solidFill>
              <a:latin typeface="+mn-lt"/>
              <a:ea typeface="ＭＳ Ｐゴシック" charset="-128"/>
            </a:endParaRPr>
          </a:p>
        </p:txBody>
      </p:sp>
      <p:sp>
        <p:nvSpPr>
          <p:cNvPr id="80909" name="TextBox 11"/>
          <p:cNvSpPr txBox="1">
            <a:spLocks noChangeArrowheads="1"/>
          </p:cNvSpPr>
          <p:nvPr/>
        </p:nvSpPr>
        <p:spPr bwMode="auto">
          <a:xfrm>
            <a:off x="1733550" y="5805488"/>
            <a:ext cx="2262188" cy="523875"/>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Temps médian apparition</a:t>
            </a:r>
          </a:p>
          <a:p>
            <a:pPr algn="ctr" eaLnBrk="1" hangingPunct="1"/>
            <a:r>
              <a:rPr lang="fr-FR" sz="1400"/>
              <a:t> 25 jours </a:t>
            </a:r>
            <a:endParaRPr lang="fr-FR" sz="1100"/>
          </a:p>
        </p:txBody>
      </p:sp>
      <p:sp>
        <p:nvSpPr>
          <p:cNvPr id="81930" name="ZoneTexte 2"/>
          <p:cNvSpPr txBox="1">
            <a:spLocks noChangeArrowheads="1"/>
          </p:cNvSpPr>
          <p:nvPr/>
        </p:nvSpPr>
        <p:spPr bwMode="auto">
          <a:xfrm>
            <a:off x="6813550" y="6489700"/>
            <a:ext cx="2290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i="1"/>
              <a:t>Cacoub et al. J Hepatol 2012</a:t>
            </a:r>
          </a:p>
        </p:txBody>
      </p:sp>
      <p:sp>
        <p:nvSpPr>
          <p:cNvPr id="81932" name="ZoneTexte 26"/>
          <p:cNvSpPr txBox="1">
            <a:spLocks noChangeArrowheads="1"/>
          </p:cNvSpPr>
          <p:nvPr/>
        </p:nvSpPr>
        <p:spPr bwMode="auto">
          <a:xfrm>
            <a:off x="1908175" y="528955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Délai d</a:t>
            </a:r>
            <a:r>
              <a:rPr lang="fr-FR" altLang="fr-FR" sz="1800"/>
              <a:t>’</a:t>
            </a:r>
            <a:r>
              <a:rPr lang="fr-FR" sz="1800"/>
              <a:t>apparition</a:t>
            </a:r>
          </a:p>
        </p:txBody>
      </p:sp>
      <p:graphicFrame>
        <p:nvGraphicFramePr>
          <p:cNvPr id="81933" name="Chart 5"/>
          <p:cNvGraphicFramePr>
            <a:graphicFrameLocks/>
          </p:cNvGraphicFramePr>
          <p:nvPr/>
        </p:nvGraphicFramePr>
        <p:xfrm>
          <a:off x="4948238" y="2325688"/>
          <a:ext cx="3944937" cy="2493962"/>
        </p:xfrm>
        <a:graphic>
          <a:graphicData uri="http://schemas.openxmlformats.org/presentationml/2006/ole">
            <mc:AlternateContent xmlns:mc="http://schemas.openxmlformats.org/markup-compatibility/2006">
              <mc:Choice xmlns:v="urn:schemas-microsoft-com:vml" Requires="v">
                <p:oleObj spid="_x0000_s81950" r:id="rId8" imgW="3944454" imgH="2493480" progId="Excel.Chart.8">
                  <p:embed/>
                </p:oleObj>
              </mc:Choice>
              <mc:Fallback>
                <p:oleObj r:id="rId8" imgW="3944454" imgH="2493480" progId="Excel.Chart.8">
                  <p:embed/>
                  <p:pic>
                    <p:nvPicPr>
                      <p:cNvPr id="0" name="Char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8238" y="2325688"/>
                        <a:ext cx="3944937"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34" name="Text Box 17"/>
          <p:cNvSpPr txBox="1">
            <a:spLocks noChangeArrowheads="1"/>
          </p:cNvSpPr>
          <p:nvPr/>
        </p:nvSpPr>
        <p:spPr bwMode="auto">
          <a:xfrm rot="-5400000">
            <a:off x="3846513" y="3162300"/>
            <a:ext cx="237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200">
                <a:solidFill>
                  <a:srgbClr val="000000"/>
                </a:solidFill>
                <a:latin typeface="Verdana" pitchFamily="34" charset="0"/>
              </a:rPr>
              <a:t>Incidence des éruptions cutanées (%)</a:t>
            </a:r>
          </a:p>
        </p:txBody>
      </p:sp>
      <p:sp>
        <p:nvSpPr>
          <p:cNvPr id="81935" name="TextBox 11"/>
          <p:cNvSpPr txBox="1">
            <a:spLocks noChangeArrowheads="1"/>
          </p:cNvSpPr>
          <p:nvPr/>
        </p:nvSpPr>
        <p:spPr bwMode="auto">
          <a:xfrm>
            <a:off x="5795963" y="2490788"/>
            <a:ext cx="3097212" cy="52387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solidFill>
                  <a:srgbClr val="000000"/>
                </a:solidFill>
                <a:latin typeface="Verdana" pitchFamily="34" charset="0"/>
              </a:rPr>
              <a:t>Progression en sévérité peu fréquente (&lt;8%)</a:t>
            </a:r>
          </a:p>
        </p:txBody>
      </p:sp>
      <p:sp>
        <p:nvSpPr>
          <p:cNvPr id="31" name="ZoneTexte 14"/>
          <p:cNvSpPr txBox="1">
            <a:spLocks noChangeArrowheads="1"/>
          </p:cNvSpPr>
          <p:nvPr/>
        </p:nvSpPr>
        <p:spPr bwMode="auto">
          <a:xfrm>
            <a:off x="5626100" y="4797425"/>
            <a:ext cx="3409950" cy="739775"/>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fr-FR" sz="1400" dirty="0" smtClean="0"/>
              <a:t> Grade 1 ou 2 : 90%</a:t>
            </a:r>
          </a:p>
          <a:p>
            <a:pPr eaLnBrk="1" hangingPunct="1">
              <a:defRPr/>
            </a:pPr>
            <a:r>
              <a:rPr lang="fr-FR" sz="1400" dirty="0" smtClean="0"/>
              <a:t> Grade 3 : &lt; 10% </a:t>
            </a:r>
          </a:p>
          <a:p>
            <a:pPr eaLnBrk="1" hangingPunct="1">
              <a:defRPr/>
            </a:pPr>
            <a:r>
              <a:rPr lang="fr-FR" sz="1400" dirty="0" smtClean="0"/>
              <a:t> 92 cas DRESS et 20 cas SJS / 50 000 patients </a:t>
            </a:r>
          </a:p>
        </p:txBody>
      </p:sp>
      <p:sp>
        <p:nvSpPr>
          <p:cNvPr id="81937" name="ZoneTexte 31"/>
          <p:cNvSpPr txBox="1">
            <a:spLocks noChangeArrowheads="1"/>
          </p:cNvSpPr>
          <p:nvPr/>
        </p:nvSpPr>
        <p:spPr bwMode="auto">
          <a:xfrm>
            <a:off x="6800850" y="1789113"/>
            <a:ext cx="871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Gravité</a:t>
            </a:r>
          </a:p>
        </p:txBody>
      </p:sp>
      <p:sp>
        <p:nvSpPr>
          <p:cNvPr id="81938" name="ZoneTexte 32"/>
          <p:cNvSpPr txBox="1">
            <a:spLocks noChangeArrowheads="1"/>
          </p:cNvSpPr>
          <p:nvPr/>
        </p:nvSpPr>
        <p:spPr bwMode="auto">
          <a:xfrm>
            <a:off x="1908175" y="1789113"/>
            <a:ext cx="1084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Incidence</a:t>
            </a:r>
          </a:p>
        </p:txBody>
      </p:sp>
      <p:pic>
        <p:nvPicPr>
          <p:cNvPr id="25" name="Imag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01700" y="2233613"/>
            <a:ext cx="8153400" cy="4133850"/>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83972" name="ZoneTexte 2"/>
          <p:cNvSpPr txBox="1">
            <a:spLocks noChangeArrowheads="1"/>
          </p:cNvSpPr>
          <p:nvPr/>
        </p:nvSpPr>
        <p:spPr bwMode="auto">
          <a:xfrm>
            <a:off x="1089025" y="455613"/>
            <a:ext cx="740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Gestion des effets indésirables cutanés</a:t>
            </a:r>
          </a:p>
        </p:txBody>
      </p:sp>
      <p:sp>
        <p:nvSpPr>
          <p:cNvPr id="83973" name="ZoneTexte 2"/>
          <p:cNvSpPr txBox="1">
            <a:spLocks noChangeArrowheads="1"/>
          </p:cNvSpPr>
          <p:nvPr/>
        </p:nvSpPr>
        <p:spPr bwMode="auto">
          <a:xfrm>
            <a:off x="992188" y="2233613"/>
            <a:ext cx="478631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Grade 1	localisée</a:t>
            </a:r>
          </a:p>
          <a:p>
            <a:pPr eaLnBrk="1" hangingPunct="1"/>
            <a:r>
              <a:rPr lang="fr-FR" sz="1400" i="1"/>
              <a:t>Légère</a:t>
            </a:r>
            <a:r>
              <a:rPr lang="fr-FR" sz="1400"/>
              <a:t>	distribution limitée</a:t>
            </a:r>
          </a:p>
          <a:p>
            <a:pPr eaLnBrk="1" hangingPunct="1"/>
            <a:endParaRPr lang="fr-FR" sz="1400"/>
          </a:p>
          <a:p>
            <a:pPr eaLnBrk="1" hangingPunct="1"/>
            <a:endParaRPr lang="fr-FR" sz="1400"/>
          </a:p>
          <a:p>
            <a:pPr eaLnBrk="1" hangingPunct="1"/>
            <a:r>
              <a:rPr lang="fr-FR" sz="1400"/>
              <a:t>Grade 2	diffuse &lt; 50% surface corps</a:t>
            </a:r>
          </a:p>
          <a:p>
            <a:pPr eaLnBrk="1" hangingPunct="1"/>
            <a:r>
              <a:rPr lang="fr-FR" sz="1400" i="1"/>
              <a:t>Modérée</a:t>
            </a:r>
          </a:p>
          <a:p>
            <a:pPr eaLnBrk="1" hangingPunct="1"/>
            <a:endParaRPr lang="fr-FR" sz="1400" i="1"/>
          </a:p>
          <a:p>
            <a:pPr eaLnBrk="1" hangingPunct="1"/>
            <a:endParaRPr lang="fr-FR" sz="1400"/>
          </a:p>
          <a:p>
            <a:pPr eaLnBrk="1" hangingPunct="1"/>
            <a:endParaRPr lang="fr-FR" sz="1400"/>
          </a:p>
          <a:p>
            <a:pPr eaLnBrk="1" hangingPunct="1"/>
            <a:r>
              <a:rPr lang="fr-FR" sz="1400"/>
              <a:t>Grade 3	&gt; 50% ou signes généraux</a:t>
            </a:r>
          </a:p>
          <a:p>
            <a:pPr eaLnBrk="1" hangingPunct="1"/>
            <a:r>
              <a:rPr lang="fr-FR" sz="1400" i="1"/>
              <a:t>Sévère</a:t>
            </a:r>
            <a:r>
              <a:rPr lang="fr-FR" sz="1400"/>
              <a:t>		       ulcération muqueuse</a:t>
            </a:r>
          </a:p>
          <a:p>
            <a:pPr eaLnBrk="1" hangingPunct="1"/>
            <a:r>
              <a:rPr lang="fr-FR" sz="1400"/>
              <a:t>			       lésions en cocarde</a:t>
            </a:r>
          </a:p>
          <a:p>
            <a:pPr eaLnBrk="1" hangingPunct="1"/>
            <a:r>
              <a:rPr lang="fr-FR" sz="1400"/>
              <a:t>			       décollement épiderme</a:t>
            </a:r>
          </a:p>
          <a:p>
            <a:pPr eaLnBrk="1" hangingPunct="1"/>
            <a:endParaRPr lang="fr-FR" sz="1400"/>
          </a:p>
          <a:p>
            <a:pPr eaLnBrk="1" hangingPunct="1"/>
            <a:r>
              <a:rPr lang="fr-FR" sz="1400"/>
              <a:t>Grade 4	Eruption bulleuse</a:t>
            </a:r>
          </a:p>
          <a:p>
            <a:pPr eaLnBrk="1" hangingPunct="1"/>
            <a:r>
              <a:rPr lang="fr-FR" sz="1400" i="1"/>
              <a:t>SCAR</a:t>
            </a:r>
            <a:r>
              <a:rPr lang="fr-FR" sz="1400"/>
              <a:t>		DRESS*</a:t>
            </a:r>
          </a:p>
          <a:p>
            <a:pPr eaLnBrk="1" hangingPunct="1"/>
            <a:r>
              <a:rPr lang="fr-FR" sz="1400"/>
              <a:t>		SJS/Lyell</a:t>
            </a:r>
          </a:p>
          <a:p>
            <a:pPr eaLnBrk="1" hangingPunct="1"/>
            <a:r>
              <a:rPr lang="fr-FR" sz="1400"/>
              <a:t>		pustulose exanthématique aigüe généralisée</a:t>
            </a:r>
          </a:p>
          <a:p>
            <a:pPr eaLnBrk="1" hangingPunct="1"/>
            <a:r>
              <a:rPr lang="fr-FR" sz="1400"/>
              <a:t>		érythème polymorphe</a:t>
            </a:r>
          </a:p>
        </p:txBody>
      </p:sp>
      <p:sp>
        <p:nvSpPr>
          <p:cNvPr id="83974" name="ZoneTexte 3"/>
          <p:cNvSpPr txBox="1">
            <a:spLocks noChangeArrowheads="1"/>
          </p:cNvSpPr>
          <p:nvPr/>
        </p:nvSpPr>
        <p:spPr bwMode="auto">
          <a:xfrm>
            <a:off x="5724525" y="2233613"/>
            <a:ext cx="3276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Non			          Suivi</a:t>
            </a:r>
          </a:p>
          <a:p>
            <a:pPr eaLnBrk="1" hangingPunct="1"/>
            <a:r>
              <a:rPr lang="fr-FR" sz="1400"/>
              <a:t>			          Emollients</a:t>
            </a:r>
          </a:p>
          <a:p>
            <a:pPr eaLnBrk="1" hangingPunct="1"/>
            <a:r>
              <a:rPr lang="fr-FR" sz="1400"/>
              <a:t>			          	</a:t>
            </a:r>
          </a:p>
          <a:p>
            <a:pPr eaLnBrk="1" hangingPunct="1"/>
            <a:endParaRPr lang="fr-FR" sz="1400"/>
          </a:p>
          <a:p>
            <a:pPr eaLnBrk="1" hangingPunct="1"/>
            <a:endParaRPr lang="fr-FR" sz="1400"/>
          </a:p>
          <a:p>
            <a:pPr eaLnBrk="1" hangingPunct="1"/>
            <a:r>
              <a:rPr lang="fr-FR" sz="1400"/>
              <a:t>Arrêt TVR  si extension	Suivi</a:t>
            </a:r>
          </a:p>
          <a:p>
            <a:pPr eaLnBrk="1" hangingPunct="1"/>
            <a:r>
              <a:rPr lang="fr-FR" sz="1400"/>
              <a:t>Arrêt RBV si pas		Avis dermato</a:t>
            </a:r>
          </a:p>
          <a:p>
            <a:pPr eaLnBrk="1" hangingPunct="1"/>
            <a:r>
              <a:rPr lang="fr-FR" sz="1400"/>
              <a:t>   amélioration à J7</a:t>
            </a:r>
          </a:p>
          <a:p>
            <a:pPr eaLnBrk="1" hangingPunct="1"/>
            <a:endParaRPr lang="fr-FR" sz="1400"/>
          </a:p>
          <a:p>
            <a:pPr eaLnBrk="1" hangingPunct="1"/>
            <a:r>
              <a:rPr lang="fr-FR" sz="1400"/>
              <a:t>Arrêt </a:t>
            </a:r>
            <a:r>
              <a:rPr lang="fr-FR" sz="1400">
                <a:solidFill>
                  <a:srgbClr val="000000"/>
                </a:solidFill>
              </a:rPr>
              <a:t>trithérapie</a:t>
            </a:r>
            <a:r>
              <a:rPr lang="fr-FR" sz="1400"/>
              <a:t>		Suivi</a:t>
            </a:r>
          </a:p>
          <a:p>
            <a:pPr eaLnBrk="1" hangingPunct="1"/>
            <a:r>
              <a:rPr lang="fr-FR" sz="1400"/>
              <a:t>				Avis dermato</a:t>
            </a:r>
          </a:p>
          <a:p>
            <a:pPr eaLnBrk="1" hangingPunct="1"/>
            <a:endParaRPr lang="fr-FR" sz="1400"/>
          </a:p>
          <a:p>
            <a:pPr eaLnBrk="1" hangingPunct="1"/>
            <a:endParaRPr lang="fr-FR" sz="1400"/>
          </a:p>
          <a:p>
            <a:pPr eaLnBrk="1" hangingPunct="1"/>
            <a:endParaRPr lang="fr-FR" sz="1400"/>
          </a:p>
          <a:p>
            <a:pPr eaLnBrk="1" hangingPunct="1"/>
            <a:r>
              <a:rPr lang="fr-FR" sz="1400"/>
              <a:t>Arrêt trithérapie 		Hospitalisation</a:t>
            </a:r>
          </a:p>
          <a:p>
            <a:pPr eaLnBrk="1" hangingPunct="1"/>
            <a:r>
              <a:rPr lang="fr-FR" sz="1400"/>
              <a:t>définitif</a:t>
            </a:r>
          </a:p>
          <a:p>
            <a:pPr eaLnBrk="1" hangingPunct="1"/>
            <a:endParaRPr lang="fr-FR" sz="1400"/>
          </a:p>
        </p:txBody>
      </p:sp>
      <p:cxnSp>
        <p:nvCxnSpPr>
          <p:cNvPr id="11" name="Connecteur droit 10"/>
          <p:cNvCxnSpPr>
            <a:cxnSpLocks noChangeShapeType="1"/>
          </p:cNvCxnSpPr>
          <p:nvPr/>
        </p:nvCxnSpPr>
        <p:spPr bwMode="auto">
          <a:xfrm>
            <a:off x="992188" y="2997200"/>
            <a:ext cx="7948612" cy="25400"/>
          </a:xfrm>
          <a:prstGeom prst="line">
            <a:avLst/>
          </a:prstGeom>
          <a:noFill/>
          <a:ln w="127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Connecteur droit 15"/>
          <p:cNvCxnSpPr>
            <a:cxnSpLocks noChangeShapeType="1"/>
          </p:cNvCxnSpPr>
          <p:nvPr/>
        </p:nvCxnSpPr>
        <p:spPr bwMode="auto">
          <a:xfrm>
            <a:off x="1017588" y="3979863"/>
            <a:ext cx="7948612" cy="25400"/>
          </a:xfrm>
          <a:prstGeom prst="line">
            <a:avLst/>
          </a:prstGeom>
          <a:noFill/>
          <a:ln w="127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Connecteur droit 17"/>
          <p:cNvCxnSpPr>
            <a:cxnSpLocks noChangeShapeType="1"/>
          </p:cNvCxnSpPr>
          <p:nvPr/>
        </p:nvCxnSpPr>
        <p:spPr bwMode="auto">
          <a:xfrm>
            <a:off x="1042988" y="5132388"/>
            <a:ext cx="7948612" cy="25400"/>
          </a:xfrm>
          <a:prstGeom prst="line">
            <a:avLst/>
          </a:prstGeom>
          <a:noFill/>
          <a:ln w="127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3978" name="ZoneTexte 13"/>
          <p:cNvSpPr txBox="1">
            <a:spLocks noChangeArrowheads="1"/>
          </p:cNvSpPr>
          <p:nvPr/>
        </p:nvSpPr>
        <p:spPr bwMode="auto">
          <a:xfrm>
            <a:off x="1879600" y="1800225"/>
            <a:ext cx="711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b="1"/>
              <a:t>Type éruption						     Arrêt TT		    CAT</a:t>
            </a:r>
          </a:p>
        </p:txBody>
      </p:sp>
      <p:sp>
        <p:nvSpPr>
          <p:cNvPr id="83979" name="ZoneTexte 18"/>
          <p:cNvSpPr txBox="1">
            <a:spLocks noChangeArrowheads="1"/>
          </p:cNvSpPr>
          <p:nvPr/>
        </p:nvSpPr>
        <p:spPr bwMode="auto">
          <a:xfrm>
            <a:off x="1879600" y="6394450"/>
            <a:ext cx="1901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 Survenue tardive, &gt; 6 sem</a:t>
            </a:r>
          </a:p>
        </p:txBody>
      </p:sp>
      <p:sp>
        <p:nvSpPr>
          <p:cNvPr id="83980" name="ZoneTexte 20"/>
          <p:cNvSpPr txBox="1">
            <a:spLocks noChangeArrowheads="1"/>
          </p:cNvSpPr>
          <p:nvPr/>
        </p:nvSpPr>
        <p:spPr bwMode="auto">
          <a:xfrm>
            <a:off x="901700" y="1200150"/>
            <a:ext cx="489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Prise en charge d</a:t>
            </a:r>
            <a:r>
              <a:rPr lang="fr-FR" altLang="fr-FR" sz="1800"/>
              <a:t>’</a:t>
            </a:r>
            <a:r>
              <a:rPr lang="fr-FR" sz="1800"/>
              <a:t>une éruption cutanée sous TVR</a:t>
            </a:r>
          </a:p>
        </p:txBody>
      </p:sp>
      <p:sp>
        <p:nvSpPr>
          <p:cNvPr id="83988" name="ZoneTexte 3"/>
          <p:cNvSpPr txBox="1">
            <a:spLocks noChangeArrowheads="1"/>
          </p:cNvSpPr>
          <p:nvPr/>
        </p:nvSpPr>
        <p:spPr bwMode="auto">
          <a:xfrm>
            <a:off x="6391275" y="2836863"/>
            <a:ext cx="1636713" cy="3048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Dermocorticoïdes</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86019" name="ZoneTexte 2"/>
          <p:cNvSpPr txBox="1">
            <a:spLocks noChangeArrowheads="1"/>
          </p:cNvSpPr>
          <p:nvPr/>
        </p:nvSpPr>
        <p:spPr bwMode="auto">
          <a:xfrm>
            <a:off x="1089025" y="591071"/>
            <a:ext cx="740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Gestion des effets indésirables cutanés</a:t>
            </a:r>
          </a:p>
        </p:txBody>
      </p:sp>
      <p:sp>
        <p:nvSpPr>
          <p:cNvPr id="86020" name="ZoneTexte 1"/>
          <p:cNvSpPr txBox="1">
            <a:spLocks noChangeArrowheads="1"/>
          </p:cNvSpPr>
          <p:nvPr/>
        </p:nvSpPr>
        <p:spPr bwMode="auto">
          <a:xfrm>
            <a:off x="4030663" y="1054100"/>
            <a:ext cx="1552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200" i="1">
                <a:solidFill>
                  <a:srgbClr val="4F81BD"/>
                </a:solidFill>
              </a:rPr>
              <a:t>Proposition</a:t>
            </a:r>
          </a:p>
        </p:txBody>
      </p:sp>
      <p:sp>
        <p:nvSpPr>
          <p:cNvPr id="6" name="ZoneTexte 5"/>
          <p:cNvSpPr txBox="1">
            <a:spLocks noChangeArrowheads="1"/>
          </p:cNvSpPr>
          <p:nvPr/>
        </p:nvSpPr>
        <p:spPr bwMode="auto">
          <a:xfrm>
            <a:off x="1968500" y="1536700"/>
            <a:ext cx="5908675" cy="369888"/>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Information du patient sur risque de rash et signes de gravité</a:t>
            </a:r>
          </a:p>
        </p:txBody>
      </p:sp>
      <p:pic>
        <p:nvPicPr>
          <p:cNvPr id="86022" name="Picture 4" descr="DSCN0106"/>
          <p:cNvPicPr>
            <a:picLocks noChangeAspect="1" noChangeArrowheads="1"/>
          </p:cNvPicPr>
          <p:nvPr/>
        </p:nvPicPr>
        <p:blipFill>
          <a:blip r:embed="rId3">
            <a:extLst>
              <a:ext uri="{28A0092B-C50C-407E-A947-70E740481C1C}">
                <a14:useLocalDpi xmlns:a14="http://schemas.microsoft.com/office/drawing/2010/main" val="0"/>
              </a:ext>
            </a:extLst>
          </a:blip>
          <a:srcRect l="13550" r="22870" b="23241"/>
          <a:stretch>
            <a:fillRect/>
          </a:stretch>
        </p:blipFill>
        <p:spPr bwMode="auto">
          <a:xfrm>
            <a:off x="1258888" y="3141663"/>
            <a:ext cx="890587" cy="1430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3" name="Picture 2" descr="DSCN003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370263" y="3141663"/>
            <a:ext cx="1074737" cy="1430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4" name="Picture 3" descr="DSCN0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3141663"/>
            <a:ext cx="1065213" cy="1419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6025" name="ZoneTexte 1"/>
          <p:cNvSpPr txBox="1">
            <a:spLocks noChangeArrowheads="1"/>
          </p:cNvSpPr>
          <p:nvPr/>
        </p:nvSpPr>
        <p:spPr bwMode="auto">
          <a:xfrm>
            <a:off x="909638" y="2708275"/>
            <a:ext cx="1585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Léger (localisé)</a:t>
            </a:r>
          </a:p>
        </p:txBody>
      </p:sp>
      <p:sp>
        <p:nvSpPr>
          <p:cNvPr id="86026" name="ZoneTexte 14"/>
          <p:cNvSpPr txBox="1">
            <a:spLocks noChangeArrowheads="1"/>
          </p:cNvSpPr>
          <p:nvPr/>
        </p:nvSpPr>
        <p:spPr bwMode="auto">
          <a:xfrm>
            <a:off x="3059113" y="2708275"/>
            <a:ext cx="169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Modéré (&lt; 50%)</a:t>
            </a:r>
          </a:p>
        </p:txBody>
      </p:sp>
      <p:sp>
        <p:nvSpPr>
          <p:cNvPr id="86027" name="ZoneTexte 15"/>
          <p:cNvSpPr txBox="1">
            <a:spLocks noChangeArrowheads="1"/>
          </p:cNvSpPr>
          <p:nvPr/>
        </p:nvSpPr>
        <p:spPr bwMode="auto">
          <a:xfrm>
            <a:off x="5435600" y="2733675"/>
            <a:ext cx="157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Sévère (&gt; 50%)</a:t>
            </a:r>
          </a:p>
        </p:txBody>
      </p:sp>
      <p:sp>
        <p:nvSpPr>
          <p:cNvPr id="86028" name="ZoneTexte 17"/>
          <p:cNvSpPr txBox="1">
            <a:spLocks noChangeArrowheads="1"/>
          </p:cNvSpPr>
          <p:nvPr/>
        </p:nvSpPr>
        <p:spPr bwMode="auto">
          <a:xfrm>
            <a:off x="7969250" y="2733675"/>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SCAR</a:t>
            </a:r>
          </a:p>
        </p:txBody>
      </p:sp>
      <p:sp>
        <p:nvSpPr>
          <p:cNvPr id="86029" name="ZoneTexte 2"/>
          <p:cNvSpPr txBox="1">
            <a:spLocks noChangeArrowheads="1"/>
          </p:cNvSpPr>
          <p:nvPr/>
        </p:nvSpPr>
        <p:spPr bwMode="auto">
          <a:xfrm>
            <a:off x="933450" y="60960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émollients</a:t>
            </a:r>
          </a:p>
          <a:p>
            <a:pPr algn="ctr" eaLnBrk="1" hangingPunct="1"/>
            <a:r>
              <a:rPr lang="fr-FR" sz="1800"/>
              <a:t>dermocorticoïdes</a:t>
            </a:r>
          </a:p>
        </p:txBody>
      </p:sp>
      <p:sp>
        <p:nvSpPr>
          <p:cNvPr id="86030" name="ZoneTexte 18"/>
          <p:cNvSpPr txBox="1">
            <a:spLocks noChangeArrowheads="1"/>
          </p:cNvSpPr>
          <p:nvPr/>
        </p:nvSpPr>
        <p:spPr bwMode="auto">
          <a:xfrm>
            <a:off x="3167063" y="6096000"/>
            <a:ext cx="1404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avis dermato</a:t>
            </a:r>
          </a:p>
        </p:txBody>
      </p:sp>
      <p:sp>
        <p:nvSpPr>
          <p:cNvPr id="86031" name="ZoneTexte 19"/>
          <p:cNvSpPr txBox="1">
            <a:spLocks noChangeArrowheads="1"/>
          </p:cNvSpPr>
          <p:nvPr/>
        </p:nvSpPr>
        <p:spPr bwMode="auto">
          <a:xfrm>
            <a:off x="5435600" y="6096000"/>
            <a:ext cx="1704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arrêt trithérapie</a:t>
            </a:r>
          </a:p>
        </p:txBody>
      </p:sp>
      <p:sp>
        <p:nvSpPr>
          <p:cNvPr id="86032" name="ZoneTexte 20"/>
          <p:cNvSpPr txBox="1">
            <a:spLocks noChangeArrowheads="1"/>
          </p:cNvSpPr>
          <p:nvPr/>
        </p:nvSpPr>
        <p:spPr bwMode="auto">
          <a:xfrm>
            <a:off x="7546975" y="6096000"/>
            <a:ext cx="1557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800"/>
              <a:t>hospitalisation</a:t>
            </a:r>
          </a:p>
          <a:p>
            <a:pPr algn="ctr" eaLnBrk="1" hangingPunct="1"/>
            <a:r>
              <a:rPr lang="fr-FR" sz="1800"/>
              <a:t>urgence</a:t>
            </a:r>
          </a:p>
        </p:txBody>
      </p:sp>
      <p:cxnSp>
        <p:nvCxnSpPr>
          <p:cNvPr id="5" name="Connecteur droit avec flèche 4"/>
          <p:cNvCxnSpPr>
            <a:cxnSpLocks noChangeShapeType="1"/>
          </p:cNvCxnSpPr>
          <p:nvPr/>
        </p:nvCxnSpPr>
        <p:spPr bwMode="auto">
          <a:xfrm>
            <a:off x="1704975" y="4930775"/>
            <a:ext cx="0" cy="10795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avec flèche 22"/>
          <p:cNvCxnSpPr>
            <a:cxnSpLocks noChangeShapeType="1"/>
          </p:cNvCxnSpPr>
          <p:nvPr/>
        </p:nvCxnSpPr>
        <p:spPr bwMode="auto">
          <a:xfrm flipH="1">
            <a:off x="3868738" y="4930775"/>
            <a:ext cx="11112" cy="10795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flipH="1">
            <a:off x="1908175" y="4930775"/>
            <a:ext cx="1981200" cy="10509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6272213" y="4930775"/>
            <a:ext cx="0" cy="10509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Connecteur droit avec flèche 29"/>
          <p:cNvCxnSpPr>
            <a:cxnSpLocks noChangeShapeType="1"/>
            <a:stCxn id="86048" idx="2"/>
          </p:cNvCxnSpPr>
          <p:nvPr/>
        </p:nvCxnSpPr>
        <p:spPr bwMode="auto">
          <a:xfrm flipH="1">
            <a:off x="4030663" y="4949825"/>
            <a:ext cx="2225675" cy="10604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Connecteur droit avec flèche 32"/>
          <p:cNvCxnSpPr>
            <a:cxnSpLocks noChangeShapeType="1"/>
          </p:cNvCxnSpPr>
          <p:nvPr/>
        </p:nvCxnSpPr>
        <p:spPr bwMode="auto">
          <a:xfrm>
            <a:off x="8501063" y="4930775"/>
            <a:ext cx="3175" cy="11652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cteur droit avec flèche 33"/>
          <p:cNvCxnSpPr>
            <a:cxnSpLocks noChangeShapeType="1"/>
          </p:cNvCxnSpPr>
          <p:nvPr/>
        </p:nvCxnSpPr>
        <p:spPr bwMode="auto">
          <a:xfrm flipH="1">
            <a:off x="6443663" y="4930775"/>
            <a:ext cx="2060575" cy="10509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Connecteur droit 39"/>
          <p:cNvCxnSpPr>
            <a:cxnSpLocks noChangeShapeType="1"/>
          </p:cNvCxnSpPr>
          <p:nvPr/>
        </p:nvCxnSpPr>
        <p:spPr bwMode="auto">
          <a:xfrm flipV="1">
            <a:off x="1701800" y="2286000"/>
            <a:ext cx="6604000" cy="127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Connecteur droit 41"/>
          <p:cNvCxnSpPr>
            <a:cxnSpLocks noChangeShapeType="1"/>
          </p:cNvCxnSpPr>
          <p:nvPr/>
        </p:nvCxnSpPr>
        <p:spPr bwMode="auto">
          <a:xfrm>
            <a:off x="1701800" y="2286000"/>
            <a:ext cx="0" cy="455613"/>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Connecteur droit 44"/>
          <p:cNvCxnSpPr>
            <a:cxnSpLocks noChangeShapeType="1"/>
          </p:cNvCxnSpPr>
          <p:nvPr/>
        </p:nvCxnSpPr>
        <p:spPr bwMode="auto">
          <a:xfrm>
            <a:off x="3889375" y="2286000"/>
            <a:ext cx="0" cy="455613"/>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Connecteur droit 45"/>
          <p:cNvCxnSpPr>
            <a:cxnSpLocks noChangeShapeType="1"/>
          </p:cNvCxnSpPr>
          <p:nvPr/>
        </p:nvCxnSpPr>
        <p:spPr bwMode="auto">
          <a:xfrm>
            <a:off x="6196013" y="2298700"/>
            <a:ext cx="0" cy="455613"/>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Connecteur droit 46"/>
          <p:cNvCxnSpPr>
            <a:cxnSpLocks noChangeShapeType="1"/>
          </p:cNvCxnSpPr>
          <p:nvPr/>
        </p:nvCxnSpPr>
        <p:spPr bwMode="auto">
          <a:xfrm>
            <a:off x="8305800" y="2286000"/>
            <a:ext cx="0" cy="455613"/>
          </a:xfrm>
          <a:prstGeom prst="line">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6046" name="ZoneTexte 15"/>
          <p:cNvSpPr txBox="1">
            <a:spLocks noChangeArrowheads="1"/>
          </p:cNvSpPr>
          <p:nvPr/>
        </p:nvSpPr>
        <p:spPr bwMode="auto">
          <a:xfrm>
            <a:off x="1258888" y="4581525"/>
            <a:ext cx="982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i="1"/>
              <a:t>Grade 1</a:t>
            </a:r>
          </a:p>
        </p:txBody>
      </p:sp>
      <p:sp>
        <p:nvSpPr>
          <p:cNvPr id="86047" name="ZoneTexte 18"/>
          <p:cNvSpPr txBox="1">
            <a:spLocks noChangeArrowheads="1"/>
          </p:cNvSpPr>
          <p:nvPr/>
        </p:nvSpPr>
        <p:spPr bwMode="auto">
          <a:xfrm>
            <a:off x="3444875" y="4581525"/>
            <a:ext cx="982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i="1"/>
              <a:t>Grade 2</a:t>
            </a:r>
          </a:p>
        </p:txBody>
      </p:sp>
      <p:sp>
        <p:nvSpPr>
          <p:cNvPr id="86048" name="ZoneTexte 19"/>
          <p:cNvSpPr txBox="1">
            <a:spLocks noChangeArrowheads="1"/>
          </p:cNvSpPr>
          <p:nvPr/>
        </p:nvSpPr>
        <p:spPr bwMode="auto">
          <a:xfrm>
            <a:off x="5764213" y="4581525"/>
            <a:ext cx="982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i="1"/>
              <a:t>Grade 3</a:t>
            </a:r>
          </a:p>
        </p:txBody>
      </p:sp>
      <p:sp>
        <p:nvSpPr>
          <p:cNvPr id="86049" name="ZoneTexte 20"/>
          <p:cNvSpPr txBox="1">
            <a:spLocks noChangeArrowheads="1"/>
          </p:cNvSpPr>
          <p:nvPr/>
        </p:nvSpPr>
        <p:spPr bwMode="auto">
          <a:xfrm>
            <a:off x="7947025" y="4581525"/>
            <a:ext cx="982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i="1"/>
              <a:t>Grade 4</a:t>
            </a:r>
          </a:p>
        </p:txBody>
      </p:sp>
      <p:sp>
        <p:nvSpPr>
          <p:cNvPr id="49" name="Rectangle 48"/>
          <p:cNvSpPr>
            <a:spLocks noChangeArrowheads="1"/>
          </p:cNvSpPr>
          <p:nvPr/>
        </p:nvSpPr>
        <p:spPr bwMode="auto">
          <a:xfrm>
            <a:off x="7812088" y="3103563"/>
            <a:ext cx="1065212" cy="1468437"/>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endParaRPr>
          </a:p>
        </p:txBody>
      </p:sp>
      <p:pic>
        <p:nvPicPr>
          <p:cNvPr id="86057" name="Picture 41" descr="Ly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88" y="3103563"/>
            <a:ext cx="1117600" cy="15494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oneTexte 2"/>
          <p:cNvSpPr txBox="1">
            <a:spLocks noChangeArrowheads="1"/>
          </p:cNvSpPr>
          <p:nvPr/>
        </p:nvSpPr>
        <p:spPr bwMode="auto">
          <a:xfrm>
            <a:off x="2520950" y="44831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IFN</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G</a:t>
            </a:r>
            <a:r>
              <a:rPr lang="fr-FR" sz="2800" dirty="0"/>
              <a:t>estion des effets indésirables</a:t>
            </a:r>
            <a:endParaRPr lang="fr-FR" dirty="0"/>
          </a:p>
        </p:txBody>
      </p:sp>
      <p:sp>
        <p:nvSpPr>
          <p:cNvPr id="88068" name="ZoneTexte 2"/>
          <p:cNvSpPr txBox="1">
            <a:spLocks noChangeArrowheads="1"/>
          </p:cNvSpPr>
          <p:nvPr/>
        </p:nvSpPr>
        <p:spPr bwMode="auto">
          <a:xfrm>
            <a:off x="1089025" y="591071"/>
            <a:ext cx="740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a:solidFill>
                  <a:srgbClr val="FF0000"/>
                </a:solidFill>
                <a:latin typeface="Arial" pitchFamily="34" charset="0"/>
              </a:rPr>
              <a:t>Gestion des effets indésirables cutanés</a:t>
            </a:r>
          </a:p>
        </p:txBody>
      </p:sp>
      <p:sp>
        <p:nvSpPr>
          <p:cNvPr id="88069" name="ZoneTexte 1"/>
          <p:cNvSpPr txBox="1">
            <a:spLocks noChangeArrowheads="1"/>
          </p:cNvSpPr>
          <p:nvPr/>
        </p:nvSpPr>
        <p:spPr bwMode="auto">
          <a:xfrm>
            <a:off x="992188" y="4852988"/>
            <a:ext cx="4321175" cy="8302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Réactions aux points d</a:t>
            </a:r>
            <a:r>
              <a:rPr lang="fr-FR" altLang="fr-FR" sz="1600"/>
              <a:t>’</a:t>
            </a:r>
            <a:r>
              <a:rPr lang="fr-FR" sz="1600"/>
              <a:t>injection</a:t>
            </a:r>
          </a:p>
          <a:p>
            <a:pPr eaLnBrk="1" hangingPunct="1"/>
            <a:r>
              <a:rPr lang="fr-FR" sz="1600"/>
              <a:t>Xérose cutanée 10% </a:t>
            </a:r>
            <a:r>
              <a:rPr lang="fr-FR" sz="1600">
                <a:sym typeface="Wingdings" pitchFamily="2" charset="2"/>
              </a:rPr>
              <a:t> prurigo</a:t>
            </a:r>
          </a:p>
          <a:p>
            <a:pPr eaLnBrk="1" hangingPunct="1"/>
            <a:r>
              <a:rPr lang="fr-FR" sz="1600">
                <a:sym typeface="Wingdings" pitchFamily="2" charset="2"/>
              </a:rPr>
              <a:t>				   dermatite eczématiforme</a:t>
            </a:r>
            <a:endParaRPr lang="fr-FR" sz="1600"/>
          </a:p>
        </p:txBody>
      </p:sp>
      <p:sp>
        <p:nvSpPr>
          <p:cNvPr id="88070" name="ZoneTexte 2"/>
          <p:cNvSpPr txBox="1">
            <a:spLocks noChangeArrowheads="1"/>
          </p:cNvSpPr>
          <p:nvPr/>
        </p:nvSpPr>
        <p:spPr bwMode="auto">
          <a:xfrm>
            <a:off x="6515100" y="44831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RBV</a:t>
            </a:r>
          </a:p>
        </p:txBody>
      </p:sp>
      <p:sp>
        <p:nvSpPr>
          <p:cNvPr id="8" name="ZoneTexte 7"/>
          <p:cNvSpPr txBox="1"/>
          <p:nvPr/>
        </p:nvSpPr>
        <p:spPr>
          <a:xfrm>
            <a:off x="5600700" y="4852988"/>
            <a:ext cx="3352800" cy="1322387"/>
          </a:xfrm>
          <a:prstGeom prst="rect">
            <a:avLst/>
          </a:prstGeom>
          <a:noFill/>
          <a:ln>
            <a:solidFill>
              <a:srgbClr val="4F81BD"/>
            </a:solidFill>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Xérose cutanée 30% </a:t>
            </a:r>
          </a:p>
          <a:p>
            <a:pPr eaLnBrk="1" hangingPunct="1">
              <a:buFont typeface="Wingdings" pitchFamily="2" charset="2"/>
              <a:buChar char="à"/>
            </a:pPr>
            <a:r>
              <a:rPr lang="fr-FR" sz="1600">
                <a:sym typeface="Wingdings" pitchFamily="2" charset="2"/>
              </a:rPr>
              <a:t>Dermatite eczématiforme + sévère</a:t>
            </a:r>
          </a:p>
          <a:p>
            <a:pPr eaLnBrk="1" hangingPunct="1"/>
            <a:r>
              <a:rPr lang="fr-FR" sz="1600">
                <a:sym typeface="Wingdings" pitchFamily="2" charset="2"/>
              </a:rPr>
              <a:t>Pigmentations (rare)</a:t>
            </a:r>
          </a:p>
          <a:p>
            <a:pPr eaLnBrk="1" hangingPunct="1"/>
            <a:r>
              <a:rPr lang="fr-FR" sz="1600">
                <a:sym typeface="Wingdings" pitchFamily="2" charset="2"/>
              </a:rPr>
              <a:t>Eruptions lichénoides (rare)</a:t>
            </a:r>
          </a:p>
          <a:p>
            <a:pPr eaLnBrk="1" hangingPunct="1"/>
            <a:r>
              <a:rPr lang="fr-FR" sz="1600">
                <a:sym typeface="Wingdings" pitchFamily="2" charset="2"/>
              </a:rPr>
              <a:t>SJS, Sd Lyell (exceptionnel)</a:t>
            </a:r>
            <a:endParaRPr lang="fr-FR" sz="1600"/>
          </a:p>
        </p:txBody>
      </p:sp>
      <p:sp>
        <p:nvSpPr>
          <p:cNvPr id="88072" name="ZoneTexte 2"/>
          <p:cNvSpPr txBox="1">
            <a:spLocks noChangeArrowheads="1"/>
          </p:cNvSpPr>
          <p:nvPr/>
        </p:nvSpPr>
        <p:spPr bwMode="auto">
          <a:xfrm>
            <a:off x="1089025" y="3644900"/>
            <a:ext cx="492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Eruptions cutanées sous interféron / ribavirine</a:t>
            </a:r>
          </a:p>
        </p:txBody>
      </p:sp>
      <p:sp>
        <p:nvSpPr>
          <p:cNvPr id="88074" name="ZoneTexte 2"/>
          <p:cNvSpPr txBox="1">
            <a:spLocks noChangeArrowheads="1"/>
          </p:cNvSpPr>
          <p:nvPr/>
        </p:nvSpPr>
        <p:spPr bwMode="auto">
          <a:xfrm>
            <a:off x="1089025" y="1341438"/>
            <a:ext cx="3084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Prurit anal sous TVR (11%)</a:t>
            </a:r>
          </a:p>
        </p:txBody>
      </p:sp>
      <p:sp>
        <p:nvSpPr>
          <p:cNvPr id="21" name="ZoneTexte 11"/>
          <p:cNvSpPr txBox="1">
            <a:spLocks noChangeArrowheads="1"/>
          </p:cNvSpPr>
          <p:nvPr/>
        </p:nvSpPr>
        <p:spPr bwMode="auto">
          <a:xfrm>
            <a:off x="2073275" y="2060575"/>
            <a:ext cx="1692275" cy="830263"/>
          </a:xfrm>
          <a:prstGeom prst="rect">
            <a:avLst/>
          </a:prstGeom>
          <a:solidFill>
            <a:srgbClr val="BFBFBF"/>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Dermocorticoïdes</a:t>
            </a:r>
          </a:p>
          <a:p>
            <a:pPr eaLnBrk="1" hangingPunct="1"/>
            <a:r>
              <a:rPr lang="fr-FR" sz="1600"/>
              <a:t>Emollients</a:t>
            </a:r>
          </a:p>
          <a:p>
            <a:pPr eaLnBrk="1" hangingPunct="1"/>
            <a:r>
              <a:rPr lang="fr-FR" sz="1600"/>
              <a:t>Antihistaminiques</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oneTexte 1"/>
          <p:cNvSpPr txBox="1">
            <a:spLocks noChangeArrowheads="1"/>
          </p:cNvSpPr>
          <p:nvPr/>
        </p:nvSpPr>
        <p:spPr bwMode="auto">
          <a:xfrm>
            <a:off x="1865313" y="1124744"/>
            <a:ext cx="7062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dirty="0">
                <a:solidFill>
                  <a:srgbClr val="FF0000"/>
                </a:solidFill>
              </a:rPr>
              <a:t>G</a:t>
            </a:r>
            <a:r>
              <a:rPr lang="fr-FR" sz="7200" dirty="0"/>
              <a:t>estion des interactions médicamenteuses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ZoneTexte 2"/>
          <p:cNvSpPr txBox="1">
            <a:spLocks noChangeArrowheads="1"/>
          </p:cNvSpPr>
          <p:nvPr/>
        </p:nvSpPr>
        <p:spPr bwMode="auto">
          <a:xfrm>
            <a:off x="1065213" y="1381125"/>
            <a:ext cx="501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Evolution des </a:t>
            </a:r>
            <a:r>
              <a:rPr lang="fr-FR" sz="1800" b="1"/>
              <a:t>Cmin</a:t>
            </a:r>
            <a:r>
              <a:rPr lang="fr-FR" sz="1800"/>
              <a:t> lors des interactions avec le TVR</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91139" name="ZoneTexte 2"/>
          <p:cNvSpPr txBox="1">
            <a:spLocks noChangeArrowheads="1"/>
          </p:cNvSpPr>
          <p:nvPr/>
        </p:nvSpPr>
        <p:spPr bwMode="auto">
          <a:xfrm>
            <a:off x="1089025" y="455613"/>
            <a:ext cx="790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Antirétroviraux et télaprévir</a:t>
            </a:r>
          </a:p>
        </p:txBody>
      </p:sp>
      <p:sp>
        <p:nvSpPr>
          <p:cNvPr id="91140" name="ZoneTexte 2"/>
          <p:cNvSpPr txBox="1">
            <a:spLocks noChangeArrowheads="1"/>
          </p:cNvSpPr>
          <p:nvPr/>
        </p:nvSpPr>
        <p:spPr bwMode="auto">
          <a:xfrm>
            <a:off x="5927725" y="6354763"/>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www.hiv-druginteractions.com</a:t>
            </a:r>
          </a:p>
        </p:txBody>
      </p:sp>
      <p:sp>
        <p:nvSpPr>
          <p:cNvPr id="91141" name="ZoneTexte 4"/>
          <p:cNvSpPr txBox="1">
            <a:spLocks noChangeArrowheads="1"/>
          </p:cNvSpPr>
          <p:nvPr/>
        </p:nvSpPr>
        <p:spPr bwMode="auto">
          <a:xfrm>
            <a:off x="1089025" y="6219825"/>
            <a:ext cx="790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 En l</a:t>
            </a:r>
            <a:r>
              <a:rPr lang="fr-FR" altLang="fr-FR" sz="1400"/>
              <a:t>’</a:t>
            </a:r>
            <a:r>
              <a:rPr lang="fr-FR" sz="1400"/>
              <a:t>absence totale d</a:t>
            </a:r>
            <a:r>
              <a:rPr lang="fr-FR" altLang="fr-FR" sz="1400"/>
              <a:t>’</a:t>
            </a:r>
            <a:r>
              <a:rPr lang="fr-FR" sz="1400"/>
              <a:t>alternative :	dose majorée DRV + dosage IP VHC et du VIH + TVR en 3 prises </a:t>
            </a:r>
          </a:p>
        </p:txBody>
      </p:sp>
      <p:sp>
        <p:nvSpPr>
          <p:cNvPr id="6" name="ZoneTexte 5"/>
          <p:cNvSpPr txBox="1">
            <a:spLocks noChangeArrowheads="1"/>
          </p:cNvSpPr>
          <p:nvPr/>
        </p:nvSpPr>
        <p:spPr bwMode="auto">
          <a:xfrm>
            <a:off x="6407150" y="1308100"/>
            <a:ext cx="2584450" cy="369888"/>
          </a:xfrm>
          <a:prstGeom prst="rect">
            <a:avLst/>
          </a:prstGeom>
          <a:solidFill>
            <a:srgbClr val="EBF1DE"/>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Métabolisé par CYP3A4/5</a:t>
            </a:r>
          </a:p>
        </p:txBody>
      </p:sp>
      <p:sp>
        <p:nvSpPr>
          <p:cNvPr id="10" name="Interdiction 9"/>
          <p:cNvSpPr>
            <a:spLocks/>
          </p:cNvSpPr>
          <p:nvPr/>
        </p:nvSpPr>
        <p:spPr bwMode="auto">
          <a:xfrm>
            <a:off x="7405688" y="2320925"/>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11" name="Sourire 10"/>
          <p:cNvSpPr>
            <a:spLocks noChangeArrowheads="1"/>
          </p:cNvSpPr>
          <p:nvPr/>
        </p:nvSpPr>
        <p:spPr bwMode="auto">
          <a:xfrm>
            <a:off x="7410450" y="2562225"/>
            <a:ext cx="211138" cy="233363"/>
          </a:xfrm>
          <a:prstGeom prst="smileyFace">
            <a:avLst>
              <a:gd name="adj" fmla="val 4653"/>
            </a:avLst>
          </a:prstGeom>
          <a:solidFill>
            <a:srgbClr val="EBF1DE"/>
          </a:solidFill>
          <a:ln w="9525">
            <a:solidFill>
              <a:srgbClr val="008000"/>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18" name="Interdiction 17"/>
          <p:cNvSpPr>
            <a:spLocks/>
          </p:cNvSpPr>
          <p:nvPr/>
        </p:nvSpPr>
        <p:spPr bwMode="auto">
          <a:xfrm>
            <a:off x="7405688" y="2828925"/>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19" name="Interdiction 18"/>
          <p:cNvSpPr>
            <a:spLocks/>
          </p:cNvSpPr>
          <p:nvPr/>
        </p:nvSpPr>
        <p:spPr bwMode="auto">
          <a:xfrm>
            <a:off x="7405688" y="3082925"/>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91147" name="ZoneTexte 13"/>
          <p:cNvSpPr txBox="1">
            <a:spLocks noChangeArrowheads="1"/>
          </p:cNvSpPr>
          <p:nvPr/>
        </p:nvSpPr>
        <p:spPr bwMode="auto">
          <a:xfrm>
            <a:off x="7621588" y="2795588"/>
            <a:ext cx="24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rgbClr val="FF0000"/>
                </a:solidFill>
              </a:rPr>
              <a:t>*</a:t>
            </a:r>
          </a:p>
        </p:txBody>
      </p:sp>
      <p:sp>
        <p:nvSpPr>
          <p:cNvPr id="20" name="Sourire 19"/>
          <p:cNvSpPr>
            <a:spLocks noChangeArrowheads="1"/>
          </p:cNvSpPr>
          <p:nvPr/>
        </p:nvSpPr>
        <p:spPr bwMode="auto">
          <a:xfrm>
            <a:off x="7380288" y="4086225"/>
            <a:ext cx="211137" cy="233363"/>
          </a:xfrm>
          <a:prstGeom prst="smileyFace">
            <a:avLst>
              <a:gd name="adj" fmla="val 4653"/>
            </a:avLst>
          </a:prstGeom>
          <a:solidFill>
            <a:srgbClr val="EBF1DE"/>
          </a:solidFill>
          <a:ln w="9525">
            <a:solidFill>
              <a:srgbClr val="008000"/>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91149" name="ZoneTexte 14"/>
          <p:cNvSpPr txBox="1">
            <a:spLocks noChangeArrowheads="1"/>
          </p:cNvSpPr>
          <p:nvPr/>
        </p:nvSpPr>
        <p:spPr bwMode="auto">
          <a:xfrm>
            <a:off x="7621588" y="4048125"/>
            <a:ext cx="1363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solidFill>
                  <a:srgbClr val="008000"/>
                </a:solidFill>
              </a:rPr>
              <a:t>TVR 1125 mg x 3/j</a:t>
            </a:r>
          </a:p>
        </p:txBody>
      </p:sp>
      <p:sp>
        <p:nvSpPr>
          <p:cNvPr id="22" name="Sourire 21"/>
          <p:cNvSpPr>
            <a:spLocks noChangeArrowheads="1"/>
          </p:cNvSpPr>
          <p:nvPr/>
        </p:nvSpPr>
        <p:spPr bwMode="auto">
          <a:xfrm>
            <a:off x="7392988" y="4559300"/>
            <a:ext cx="211137" cy="233363"/>
          </a:xfrm>
          <a:prstGeom prst="smileyFace">
            <a:avLst>
              <a:gd name="adj" fmla="val 4653"/>
            </a:avLst>
          </a:prstGeom>
          <a:solidFill>
            <a:srgbClr val="EBF1DE"/>
          </a:solidFill>
          <a:ln w="9525">
            <a:solidFill>
              <a:srgbClr val="008000"/>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3" name="Sourire 22"/>
          <p:cNvSpPr>
            <a:spLocks noChangeArrowheads="1"/>
          </p:cNvSpPr>
          <p:nvPr/>
        </p:nvSpPr>
        <p:spPr bwMode="auto">
          <a:xfrm>
            <a:off x="7392988" y="4924425"/>
            <a:ext cx="211137" cy="233363"/>
          </a:xfrm>
          <a:prstGeom prst="smileyFace">
            <a:avLst>
              <a:gd name="adj" fmla="val 4653"/>
            </a:avLst>
          </a:prstGeom>
          <a:solidFill>
            <a:srgbClr val="EBF1DE"/>
          </a:solidFill>
          <a:ln w="9525">
            <a:solidFill>
              <a:srgbClr val="008000"/>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24" name="Sourire 23"/>
          <p:cNvSpPr>
            <a:spLocks noChangeArrowheads="1"/>
          </p:cNvSpPr>
          <p:nvPr/>
        </p:nvSpPr>
        <p:spPr bwMode="auto">
          <a:xfrm>
            <a:off x="7392988" y="5211763"/>
            <a:ext cx="211137" cy="233362"/>
          </a:xfrm>
          <a:prstGeom prst="smileyFace">
            <a:avLst>
              <a:gd name="adj" fmla="val 4653"/>
            </a:avLst>
          </a:prstGeom>
          <a:solidFill>
            <a:srgbClr val="EBF1DE"/>
          </a:solidFill>
          <a:ln w="9525">
            <a:solidFill>
              <a:srgbClr val="008000"/>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91153" name="ZoneTexte 15"/>
          <p:cNvSpPr txBox="1">
            <a:spLocks noChangeArrowheads="1"/>
          </p:cNvSpPr>
          <p:nvPr/>
        </p:nvSpPr>
        <p:spPr bwMode="auto">
          <a:xfrm rot="-5400000">
            <a:off x="643732" y="2923381"/>
            <a:ext cx="1638300" cy="312737"/>
          </a:xfrm>
          <a:prstGeom prst="rect">
            <a:avLst/>
          </a:prstGeom>
          <a:noFill/>
          <a:ln w="9525">
            <a:solidFill>
              <a:srgbClr val="4494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IP</a:t>
            </a:r>
          </a:p>
        </p:txBody>
      </p:sp>
      <p:sp>
        <p:nvSpPr>
          <p:cNvPr id="91154" name="ZoneTexte 25"/>
          <p:cNvSpPr txBox="1">
            <a:spLocks noChangeArrowheads="1"/>
          </p:cNvSpPr>
          <p:nvPr/>
        </p:nvSpPr>
        <p:spPr bwMode="auto">
          <a:xfrm rot="-5400000">
            <a:off x="855663" y="4383087"/>
            <a:ext cx="1212850" cy="314325"/>
          </a:xfrm>
          <a:prstGeom prst="rect">
            <a:avLst/>
          </a:prstGeom>
          <a:noFill/>
          <a:ln w="9525">
            <a:solidFill>
              <a:srgbClr val="4494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NNRTI</a:t>
            </a:r>
          </a:p>
        </p:txBody>
      </p:sp>
      <p:sp>
        <p:nvSpPr>
          <p:cNvPr id="31" name="ZoneTexte 30"/>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graphicFrame>
        <p:nvGraphicFramePr>
          <p:cNvPr id="91219" name="Group 83"/>
          <p:cNvGraphicFramePr>
            <a:graphicFrameLocks noGrp="1"/>
          </p:cNvGraphicFramePr>
          <p:nvPr/>
        </p:nvGraphicFramePr>
        <p:xfrm>
          <a:off x="1619250" y="1970088"/>
          <a:ext cx="5689600" cy="4188146"/>
        </p:xfrm>
        <a:graphic>
          <a:graphicData uri="http://schemas.openxmlformats.org/drawingml/2006/table">
            <a:tbl>
              <a:tblPr/>
              <a:tblGrid>
                <a:gridCol w="1266825"/>
                <a:gridCol w="2211388"/>
                <a:gridCol w="2211387"/>
              </a:tblGrid>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Calibri" pitchFamily="34" charset="0"/>
                          <a:ea typeface="MS PGothic" pitchFamily="34" charset="-128"/>
                        </a:rPr>
                        <a:t>Antirétroviraux</a:t>
                      </a:r>
                      <a:endParaRPr kumimoji="0" lang="fr-FR" sz="1200" b="1" i="0" u="none" strike="noStrike" cap="none" normalizeH="0" baseline="0" smtClean="0">
                        <a:ln>
                          <a:noFill/>
                        </a:ln>
                        <a:solidFill>
                          <a:schemeClr val="bg1"/>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solidFill>
                      <a:srgbClr val="4494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Calibri" pitchFamily="34" charset="0"/>
                          <a:ea typeface="MS PGothic" pitchFamily="34" charset="-128"/>
                        </a:rPr>
                        <a:t>Télaprévir </a:t>
                      </a:r>
                      <a:r>
                        <a:rPr kumimoji="0" lang="fr-FR" sz="1200" b="1" i="0" u="none" strike="noStrike" cap="none" normalizeH="0" baseline="0" smtClean="0">
                          <a:ln>
                            <a:noFill/>
                          </a:ln>
                          <a:solidFill>
                            <a:schemeClr val="bg1"/>
                          </a:solidFill>
                          <a:effectLst/>
                          <a:latin typeface="Calibri" pitchFamily="34" charset="0"/>
                          <a:ea typeface="MS PGothic" pitchFamily="34" charset="-128"/>
                          <a:sym typeface="Wingdings" pitchFamily="2" charset="2"/>
                        </a:rPr>
                        <a:t></a:t>
                      </a:r>
                      <a:r>
                        <a:rPr kumimoji="0" lang="fr-FR" sz="1200" b="1" i="0" u="none" strike="noStrike" cap="none" normalizeH="0" baseline="0" smtClean="0">
                          <a:ln>
                            <a:noFill/>
                          </a:ln>
                          <a:solidFill>
                            <a:schemeClr val="bg1"/>
                          </a:solidFill>
                          <a:effectLst/>
                          <a:latin typeface="Calibri" pitchFamily="34" charset="0"/>
                          <a:ea typeface="MS PGothic" pitchFamily="34" charset="-128"/>
                        </a:rPr>
                        <a:t> Antirétroviraux</a:t>
                      </a:r>
                      <a:endParaRPr kumimoji="0" lang="fr-FR" sz="1200" b="1" i="0" u="none" strike="noStrike" cap="none" normalizeH="0" baseline="0" smtClean="0">
                        <a:ln>
                          <a:noFill/>
                        </a:ln>
                        <a:solidFill>
                          <a:schemeClr val="bg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solidFill>
                      <a:srgbClr val="4494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Calibri" pitchFamily="34" charset="0"/>
                          <a:ea typeface="MS PGothic" pitchFamily="34" charset="-128"/>
                        </a:rPr>
                        <a:t>Antirétroviraux </a:t>
                      </a:r>
                      <a:r>
                        <a:rPr kumimoji="0" lang="fr-FR" sz="1200" b="1" i="0" u="none" strike="noStrike" cap="none" normalizeH="0" baseline="0" smtClean="0">
                          <a:ln>
                            <a:noFill/>
                          </a:ln>
                          <a:solidFill>
                            <a:schemeClr val="bg1"/>
                          </a:solidFill>
                          <a:effectLst/>
                          <a:latin typeface="Calibri" pitchFamily="34" charset="0"/>
                          <a:ea typeface="MS PGothic" pitchFamily="34" charset="-128"/>
                          <a:sym typeface="Wingdings" pitchFamily="2" charset="2"/>
                        </a:rPr>
                        <a:t></a:t>
                      </a:r>
                      <a:r>
                        <a:rPr kumimoji="0" lang="fr-FR" sz="1200" b="1" i="0" u="none" strike="noStrike" cap="none" normalizeH="0" baseline="0" smtClean="0">
                          <a:ln>
                            <a:noFill/>
                          </a:ln>
                          <a:solidFill>
                            <a:schemeClr val="bg1"/>
                          </a:solidFill>
                          <a:effectLst/>
                          <a:latin typeface="Calibri" pitchFamily="34" charset="0"/>
                          <a:ea typeface="MS PGothic" pitchFamily="34" charset="-128"/>
                        </a:rPr>
                        <a:t> Télaprévir</a:t>
                      </a:r>
                      <a:endParaRPr kumimoji="0" lang="fr-FR" sz="1200" b="1" i="0" u="none" strike="noStrike" cap="none" normalizeH="0" baseline="0" smtClean="0">
                        <a:ln>
                          <a:noFill/>
                        </a:ln>
                        <a:solidFill>
                          <a:schemeClr val="bg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solidFill>
                      <a:srgbClr val="44940A"/>
                    </a:solid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APV/r</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56 %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30 %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ATV/r</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85 %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15 %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DRV/r</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42 %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32 %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LPV/r</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14 %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52 %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561975">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RTV</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rPr>
                        <a:t>-</a:t>
                      </a:r>
                    </a:p>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rPr>
                        <a:t>-</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75 % (TVR 250 mg tid)</a:t>
                      </a:r>
                    </a:p>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32 % (TVR 750 mg tid)</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561975">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EFV</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10 %</a:t>
                      </a:r>
                    </a:p>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11 %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25 % (TVR 1125 mg tid)</a:t>
                      </a:r>
                    </a:p>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48 % (TVR 1500 mg tid)</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ETR</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25 %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RPV</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89 %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13 %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RAL</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78 % (</a:t>
                      </a: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96 % G-RAL)</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 14%</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DTG</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r h="28098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8000"/>
                          </a:solidFill>
                          <a:effectLst/>
                          <a:latin typeface="Calibri" pitchFamily="34" charset="0"/>
                          <a:ea typeface="MS PGothic" pitchFamily="34" charset="-128"/>
                        </a:rPr>
                        <a:t>MVC</a:t>
                      </a:r>
                      <a:endParaRPr kumimoji="0" lang="fr-FR" sz="1200" b="1" i="0" u="none" strike="noStrike" cap="none" normalizeH="0" baseline="0" smtClean="0">
                        <a:ln>
                          <a:noFill/>
                        </a:ln>
                        <a:solidFill>
                          <a:srgbClr val="008000"/>
                        </a:solidFill>
                        <a:effectLst/>
                        <a:latin typeface="Times New Roman" pitchFamily="18" charset="0"/>
                        <a:ea typeface="MS Mincho" pitchFamily="49" charset="-128"/>
                      </a:endParaRPr>
                    </a:p>
                  </a:txBody>
                  <a:tcPr marL="52094" marR="52094" marT="0" marB="0"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200" b="0" i="0" u="none" strike="noStrike" cap="none" normalizeH="0" baseline="0" smtClean="0">
                          <a:ln>
                            <a:noFill/>
                          </a:ln>
                          <a:solidFill>
                            <a:schemeClr val="tx1"/>
                          </a:solidFill>
                          <a:effectLst/>
                          <a:latin typeface="Calibri" pitchFamily="34" charset="0"/>
                          <a:ea typeface="MS PGothic" pitchFamily="34" charset="-128"/>
                        </a:rPr>
                        <a:t> ?</a:t>
                      </a:r>
                      <a:endParaRPr kumimoji="0" lang="fr-FR" sz="12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2094" marR="52094" marT="0" marB="0"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noFill/>
                  </a:tcPr>
                </a:tc>
              </a:tr>
            </a:tbl>
          </a:graphicData>
        </a:graphic>
      </p:graphicFrame>
      <p:sp>
        <p:nvSpPr>
          <p:cNvPr id="91209" name="ZoneTexte 25"/>
          <p:cNvSpPr txBox="1">
            <a:spLocks noChangeArrowheads="1"/>
          </p:cNvSpPr>
          <p:nvPr/>
        </p:nvSpPr>
        <p:spPr bwMode="auto">
          <a:xfrm rot="-5400000">
            <a:off x="1138238" y="5313362"/>
            <a:ext cx="647700" cy="314325"/>
          </a:xfrm>
          <a:prstGeom prst="rect">
            <a:avLst/>
          </a:prstGeom>
          <a:noFill/>
          <a:ln w="9525">
            <a:solidFill>
              <a:srgbClr val="4494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II</a:t>
            </a:r>
          </a:p>
        </p:txBody>
      </p:sp>
      <p:sp>
        <p:nvSpPr>
          <p:cNvPr id="91210" name="ZoneTexte 25"/>
          <p:cNvSpPr txBox="1">
            <a:spLocks noChangeArrowheads="1"/>
          </p:cNvSpPr>
          <p:nvPr/>
        </p:nvSpPr>
        <p:spPr bwMode="auto">
          <a:xfrm rot="-5400000">
            <a:off x="1281113" y="5822950"/>
            <a:ext cx="371475" cy="314325"/>
          </a:xfrm>
          <a:prstGeom prst="rect">
            <a:avLst/>
          </a:prstGeom>
          <a:noFill/>
          <a:ln w="9525">
            <a:solidFill>
              <a:srgbClr val="4494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IE</a:t>
            </a:r>
          </a:p>
        </p:txBody>
      </p:sp>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827584"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6" name="ZoneTexte 15"/>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M</a:t>
            </a:r>
            <a:r>
              <a:rPr lang="fr-FR" sz="2800" dirty="0"/>
              <a:t>éthodes</a:t>
            </a:r>
            <a:endParaRPr lang="fr-FR" dirty="0"/>
          </a:p>
        </p:txBody>
      </p:sp>
      <p:sp>
        <p:nvSpPr>
          <p:cNvPr id="20483" name="ZoneTexte 2"/>
          <p:cNvSpPr txBox="1">
            <a:spLocks noChangeArrowheads="1"/>
          </p:cNvSpPr>
          <p:nvPr/>
        </p:nvSpPr>
        <p:spPr bwMode="auto">
          <a:xfrm>
            <a:off x="941388" y="692150"/>
            <a:ext cx="319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sz="2800"/>
              <a:t>Sociétés savantes</a:t>
            </a:r>
            <a:endParaRPr lang="fr-FR" sz="2800">
              <a:latin typeface="Arial" pitchFamily="34" charset="0"/>
            </a:endParaRPr>
          </a:p>
        </p:txBody>
      </p:sp>
      <p:pic>
        <p:nvPicPr>
          <p:cNvPr id="20485" name="Picture 15" descr="IMG_LogoSPI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627188"/>
            <a:ext cx="1050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814638"/>
            <a:ext cx="163512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6" descr="IMG_LogoSNF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613" y="5194300"/>
            <a:ext cx="1219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1"/>
          <p:cNvSpPr>
            <a:spLocks noChangeArrowheads="1"/>
          </p:cNvSpPr>
          <p:nvPr/>
        </p:nvSpPr>
        <p:spPr bwMode="auto">
          <a:xfrm>
            <a:off x="3492500" y="418623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a:hlinkClick r:id="rId6"/>
              </a:rPr>
              <a:t>http://www.sfls.aei.fr/ckfinder/userfiles/files/Actus/doc/2013/2013-position-societes-savantes-IPantiVHC_et_coinfection.pdf</a:t>
            </a:r>
            <a:endParaRPr lang="fr-FR" sz="1400"/>
          </a:p>
        </p:txBody>
      </p:sp>
      <p:sp>
        <p:nvSpPr>
          <p:cNvPr id="20490" name="Rectangle 2"/>
          <p:cNvSpPr>
            <a:spLocks noChangeArrowheads="1"/>
          </p:cNvSpPr>
          <p:nvPr/>
        </p:nvSpPr>
        <p:spPr bwMode="auto">
          <a:xfrm>
            <a:off x="3492500" y="1985963"/>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a:hlinkClick r:id="rId7"/>
              </a:rPr>
              <a:t>http://www.infectiologie.com/site/_actualite_detail.php?id_actualite=387</a:t>
            </a:r>
            <a:endParaRPr lang="fr-FR" sz="1400"/>
          </a:p>
        </p:txBody>
      </p:sp>
      <p:sp>
        <p:nvSpPr>
          <p:cNvPr id="20491" name="Rectangle 3"/>
          <p:cNvSpPr>
            <a:spLocks noChangeArrowheads="1"/>
          </p:cNvSpPr>
          <p:nvPr/>
        </p:nvSpPr>
        <p:spPr bwMode="auto">
          <a:xfrm>
            <a:off x="3492500" y="2943225"/>
            <a:ext cx="5400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a:hlinkClick r:id="rId8"/>
              </a:rPr>
              <a:t>http://www.afef.asso.fr/bibliotheque/recommandations/recommandation/article.phtml?id=rc%2forg%2fafef%2fhtm%2fArticle%2f2013%2f20130402-133108-311</a:t>
            </a:r>
            <a:endParaRPr lang="fr-FR" sz="1400"/>
          </a:p>
        </p:txBody>
      </p:sp>
      <p:sp>
        <p:nvSpPr>
          <p:cNvPr id="20492" name="Rectangle 4"/>
          <p:cNvSpPr>
            <a:spLocks noChangeArrowheads="1"/>
          </p:cNvSpPr>
          <p:nvPr/>
        </p:nvSpPr>
        <p:spPr bwMode="auto">
          <a:xfrm>
            <a:off x="3492500" y="5541963"/>
            <a:ext cx="540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a:hlinkClick r:id="rId9"/>
              </a:rPr>
              <a:t>http://www.snfmi.org/04_services/recommandations.asp</a:t>
            </a:r>
            <a:endParaRPr lang="fr-FR" sz="1400"/>
          </a:p>
        </p:txBody>
      </p:sp>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1963" y="3987054"/>
            <a:ext cx="986823" cy="723059"/>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116632"/>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ZoneTexte 2"/>
          <p:cNvSpPr txBox="1">
            <a:spLocks noChangeArrowheads="1"/>
          </p:cNvSpPr>
          <p:nvPr/>
        </p:nvSpPr>
        <p:spPr bwMode="auto">
          <a:xfrm>
            <a:off x="990600" y="1381125"/>
            <a:ext cx="493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Evolution des </a:t>
            </a:r>
            <a:r>
              <a:rPr lang="fr-FR" sz="1800" b="1"/>
              <a:t>Cmin</a:t>
            </a:r>
            <a:r>
              <a:rPr lang="fr-FR" sz="1800"/>
              <a:t> lors des interactions avec BOC</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93187" name="ZoneTexte 2"/>
          <p:cNvSpPr txBox="1">
            <a:spLocks noChangeArrowheads="1"/>
          </p:cNvSpPr>
          <p:nvPr/>
        </p:nvSpPr>
        <p:spPr bwMode="auto">
          <a:xfrm>
            <a:off x="1089025" y="455613"/>
            <a:ext cx="790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Antirétroviraux et bocéprévir</a:t>
            </a:r>
          </a:p>
        </p:txBody>
      </p:sp>
      <p:sp>
        <p:nvSpPr>
          <p:cNvPr id="93188" name="ZoneTexte 2"/>
          <p:cNvSpPr txBox="1">
            <a:spLocks noChangeArrowheads="1"/>
          </p:cNvSpPr>
          <p:nvPr/>
        </p:nvSpPr>
        <p:spPr bwMode="auto">
          <a:xfrm>
            <a:off x="5927725" y="6354763"/>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www.hiv-druginteractions.com</a:t>
            </a:r>
          </a:p>
        </p:txBody>
      </p:sp>
      <p:sp>
        <p:nvSpPr>
          <p:cNvPr id="93189" name="ZoneTexte 4"/>
          <p:cNvSpPr txBox="1">
            <a:spLocks noChangeArrowheads="1"/>
          </p:cNvSpPr>
          <p:nvPr/>
        </p:nvSpPr>
        <p:spPr bwMode="auto">
          <a:xfrm>
            <a:off x="863600" y="6076950"/>
            <a:ext cx="8280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*En l</a:t>
            </a:r>
            <a:r>
              <a:rPr lang="fr-FR" altLang="fr-FR" sz="1400"/>
              <a:t>’</a:t>
            </a:r>
            <a:r>
              <a:rPr lang="fr-FR" sz="1400"/>
              <a:t>absence totale d</a:t>
            </a:r>
            <a:r>
              <a:rPr lang="fr-FR" altLang="fr-FR" sz="1400"/>
              <a:t>’</a:t>
            </a:r>
            <a:r>
              <a:rPr lang="fr-FR" sz="1400"/>
              <a:t>alternative :	dose majorée DRV (2 prises) + dosage IP VHC et du VIH + TVR en 3 prises </a:t>
            </a:r>
          </a:p>
          <a:p>
            <a:pPr eaLnBrk="1" hangingPunct="1"/>
            <a:r>
              <a:rPr lang="fr-FR" sz="1400"/>
              <a:t>**dosage conseillé</a:t>
            </a:r>
          </a:p>
        </p:txBody>
      </p:sp>
      <p:sp>
        <p:nvSpPr>
          <p:cNvPr id="6" name="ZoneTexte 5"/>
          <p:cNvSpPr txBox="1">
            <a:spLocks noChangeArrowheads="1"/>
          </p:cNvSpPr>
          <p:nvPr/>
        </p:nvSpPr>
        <p:spPr bwMode="auto">
          <a:xfrm>
            <a:off x="5927725" y="1144588"/>
            <a:ext cx="3171825" cy="915987"/>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Substrat  CYP3A4/5</a:t>
            </a:r>
          </a:p>
          <a:p>
            <a:pPr eaLnBrk="1" hangingPunct="1"/>
            <a:r>
              <a:rPr lang="fr-FR" sz="1800"/>
              <a:t>		aldo-ceto-reductase</a:t>
            </a:r>
          </a:p>
          <a:p>
            <a:pPr eaLnBrk="1" hangingPunct="1"/>
            <a:r>
              <a:rPr lang="fr-FR" sz="1800"/>
              <a:t>		P-glycoprotéines</a:t>
            </a:r>
          </a:p>
        </p:txBody>
      </p:sp>
      <p:sp>
        <p:nvSpPr>
          <p:cNvPr id="10" name="Interdiction 9"/>
          <p:cNvSpPr>
            <a:spLocks/>
          </p:cNvSpPr>
          <p:nvPr/>
        </p:nvSpPr>
        <p:spPr bwMode="auto">
          <a:xfrm>
            <a:off x="7550150" y="2695575"/>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11" name="Sourire 10"/>
          <p:cNvSpPr>
            <a:spLocks noChangeArrowheads="1"/>
          </p:cNvSpPr>
          <p:nvPr/>
        </p:nvSpPr>
        <p:spPr bwMode="auto">
          <a:xfrm>
            <a:off x="7553325" y="2997200"/>
            <a:ext cx="211138" cy="234950"/>
          </a:xfrm>
          <a:prstGeom prst="smileyFace">
            <a:avLst>
              <a:gd name="adj" fmla="val 4653"/>
            </a:avLst>
          </a:prstGeom>
          <a:solidFill>
            <a:srgbClr val="DCE6F2"/>
          </a:solidFill>
          <a:ln w="9525">
            <a:solidFill>
              <a:srgbClr val="37609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18" name="Interdiction 17"/>
          <p:cNvSpPr>
            <a:spLocks/>
          </p:cNvSpPr>
          <p:nvPr/>
        </p:nvSpPr>
        <p:spPr bwMode="auto">
          <a:xfrm>
            <a:off x="7550150" y="3335338"/>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19" name="Interdiction 18"/>
          <p:cNvSpPr>
            <a:spLocks/>
          </p:cNvSpPr>
          <p:nvPr/>
        </p:nvSpPr>
        <p:spPr bwMode="auto">
          <a:xfrm>
            <a:off x="7550150" y="3646488"/>
            <a:ext cx="215900" cy="228600"/>
          </a:xfrm>
          <a:custGeom>
            <a:avLst/>
            <a:gdLst>
              <a:gd name="T0" fmla="*/ 0 w 215900"/>
              <a:gd name="T1" fmla="*/ 114300 h 228600"/>
              <a:gd name="T2" fmla="*/ 107950 w 215900"/>
              <a:gd name="T3" fmla="*/ 0 h 228600"/>
              <a:gd name="T4" fmla="*/ 215900 w 215900"/>
              <a:gd name="T5" fmla="*/ 114300 h 228600"/>
              <a:gd name="T6" fmla="*/ 107950 w 215900"/>
              <a:gd name="T7" fmla="*/ 228600 h 228600"/>
              <a:gd name="T8" fmla="*/ 0 w 215900"/>
              <a:gd name="T9" fmla="*/ 114300 h 228600"/>
              <a:gd name="T10" fmla="*/ 167281 w 215900"/>
              <a:gd name="T11" fmla="*/ 149446 h 228600"/>
              <a:gd name="T12" fmla="*/ 159023 w 215900"/>
              <a:gd name="T13" fmla="*/ 66064 h 228600"/>
              <a:gd name="T14" fmla="*/ 74700 w 215900"/>
              <a:gd name="T15" fmla="*/ 50067 h 228600"/>
              <a:gd name="T16" fmla="*/ 167281 w 215900"/>
              <a:gd name="T17" fmla="*/ 149446 h 228600"/>
              <a:gd name="T18" fmla="*/ 48619 w 215900"/>
              <a:gd name="T19" fmla="*/ 79154 h 228600"/>
              <a:gd name="T20" fmla="*/ 56877 w 215900"/>
              <a:gd name="T21" fmla="*/ 162536 h 228600"/>
              <a:gd name="T22" fmla="*/ 141200 w 215900"/>
              <a:gd name="T23" fmla="*/ 178533 h 228600"/>
              <a:gd name="T24" fmla="*/ 48619 w 215900"/>
              <a:gd name="T25" fmla="*/ 79154 h 228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00" h="228600">
                <a:moveTo>
                  <a:pt x="0" y="114300"/>
                </a:moveTo>
                <a:cubicBezTo>
                  <a:pt x="0" y="51174"/>
                  <a:pt x="48331" y="0"/>
                  <a:pt x="107950" y="0"/>
                </a:cubicBezTo>
                <a:cubicBezTo>
                  <a:pt x="167569" y="0"/>
                  <a:pt x="215900" y="51174"/>
                  <a:pt x="215900" y="114300"/>
                </a:cubicBezTo>
                <a:cubicBezTo>
                  <a:pt x="215900" y="177426"/>
                  <a:pt x="167569" y="228600"/>
                  <a:pt x="107950" y="228600"/>
                </a:cubicBezTo>
                <a:cubicBezTo>
                  <a:pt x="48331" y="228600"/>
                  <a:pt x="0" y="177426"/>
                  <a:pt x="0" y="114300"/>
                </a:cubicBezTo>
                <a:close/>
                <a:moveTo>
                  <a:pt x="167281" y="149446"/>
                </a:moveTo>
                <a:cubicBezTo>
                  <a:pt x="180628" y="122474"/>
                  <a:pt x="177341" y="89282"/>
                  <a:pt x="159023" y="66064"/>
                </a:cubicBezTo>
                <a:cubicBezTo>
                  <a:pt x="137998" y="39414"/>
                  <a:pt x="102698" y="32718"/>
                  <a:pt x="74700" y="50067"/>
                </a:cubicBezTo>
                <a:lnTo>
                  <a:pt x="167281" y="149446"/>
                </a:lnTo>
                <a:close/>
                <a:moveTo>
                  <a:pt x="48619" y="79154"/>
                </a:moveTo>
                <a:cubicBezTo>
                  <a:pt x="35272" y="106126"/>
                  <a:pt x="38559" y="139318"/>
                  <a:pt x="56877" y="162536"/>
                </a:cubicBezTo>
                <a:cubicBezTo>
                  <a:pt x="77902" y="189186"/>
                  <a:pt x="113202" y="195882"/>
                  <a:pt x="141200" y="178533"/>
                </a:cubicBezTo>
                <a:lnTo>
                  <a:pt x="48619" y="79154"/>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fr-FR"/>
          </a:p>
        </p:txBody>
      </p:sp>
      <p:sp>
        <p:nvSpPr>
          <p:cNvPr id="20" name="Sourire 19"/>
          <p:cNvSpPr>
            <a:spLocks noChangeArrowheads="1"/>
          </p:cNvSpPr>
          <p:nvPr/>
        </p:nvSpPr>
        <p:spPr bwMode="auto">
          <a:xfrm>
            <a:off x="7529513" y="4941888"/>
            <a:ext cx="211137" cy="233362"/>
          </a:xfrm>
          <a:prstGeom prst="smileyFace">
            <a:avLst>
              <a:gd name="adj" fmla="val 4653"/>
            </a:avLst>
          </a:prstGeom>
          <a:solidFill>
            <a:srgbClr val="DCE6F2"/>
          </a:solidFill>
          <a:ln w="9525">
            <a:solidFill>
              <a:srgbClr val="37609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90125" name="ZoneTexte 15"/>
          <p:cNvSpPr txBox="1">
            <a:spLocks noChangeArrowheads="1"/>
          </p:cNvSpPr>
          <p:nvPr/>
        </p:nvSpPr>
        <p:spPr bwMode="auto">
          <a:xfrm rot="16200000">
            <a:off x="504031" y="3107532"/>
            <a:ext cx="1254125" cy="312738"/>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fr-FR" sz="1400" smtClean="0"/>
              <a:t>IP</a:t>
            </a:r>
          </a:p>
        </p:txBody>
      </p:sp>
      <p:sp>
        <p:nvSpPr>
          <p:cNvPr id="90126" name="ZoneTexte 25"/>
          <p:cNvSpPr txBox="1">
            <a:spLocks noChangeArrowheads="1"/>
          </p:cNvSpPr>
          <p:nvPr/>
        </p:nvSpPr>
        <p:spPr bwMode="auto">
          <a:xfrm rot="16200000">
            <a:off x="619125" y="4276725"/>
            <a:ext cx="1017588" cy="312738"/>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fr-FR" sz="1400" smtClean="0"/>
              <a:t>NNRTI</a:t>
            </a:r>
          </a:p>
        </p:txBody>
      </p:sp>
      <p:sp>
        <p:nvSpPr>
          <p:cNvPr id="93198" name="ZoneTexte 26"/>
          <p:cNvSpPr txBox="1">
            <a:spLocks noChangeArrowheads="1"/>
          </p:cNvSpPr>
          <p:nvPr/>
        </p:nvSpPr>
        <p:spPr bwMode="auto">
          <a:xfrm>
            <a:off x="7715250" y="3284538"/>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rgbClr val="FF0000"/>
                </a:solidFill>
              </a:rPr>
              <a:t>*</a:t>
            </a:r>
          </a:p>
        </p:txBody>
      </p:sp>
      <p:sp>
        <p:nvSpPr>
          <p:cNvPr id="93199" name="ZoneTexte 27"/>
          <p:cNvSpPr txBox="1">
            <a:spLocks noChangeArrowheads="1"/>
          </p:cNvSpPr>
          <p:nvPr/>
        </p:nvSpPr>
        <p:spPr bwMode="auto">
          <a:xfrm>
            <a:off x="7794625" y="2971800"/>
            <a:ext cx="1304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rgbClr val="376092"/>
                </a:solidFill>
              </a:rPr>
              <a:t>Surveillance PK</a:t>
            </a:r>
          </a:p>
        </p:txBody>
      </p:sp>
      <p:sp>
        <p:nvSpPr>
          <p:cNvPr id="36" name="ZoneTexte 35"/>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graphicFrame>
        <p:nvGraphicFramePr>
          <p:cNvPr id="93267" name="Group 83"/>
          <p:cNvGraphicFramePr>
            <a:graphicFrameLocks noGrp="1"/>
          </p:cNvGraphicFramePr>
          <p:nvPr/>
        </p:nvGraphicFramePr>
        <p:xfrm>
          <a:off x="1287463" y="2298700"/>
          <a:ext cx="6126162" cy="3741106"/>
        </p:xfrm>
        <a:graphic>
          <a:graphicData uri="http://schemas.openxmlformats.org/drawingml/2006/table">
            <a:tbl>
              <a:tblPr/>
              <a:tblGrid>
                <a:gridCol w="1363662"/>
                <a:gridCol w="2381250"/>
                <a:gridCol w="2381250"/>
              </a:tblGrid>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chemeClr val="bg1"/>
                          </a:solidFill>
                          <a:effectLst/>
                          <a:latin typeface="Calibri" pitchFamily="34" charset="0"/>
                          <a:ea typeface="MS PGothic" pitchFamily="34" charset="-128"/>
                        </a:rPr>
                        <a:t>Antirétroviraux</a:t>
                      </a:r>
                      <a:endParaRPr kumimoji="0" lang="fr-FR" sz="1300" b="1" i="0" u="none" strike="noStrike" cap="none" normalizeH="0" baseline="0" smtClean="0">
                        <a:ln>
                          <a:noFill/>
                        </a:ln>
                        <a:solidFill>
                          <a:schemeClr val="bg1"/>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chemeClr val="bg1"/>
                          </a:solidFill>
                          <a:effectLst/>
                          <a:latin typeface="Calibri" pitchFamily="34" charset="0"/>
                          <a:ea typeface="MS PGothic" pitchFamily="34" charset="-128"/>
                        </a:rPr>
                        <a:t>Bocéprévir </a:t>
                      </a:r>
                      <a:r>
                        <a:rPr kumimoji="0" lang="fr-FR" sz="1300" b="1" i="0" u="none" strike="noStrike" cap="none" normalizeH="0" baseline="0" smtClean="0">
                          <a:ln>
                            <a:noFill/>
                          </a:ln>
                          <a:solidFill>
                            <a:schemeClr val="bg1"/>
                          </a:solidFill>
                          <a:effectLst/>
                          <a:latin typeface="Calibri" pitchFamily="34" charset="0"/>
                          <a:ea typeface="MS PGothic" pitchFamily="34" charset="-128"/>
                          <a:sym typeface="Wingdings" pitchFamily="2" charset="2"/>
                        </a:rPr>
                        <a:t></a:t>
                      </a:r>
                      <a:r>
                        <a:rPr kumimoji="0" lang="fr-FR" sz="1300" b="1" i="0" u="none" strike="noStrike" cap="none" normalizeH="0" baseline="0" smtClean="0">
                          <a:ln>
                            <a:noFill/>
                          </a:ln>
                          <a:solidFill>
                            <a:schemeClr val="bg1"/>
                          </a:solidFill>
                          <a:effectLst/>
                          <a:latin typeface="Calibri" pitchFamily="34" charset="0"/>
                          <a:ea typeface="MS PGothic" pitchFamily="34" charset="-128"/>
                        </a:rPr>
                        <a:t> Antirétroviraux</a:t>
                      </a:r>
                      <a:endParaRPr kumimoji="0" lang="fr-FR" sz="1300" b="1" i="0" u="none" strike="noStrike" cap="none" normalizeH="0" baseline="0" smtClean="0">
                        <a:ln>
                          <a:noFill/>
                        </a:ln>
                        <a:solidFill>
                          <a:schemeClr val="bg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chemeClr val="bg1"/>
                          </a:solidFill>
                          <a:effectLst/>
                          <a:latin typeface="Calibri" pitchFamily="34" charset="0"/>
                          <a:ea typeface="MS PGothic" pitchFamily="34" charset="-128"/>
                        </a:rPr>
                        <a:t>Antirétroviraux </a:t>
                      </a:r>
                      <a:r>
                        <a:rPr kumimoji="0" lang="fr-FR" sz="1300" b="1" i="0" u="none" strike="noStrike" cap="none" normalizeH="0" baseline="0" smtClean="0">
                          <a:ln>
                            <a:noFill/>
                          </a:ln>
                          <a:solidFill>
                            <a:schemeClr val="bg1"/>
                          </a:solidFill>
                          <a:effectLst/>
                          <a:latin typeface="Calibri" pitchFamily="34" charset="0"/>
                          <a:ea typeface="MS PGothic" pitchFamily="34" charset="-128"/>
                          <a:sym typeface="Wingdings" pitchFamily="2" charset="2"/>
                        </a:rPr>
                        <a:t></a:t>
                      </a:r>
                      <a:r>
                        <a:rPr kumimoji="0" lang="fr-FR" sz="1300" b="1" i="0" u="none" strike="noStrike" cap="none" normalizeH="0" baseline="0" smtClean="0">
                          <a:ln>
                            <a:noFill/>
                          </a:ln>
                          <a:solidFill>
                            <a:schemeClr val="bg1"/>
                          </a:solidFill>
                          <a:effectLst/>
                          <a:latin typeface="Calibri" pitchFamily="34" charset="0"/>
                          <a:ea typeface="MS PGothic" pitchFamily="34" charset="-128"/>
                        </a:rPr>
                        <a:t> Bocéprévir</a:t>
                      </a:r>
                      <a:endParaRPr kumimoji="0" lang="fr-FR" sz="1300" b="1" i="0" u="none" strike="noStrike" cap="none" normalizeH="0" baseline="0" smtClean="0">
                        <a:ln>
                          <a:noFill/>
                        </a:ln>
                        <a:solidFill>
                          <a:schemeClr val="bg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376092"/>
                    </a:solid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APV/r</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rPr>
                        <a:t>-</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rPr>
                        <a:t>-</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ATV/r</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49 %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18 %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DRV/r</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59 %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35 %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LPV/r</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43 %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57 %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EFV</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rPr>
                        <a:t>-</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44 %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ETR</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29 %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12 %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RPV</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51 %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RAL</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Mincho" pitchFamily="49" charset="-128"/>
                        </a:rPr>
                        <a:t>DTG</a:t>
                      </a: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25438">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1" i="0" u="none" strike="noStrike" cap="none" normalizeH="0" baseline="0" smtClean="0">
                          <a:ln>
                            <a:noFill/>
                          </a:ln>
                          <a:solidFill>
                            <a:srgbClr val="376092"/>
                          </a:solidFill>
                          <a:effectLst/>
                          <a:latin typeface="Calibri" pitchFamily="34" charset="0"/>
                          <a:ea typeface="MS PGothic" pitchFamily="34" charset="-128"/>
                        </a:rPr>
                        <a:t>MCV</a:t>
                      </a:r>
                      <a:endParaRPr kumimoji="0" lang="fr-FR" sz="1300" b="1" i="0" u="none" strike="noStrike" cap="none" normalizeH="0" baseline="0" smtClean="0">
                        <a:ln>
                          <a:noFill/>
                        </a:ln>
                        <a:solidFill>
                          <a:srgbClr val="376092"/>
                        </a:solidFill>
                        <a:effectLst/>
                        <a:latin typeface="Times New Roman" pitchFamily="18" charset="0"/>
                        <a:ea typeface="MS Mincho" pitchFamily="49" charset="-128"/>
                      </a:endParaRPr>
                    </a:p>
                  </a:txBody>
                  <a:tcPr marL="50069" marR="50069" marT="0" marB="0"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300" b="0" i="0" u="none" strike="noStrike" cap="none" normalizeH="0" baseline="0" smtClean="0">
                          <a:ln>
                            <a:noFill/>
                          </a:ln>
                          <a:solidFill>
                            <a:schemeClr val="tx1"/>
                          </a:solidFill>
                          <a:effectLst/>
                          <a:latin typeface="Calibri" pitchFamily="34" charset="0"/>
                          <a:ea typeface="MS PGothic" pitchFamily="34" charset="-128"/>
                          <a:sym typeface="Wingdings" pitchFamily="2" charset="2"/>
                        </a:rPr>
                        <a:t></a:t>
                      </a:r>
                      <a:r>
                        <a:rPr kumimoji="0" lang="fr-FR" sz="1300" b="0" i="0" u="none" strike="noStrike" cap="none" normalizeH="0" baseline="0" smtClean="0">
                          <a:ln>
                            <a:noFill/>
                          </a:ln>
                          <a:solidFill>
                            <a:schemeClr val="tx1"/>
                          </a:solidFill>
                          <a:effectLst/>
                          <a:latin typeface="Calibri" pitchFamily="34" charset="0"/>
                          <a:ea typeface="MS PGothic" pitchFamily="34" charset="-128"/>
                        </a:rPr>
                        <a:t>  %</a:t>
                      </a:r>
                      <a:endParaRPr kumimoji="0" lang="fr-FR" sz="13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MS PGothic" pitchFamily="34" charset="-128"/>
                          <a:sym typeface="Wingdings 3" pitchFamily="18" charset="2"/>
                        </a:rPr>
                        <a:t></a:t>
                      </a:r>
                      <a:endParaRPr kumimoji="0" lang="fr-FR" sz="1600" b="0" i="0" u="none" strike="noStrike" cap="none" normalizeH="0" baseline="0" smtClean="0">
                        <a:ln>
                          <a:noFill/>
                        </a:ln>
                        <a:solidFill>
                          <a:schemeClr val="tx1"/>
                        </a:solidFill>
                        <a:effectLst/>
                        <a:latin typeface="Times New Roman" pitchFamily="18" charset="0"/>
                        <a:ea typeface="MS Mincho" pitchFamily="49" charset="-128"/>
                      </a:endParaRPr>
                    </a:p>
                  </a:txBody>
                  <a:tcPr marL="50069" marR="50069" marT="0" marB="0"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38" name="ZoneTexte 25"/>
          <p:cNvSpPr txBox="1">
            <a:spLocks noChangeArrowheads="1"/>
          </p:cNvSpPr>
          <p:nvPr/>
        </p:nvSpPr>
        <p:spPr bwMode="auto">
          <a:xfrm rot="16200000">
            <a:off x="766763" y="5153025"/>
            <a:ext cx="733425" cy="314325"/>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fr-FR" sz="1400" dirty="0" smtClean="0"/>
              <a:t>II</a:t>
            </a:r>
          </a:p>
        </p:txBody>
      </p:sp>
      <p:sp>
        <p:nvSpPr>
          <p:cNvPr id="39" name="ZoneTexte 25"/>
          <p:cNvSpPr txBox="1">
            <a:spLocks noChangeArrowheads="1"/>
          </p:cNvSpPr>
          <p:nvPr/>
        </p:nvSpPr>
        <p:spPr bwMode="auto">
          <a:xfrm rot="16200000">
            <a:off x="950119" y="5703094"/>
            <a:ext cx="366713" cy="314325"/>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fr-FR" sz="1400" dirty="0" smtClean="0"/>
              <a:t>IE</a:t>
            </a:r>
          </a:p>
        </p:txBody>
      </p:sp>
      <p:sp>
        <p:nvSpPr>
          <p:cNvPr id="2" name="Sourire 10"/>
          <p:cNvSpPr>
            <a:spLocks noChangeArrowheads="1"/>
          </p:cNvSpPr>
          <p:nvPr/>
        </p:nvSpPr>
        <p:spPr bwMode="auto">
          <a:xfrm>
            <a:off x="7524750" y="3986213"/>
            <a:ext cx="211138" cy="234950"/>
          </a:xfrm>
          <a:prstGeom prst="smileyFace">
            <a:avLst>
              <a:gd name="adj" fmla="val 4653"/>
            </a:avLst>
          </a:prstGeom>
          <a:solidFill>
            <a:srgbClr val="DCE6F2"/>
          </a:solidFill>
          <a:ln w="9525">
            <a:solidFill>
              <a:srgbClr val="37609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3" name="Sourire 10"/>
          <p:cNvSpPr>
            <a:spLocks noChangeArrowheads="1"/>
          </p:cNvSpPr>
          <p:nvPr/>
        </p:nvSpPr>
        <p:spPr bwMode="auto">
          <a:xfrm>
            <a:off x="7529513" y="4581525"/>
            <a:ext cx="211137" cy="234950"/>
          </a:xfrm>
          <a:prstGeom prst="smileyFace">
            <a:avLst>
              <a:gd name="adj" fmla="val 4653"/>
            </a:avLst>
          </a:prstGeom>
          <a:solidFill>
            <a:srgbClr val="DCE6F2"/>
          </a:solidFill>
          <a:ln w="9525">
            <a:solidFill>
              <a:srgbClr val="37609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4" name="Sourire 10"/>
          <p:cNvSpPr>
            <a:spLocks noChangeArrowheads="1"/>
          </p:cNvSpPr>
          <p:nvPr/>
        </p:nvSpPr>
        <p:spPr bwMode="auto">
          <a:xfrm>
            <a:off x="7524750" y="4273550"/>
            <a:ext cx="211138" cy="234950"/>
          </a:xfrm>
          <a:prstGeom prst="smileyFace">
            <a:avLst>
              <a:gd name="adj" fmla="val 4653"/>
            </a:avLst>
          </a:prstGeom>
          <a:solidFill>
            <a:srgbClr val="DCE6F2"/>
          </a:solidFill>
          <a:ln w="9525">
            <a:solidFill>
              <a:srgbClr val="376092"/>
            </a:solidFill>
            <a:round/>
            <a:headEnd/>
            <a:tailEnd/>
          </a:ln>
          <a:effectLst>
            <a:outerShdw blurRad="40000" dist="23000" dir="5400000" rotWithShape="0">
              <a:srgbClr val="808080">
                <a:alpha val="34999"/>
              </a:srgbClr>
            </a:outerShdw>
          </a:effectLst>
        </p:spPr>
        <p:txBody>
          <a:bodyPr anchor="ctr"/>
          <a:lstStyle/>
          <a:p>
            <a:pPr algn="ctr">
              <a:defRPr/>
            </a:pPr>
            <a:endParaRPr lang="fr-FR">
              <a:solidFill>
                <a:schemeClr val="lt1"/>
              </a:solidFill>
              <a:latin typeface="+mn-lt"/>
              <a:ea typeface="+mn-ea"/>
            </a:endParaRPr>
          </a:p>
        </p:txBody>
      </p:sp>
      <p:sp>
        <p:nvSpPr>
          <p:cNvPr id="93271" name="ZoneTexte 26"/>
          <p:cNvSpPr txBox="1">
            <a:spLocks noChangeArrowheads="1"/>
          </p:cNvSpPr>
          <p:nvPr/>
        </p:nvSpPr>
        <p:spPr bwMode="auto">
          <a:xfrm>
            <a:off x="7740650" y="39163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olidFill>
                  <a:schemeClr val="accent1"/>
                </a:solidFill>
              </a:rPr>
              <a:t>**</a:t>
            </a:r>
          </a:p>
        </p:txBody>
      </p:sp>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95234" name="ZoneTexte 2"/>
          <p:cNvSpPr txBox="1">
            <a:spLocks noChangeArrowheads="1"/>
          </p:cNvSpPr>
          <p:nvPr/>
        </p:nvSpPr>
        <p:spPr bwMode="auto">
          <a:xfrm>
            <a:off x="1089025" y="455613"/>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Antirétroviraux et IP du VHC</a:t>
            </a:r>
          </a:p>
        </p:txBody>
      </p:sp>
      <p:sp>
        <p:nvSpPr>
          <p:cNvPr id="95235" name="ZoneTexte 7"/>
          <p:cNvSpPr txBox="1">
            <a:spLocks noChangeArrowheads="1"/>
          </p:cNvSpPr>
          <p:nvPr/>
        </p:nvSpPr>
        <p:spPr bwMode="auto">
          <a:xfrm>
            <a:off x="4406900" y="1676400"/>
            <a:ext cx="1552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200" i="1">
                <a:solidFill>
                  <a:srgbClr val="4F81BD"/>
                </a:solidFill>
              </a:rPr>
              <a:t>Proposition</a:t>
            </a:r>
          </a:p>
        </p:txBody>
      </p:sp>
      <p:graphicFrame>
        <p:nvGraphicFramePr>
          <p:cNvPr id="9" name="Tableau 8"/>
          <p:cNvGraphicFramePr>
            <a:graphicFrameLocks noGrp="1"/>
          </p:cNvGraphicFramePr>
          <p:nvPr/>
        </p:nvGraphicFramePr>
        <p:xfrm>
          <a:off x="1409700" y="2235200"/>
          <a:ext cx="6997700" cy="3848100"/>
        </p:xfrm>
        <a:graphic>
          <a:graphicData uri="http://schemas.openxmlformats.org/drawingml/2006/table">
            <a:tbl>
              <a:tblPr/>
              <a:tblGrid>
                <a:gridCol w="874713"/>
                <a:gridCol w="3076575"/>
                <a:gridCol w="3046412"/>
              </a:tblGrid>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ea typeface="MS PGothic" pitchFamily="34" charset="-128"/>
                        </a:rPr>
                        <a:t>ARV</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ea typeface="MS PGothic" pitchFamily="34" charset="-128"/>
                        </a:rPr>
                        <a:t>Bocéprévir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ea typeface="MS PGothic" pitchFamily="34" charset="-128"/>
                        </a:rPr>
                        <a:t>Télaprévir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accent1"/>
                          </a:solidFill>
                          <a:effectLst/>
                          <a:latin typeface="Calibri" pitchFamily="34" charset="0"/>
                          <a:ea typeface="MS PGothic" pitchFamily="34" charset="-128"/>
                        </a:rPr>
                        <a:t>INTI</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TDF, FTC, 3TC, ABC : pas adaptation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AZT, ddI, d4T : ne pas utiliser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accent1"/>
                          </a:solidFill>
                          <a:effectLst/>
                          <a:latin typeface="Calibri" pitchFamily="34" charset="0"/>
                          <a:ea typeface="MS PGothic" pitchFamily="34" charset="-128"/>
                        </a:rPr>
                        <a:t>INNTI</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ETV : doser à S2</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EFV : </a:t>
                      </a:r>
                      <a:r>
                        <a:rPr kumimoji="0" lang="fr-FR" sz="1600" b="0" i="0" u="none" strike="noStrike" cap="none" normalizeH="0" baseline="0" smtClean="0">
                          <a:ln>
                            <a:noFill/>
                          </a:ln>
                          <a:solidFill>
                            <a:srgbClr val="000000"/>
                          </a:solidFill>
                          <a:effectLst/>
                          <a:latin typeface="Calibri" pitchFamily="34" charset="0"/>
                          <a:ea typeface="MS PGothic" pitchFamily="34" charset="-128"/>
                          <a:sym typeface="Wingdings" pitchFamily="2" charset="2"/>
                        </a:rPr>
                        <a:t> </a:t>
                      </a:r>
                      <a:r>
                        <a:rPr kumimoji="0" lang="fr-FR" sz="1600" b="0" i="0" u="none" strike="noStrike" cap="none" normalizeH="0" baseline="0" smtClean="0">
                          <a:ln>
                            <a:noFill/>
                          </a:ln>
                          <a:solidFill>
                            <a:srgbClr val="000000"/>
                          </a:solidFill>
                          <a:effectLst/>
                          <a:latin typeface="Calibri" pitchFamily="34" charset="0"/>
                          <a:ea typeface="MS PGothic" pitchFamily="34" charset="-128"/>
                        </a:rPr>
                        <a:t>de 50% dose de TVR</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ETV, RPV : pas adaptation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accent1"/>
                          </a:solidFill>
                          <a:effectLst/>
                          <a:latin typeface="Calibri" pitchFamily="34" charset="0"/>
                          <a:ea typeface="MS PGothic" pitchFamily="34" charset="-128"/>
                        </a:rPr>
                        <a:t>IP</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ATV : doser à S2</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accent1"/>
                          </a:solidFill>
                          <a:effectLst/>
                          <a:latin typeface="Calibri" pitchFamily="34" charset="0"/>
                          <a:ea typeface="MS PGothic" pitchFamily="34" charset="-128"/>
                        </a:rPr>
                        <a:t>II</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RAL : pas adaptation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r>
              <a:tr h="641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accent1"/>
                          </a:solidFill>
                          <a:effectLst/>
                          <a:latin typeface="Calibri" pitchFamily="34" charset="0"/>
                          <a:ea typeface="MS PGothic" pitchFamily="34" charset="-128"/>
                        </a:rPr>
                        <a:t>Autres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Maraviroc : pas étude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itchFamily="34" charset="0"/>
                          <a:ea typeface="MS PGothic" pitchFamily="34" charset="-128"/>
                        </a:rPr>
                        <a:t>T20 : pas interaction attendue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r>
            </a:tbl>
          </a:graphicData>
        </a:graphic>
      </p:graphicFrame>
      <p:sp>
        <p:nvSpPr>
          <p:cNvPr id="15" name="ZoneTexte 14"/>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97282" name="ZoneTexte 2"/>
          <p:cNvSpPr txBox="1">
            <a:spLocks noChangeArrowheads="1"/>
          </p:cNvSpPr>
          <p:nvPr/>
        </p:nvSpPr>
        <p:spPr bwMode="auto">
          <a:xfrm>
            <a:off x="1089025" y="115888"/>
            <a:ext cx="790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Antirétroviraux et IP du VHC</a:t>
            </a:r>
          </a:p>
        </p:txBody>
      </p:sp>
      <p:sp>
        <p:nvSpPr>
          <p:cNvPr id="15" name="ZoneTexte 14"/>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graphicFrame>
        <p:nvGraphicFramePr>
          <p:cNvPr id="97416" name="Group 136"/>
          <p:cNvGraphicFramePr>
            <a:graphicFrameLocks noGrp="1"/>
          </p:cNvGraphicFramePr>
          <p:nvPr/>
        </p:nvGraphicFramePr>
        <p:xfrm>
          <a:off x="1187450" y="620713"/>
          <a:ext cx="3362325" cy="5972311"/>
        </p:xfrm>
        <a:graphic>
          <a:graphicData uri="http://schemas.openxmlformats.org/drawingml/2006/table">
            <a:tbl>
              <a:tblPr/>
              <a:tblGrid>
                <a:gridCol w="1346200"/>
                <a:gridCol w="153988"/>
                <a:gridCol w="835025"/>
                <a:gridCol w="1027112"/>
              </a:tblGrid>
              <a:tr h="542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Antirétroviraux</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905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Trithérapie avec</a:t>
                      </a:r>
                    </a:p>
                    <a:p>
                      <a:pPr marL="0" marR="0" lvl="0" indent="1905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télaprévir</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Trithérapie avec</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bocéprévir</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Inhibiteurs Nucléos(t)idiques de la Transcriptase inverse du VIH (iNTI)</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2000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Zidovudine </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a</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a</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984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Stavudine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b</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b</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000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Didanosine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b</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b</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311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Lamivudine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095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Emtricitabine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000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Abacavir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c</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c</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3095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Tenofovir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226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Inhibiteurs Non Nucléos(t)idiques de la Transcriptase Inverse du VIH (iNNTI)</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2000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Nevirapine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Efavirenz</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d</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e</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143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Etravirine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r>
              <a:tr h="2000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Rilpivirine</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r>
              <a:tr h="200025">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Inhibiteurs de protéase VIH boostés (IP/r)</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3095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Lopinavir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f</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311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Fosamprenavir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f</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311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Atazanavir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f</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9EE1E"/>
                    </a:solidFill>
                  </a:tcPr>
                </a:tc>
              </a:tr>
              <a:tr h="3095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Darunavir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Calibri" pitchFamily="34" charset="0"/>
                        <a:ea typeface="MS PGothic" pitchFamily="34" charset="-128"/>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GB" altLang="ja-JP" sz="800" b="1" i="0" u="none" strike="noStrike" cap="none" normalizeH="0" baseline="30000" smtClean="0">
                          <a:ln>
                            <a:noFill/>
                          </a:ln>
                          <a:solidFill>
                            <a:schemeClr val="tx1"/>
                          </a:solidFill>
                          <a:effectLst/>
                          <a:latin typeface="Arial" pitchFamily="34" charset="0"/>
                          <a:ea typeface="MS Mincho" pitchFamily="49" charset="-128"/>
                          <a:cs typeface="Times New Roman" pitchFamily="18" charset="0"/>
                        </a:rPr>
                        <a:t>f</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00025">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Inhibiteurs d’Intégrase du VIH (II)</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200025">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Raltegravir</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19843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Inhibiteurs d’Entrée du VIH (IE)</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200025">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Maraviroc</a:t>
                      </a: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endParaRPr kumimoji="0" lang="en-GB" altLang="ja-JP" sz="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L="77624" marR="77624" marT="38810" marB="388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Group 97"/>
          <p:cNvGraphicFramePr>
            <a:graphicFrameLocks noGrp="1"/>
          </p:cNvGraphicFramePr>
          <p:nvPr/>
        </p:nvGraphicFramePr>
        <p:xfrm>
          <a:off x="4932363" y="1987550"/>
          <a:ext cx="3887787" cy="2725637"/>
        </p:xfrm>
        <a:graphic>
          <a:graphicData uri="http://schemas.openxmlformats.org/drawingml/2006/table">
            <a:tbl>
              <a:tblPr/>
              <a:tblGrid>
                <a:gridCol w="512762"/>
                <a:gridCol w="3375025"/>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ea typeface="MS PGothic" pitchFamily="34" charset="-128"/>
                      </a:endParaRPr>
                    </a:p>
                  </a:txBody>
                  <a:tcPr marL="91425" marR="91425" marT="45738" marB="45738" horzOverflow="overflow">
                    <a:lnL>
                      <a:noFill/>
                    </a:lnL>
                    <a:lnR>
                      <a:noFill/>
                    </a:lnR>
                    <a:lnT>
                      <a:noFill/>
                    </a:lnT>
                    <a:lnB>
                      <a:noFill/>
                    </a:lnB>
                    <a:lnTlToBr>
                      <a:noFill/>
                    </a:lnTlToBr>
                    <a:lnBlToTr>
                      <a:noFill/>
                    </a:lnBlToTr>
                    <a:solidFill>
                      <a:srgbClr val="00FF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Association possible</a:t>
                      </a:r>
                    </a:p>
                  </a:txBody>
                  <a:tcPr marL="91425" marR="91425" marT="45738" marB="45738" horzOverflow="overflow">
                    <a:lnL>
                      <a:noFill/>
                    </a:lnL>
                    <a:lnR>
                      <a:noFill/>
                    </a:lnR>
                    <a:lnT>
                      <a:noFill/>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ea typeface="MS PGothic" pitchFamily="34" charset="-128"/>
                      </a:endParaRPr>
                    </a:p>
                  </a:txBody>
                  <a:tcPr marL="91425" marR="91425" marT="45738" marB="45738" horzOverflow="overflow">
                    <a:lnL>
                      <a:noFill/>
                    </a:lnL>
                    <a:lnR>
                      <a:noFill/>
                    </a:lnR>
                    <a:lnT>
                      <a:noFill/>
                    </a:lnT>
                    <a:lnB>
                      <a:noFill/>
                    </a:lnB>
                    <a:lnTlToBr>
                      <a:noFill/>
                    </a:lnTlToBr>
                    <a:lnBlToTr>
                      <a:noFill/>
                    </a:lnBlToTr>
                    <a:solidFill>
                      <a:srgbClr val="FFCC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Association possible sous réserve</a:t>
                      </a:r>
                    </a:p>
                  </a:txBody>
                  <a:tcPr marL="91425" marR="91425" marT="45738" marB="45738" horzOverflow="overflow">
                    <a:lnL>
                      <a:noFill/>
                    </a:lnL>
                    <a:lnR>
                      <a:noFill/>
                    </a:lnR>
                    <a:lnT>
                      <a:noFill/>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ea typeface="MS PGothic" pitchFamily="34" charset="-128"/>
                      </a:endParaRPr>
                    </a:p>
                  </a:txBody>
                  <a:tcPr marL="91425" marR="91425" marT="45738" marB="45738" horzOverflow="overflow">
                    <a:lnL>
                      <a:noFill/>
                    </a:lnL>
                    <a:lnR>
                      <a:noFill/>
                    </a:lnR>
                    <a:lnT>
                      <a:noFill/>
                    </a:lnT>
                    <a:lnB>
                      <a:noFill/>
                    </a:lnB>
                    <a:lnTlToBr>
                      <a:noFill/>
                    </a:lnTlToBr>
                    <a:lnBlToTr>
                      <a:noFill/>
                    </a:lnBlToTr>
                    <a:solidFill>
                      <a:srgbClr val="FF00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Association déconseillée ou contre-indiquée</a:t>
                      </a:r>
                    </a:p>
                  </a:txBody>
                  <a:tcPr marL="91425" marR="91425" marT="45738" marB="45738" horzOverflow="overflow">
                    <a:lnL>
                      <a:noFill/>
                    </a:lnL>
                    <a:lnR>
                      <a:noFill/>
                    </a:lnR>
                    <a:lnT>
                      <a:noFill/>
                    </a:lnT>
                    <a:lnB>
                      <a:noFill/>
                    </a:lnB>
                    <a:lnTlToBr>
                      <a:noFill/>
                    </a:lnTlToBr>
                    <a:lnBlToTr>
                      <a:noFill/>
                    </a:lnBlToTr>
                    <a:noFill/>
                  </a:tcPr>
                </a:tc>
              </a:tr>
              <a:tr h="228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Augmentation du risque d’anémie</a:t>
                      </a:r>
                    </a:p>
                  </a:txBody>
                  <a:tcPr marL="91425" marR="91425" marT="45738" marB="45738" horzOverflow="overflow">
                    <a:lnL>
                      <a:noFill/>
                    </a:lnL>
                    <a:lnR>
                      <a:noFill/>
                    </a:lnR>
                    <a:lnT>
                      <a:noFill/>
                    </a:lnT>
                    <a:lnB>
                      <a:noFill/>
                    </a:lnB>
                    <a:lnTlToBr>
                      <a:noFill/>
                    </a:lnTlToBr>
                    <a:lnBlToTr>
                      <a:noFill/>
                    </a:lnBlToTr>
                    <a:noFill/>
                  </a:tcPr>
                </a:tc>
              </a:tr>
              <a:tr h="3651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b</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Augmentation du risque d’acidose lactique en association avec la ribavirine</a:t>
                      </a:r>
                    </a:p>
                  </a:txBody>
                  <a:tcPr marL="91425" marR="91425" marT="45738" marB="45738" horzOverflow="overflow">
                    <a:lnL>
                      <a:noFill/>
                    </a:lnL>
                    <a:lnR>
                      <a:noFill/>
                    </a:lnR>
                    <a:lnT>
                      <a:noFill/>
                    </a:lnT>
                    <a:lnB>
                      <a:noFill/>
                    </a:lnB>
                    <a:lnTlToBr>
                      <a:noFill/>
                    </a:lnTlToBr>
                    <a:lnBlToTr>
                      <a:noFill/>
                    </a:lnBlToTr>
                    <a:noFill/>
                  </a:tcPr>
                </a:tc>
              </a:tr>
              <a:tr h="3651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c</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Interaction possible avec la ribavirine, bien que débattue – ne contre-indique pas utilisation si nécessaire</a:t>
                      </a:r>
                    </a:p>
                  </a:txBody>
                  <a:tcPr marL="91425" marR="91425" marT="45738" marB="45738" horzOverflow="overflow">
                    <a:lnL>
                      <a:noFill/>
                    </a:lnL>
                    <a:lnR>
                      <a:noFill/>
                    </a:lnR>
                    <a:lnT>
                      <a:noFill/>
                    </a:lnT>
                    <a:lnB>
                      <a:noFill/>
                    </a:lnB>
                    <a:lnTlToBr>
                      <a:noFill/>
                    </a:lnTlToBr>
                    <a:lnBlToTr>
                      <a:noFill/>
                    </a:lnBlToTr>
                    <a:noFill/>
                  </a:tcPr>
                </a:tc>
              </a:tr>
              <a:tr h="228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Nécessite d’augmenter la dose de télaprévir à 1125 mg  x 3 /j</a:t>
                      </a:r>
                    </a:p>
                  </a:txBody>
                  <a:tcPr marL="91425" marR="91425" marT="45738" marB="45738" horzOverflow="overflow">
                    <a:lnL>
                      <a:noFill/>
                    </a:lnL>
                    <a:lnR>
                      <a:noFill/>
                    </a:lnR>
                    <a:lnT>
                      <a:noFill/>
                    </a:lnT>
                    <a:lnB>
                      <a:noFill/>
                    </a:lnB>
                    <a:lnTlToBr>
                      <a:noFill/>
                    </a:lnTlToBr>
                    <a:lnBlToTr>
                      <a:noFill/>
                    </a:lnBlToTr>
                    <a:noFill/>
                  </a:tcPr>
                </a:tc>
              </a:tr>
              <a:tr h="503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e</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Faible diminution de l’ASC et de la Cmax du bocéprévir, mais augmentation de la Cmin de 44%, retentissement clinique inconnues - éviter</a:t>
                      </a:r>
                    </a:p>
                  </a:txBody>
                  <a:tcPr marL="91425" marR="91425" marT="45738" marB="45738" horzOverflow="overflow">
                    <a:lnL>
                      <a:noFill/>
                    </a:lnL>
                    <a:lnR>
                      <a:noFill/>
                    </a:lnR>
                    <a:lnT>
                      <a:noFill/>
                    </a:lnT>
                    <a:lnB>
                      <a:noFill/>
                    </a:lnB>
                    <a:lnTlToBr>
                      <a:noFill/>
                    </a:lnTlToBr>
                    <a:lnBlToTr>
                      <a:noFill/>
                    </a:lnBlToTr>
                    <a:noFill/>
                  </a:tcPr>
                </a:tc>
              </a:tr>
              <a:tr h="228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f</a:t>
                      </a:r>
                    </a:p>
                  </a:txBody>
                  <a:tcPr marL="91425" marR="91425" marT="45738" marB="45738"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Pas d’interactions attendues – à confirmer</a:t>
                      </a:r>
                    </a:p>
                  </a:txBody>
                  <a:tcPr marL="91425" marR="91425" marT="45738" marB="45738" horzOverflow="overflow">
                    <a:lnL>
                      <a:noFill/>
                    </a:lnL>
                    <a:lnR>
                      <a:noFill/>
                    </a:lnR>
                    <a:lnT>
                      <a:noFill/>
                    </a:lnT>
                    <a:lnB>
                      <a:noFill/>
                    </a:lnB>
                    <a:lnTlToBr>
                      <a:noFill/>
                    </a:lnTlToBr>
                    <a:lnBlToTr>
                      <a:noFill/>
                    </a:lnBlToTr>
                    <a:noFill/>
                  </a:tcPr>
                </a:tc>
              </a:tr>
            </a:tbl>
          </a:graphicData>
        </a:graphic>
      </p:graphicFrame>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ZoneTexte 2"/>
          <p:cNvSpPr txBox="1">
            <a:spLocks noChangeArrowheads="1"/>
          </p:cNvSpPr>
          <p:nvPr/>
        </p:nvSpPr>
        <p:spPr bwMode="auto">
          <a:xfrm>
            <a:off x="1089025" y="2486025"/>
            <a:ext cx="515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d4T, ddI, AZT : Eviter (cytopathies mitochondriales)</a:t>
            </a:r>
          </a:p>
          <a:p>
            <a:pPr eaLnBrk="1" hangingPunct="1"/>
            <a:r>
              <a:rPr lang="fr-FR" sz="1800"/>
              <a:t>3TC, FTC, TDF, ABC : possible</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99331" name="ZoneTexte 2"/>
          <p:cNvSpPr txBox="1">
            <a:spLocks noChangeArrowheads="1"/>
          </p:cNvSpPr>
          <p:nvPr/>
        </p:nvSpPr>
        <p:spPr bwMode="auto">
          <a:xfrm>
            <a:off x="1089025" y="725795"/>
            <a:ext cx="7902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dirty="0" err="1">
                <a:solidFill>
                  <a:srgbClr val="FF0000"/>
                </a:solidFill>
                <a:latin typeface="Arial" pitchFamily="34" charset="0"/>
              </a:rPr>
              <a:t>Ribavirine</a:t>
            </a:r>
            <a:r>
              <a:rPr lang="fr-FR" dirty="0">
                <a:solidFill>
                  <a:srgbClr val="FF0000"/>
                </a:solidFill>
                <a:latin typeface="Arial" pitchFamily="34" charset="0"/>
              </a:rPr>
              <a:t> et inhibiteurs </a:t>
            </a:r>
            <a:r>
              <a:rPr lang="fr-FR" dirty="0" err="1">
                <a:solidFill>
                  <a:srgbClr val="FF0000"/>
                </a:solidFill>
                <a:latin typeface="Arial" pitchFamily="34" charset="0"/>
              </a:rPr>
              <a:t>nucléosidiques</a:t>
            </a:r>
            <a:r>
              <a:rPr lang="fr-FR" dirty="0">
                <a:solidFill>
                  <a:srgbClr val="FF0000"/>
                </a:solidFill>
                <a:latin typeface="Arial" pitchFamily="34" charset="0"/>
              </a:rPr>
              <a:t> </a:t>
            </a:r>
            <a:endParaRPr lang="fr-FR" dirty="0" smtClean="0">
              <a:solidFill>
                <a:srgbClr val="FF0000"/>
              </a:solidFill>
              <a:latin typeface="Arial" pitchFamily="34" charset="0"/>
            </a:endParaRPr>
          </a:p>
          <a:p>
            <a:pPr eaLnBrk="1" hangingPunct="1"/>
            <a:r>
              <a:rPr lang="fr-FR" dirty="0" smtClean="0">
                <a:solidFill>
                  <a:srgbClr val="FF0000"/>
                </a:solidFill>
                <a:latin typeface="Arial" pitchFamily="34" charset="0"/>
              </a:rPr>
              <a:t>de </a:t>
            </a:r>
            <a:r>
              <a:rPr lang="fr-FR" dirty="0">
                <a:solidFill>
                  <a:srgbClr val="FF0000"/>
                </a:solidFill>
                <a:latin typeface="Arial" pitchFamily="34" charset="0"/>
              </a:rPr>
              <a:t>la transcriptase inverse</a:t>
            </a:r>
          </a:p>
        </p:txBody>
      </p:sp>
      <p:sp>
        <p:nvSpPr>
          <p:cNvPr id="2" name="ZoneTexte 1"/>
          <p:cNvSpPr txBox="1">
            <a:spLocks noChangeArrowheads="1"/>
          </p:cNvSpPr>
          <p:nvPr/>
        </p:nvSpPr>
        <p:spPr bwMode="auto">
          <a:xfrm>
            <a:off x="4864100" y="1751013"/>
            <a:ext cx="4144963" cy="369887"/>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Compétition des voies de phosphorylation</a:t>
            </a:r>
          </a:p>
        </p:txBody>
      </p:sp>
      <p:sp>
        <p:nvSpPr>
          <p:cNvPr id="99333" name="ZoneTexte 2"/>
          <p:cNvSpPr txBox="1">
            <a:spLocks noChangeArrowheads="1"/>
          </p:cNvSpPr>
          <p:nvPr/>
        </p:nvSpPr>
        <p:spPr bwMode="auto">
          <a:xfrm>
            <a:off x="1106488" y="3998913"/>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Médicaments de la substitution et IP du VHC</a:t>
            </a:r>
          </a:p>
        </p:txBody>
      </p:sp>
      <p:sp>
        <p:nvSpPr>
          <p:cNvPr id="99334" name="ZoneTexte 2"/>
          <p:cNvSpPr txBox="1">
            <a:spLocks noChangeArrowheads="1"/>
          </p:cNvSpPr>
          <p:nvPr/>
        </p:nvSpPr>
        <p:spPr bwMode="auto">
          <a:xfrm>
            <a:off x="1219200" y="5016500"/>
            <a:ext cx="721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Buprénorphine : pas adpatation de dose</a:t>
            </a:r>
          </a:p>
          <a:p>
            <a:pPr eaLnBrk="1" hangingPunct="1"/>
            <a:r>
              <a:rPr lang="fr-FR" sz="1800"/>
              <a:t>Méthadone 	+ BOC : 	pas adpatation dose</a:t>
            </a:r>
          </a:p>
          <a:p>
            <a:pPr eaLnBrk="1" hangingPunct="1"/>
            <a:r>
              <a:rPr lang="fr-FR" sz="1800"/>
              <a:t>			+ TVR : 	suivi PK (diminution exposition possible)</a:t>
            </a:r>
          </a:p>
        </p:txBody>
      </p:sp>
      <p:sp>
        <p:nvSpPr>
          <p:cNvPr id="99335" name="ZoneTexte 8"/>
          <p:cNvSpPr txBox="1">
            <a:spLocks noChangeArrowheads="1"/>
          </p:cNvSpPr>
          <p:nvPr/>
        </p:nvSpPr>
        <p:spPr bwMode="auto">
          <a:xfrm>
            <a:off x="5927725" y="6354763"/>
            <a:ext cx="3176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www.hep-druginteractions.com</a:t>
            </a:r>
          </a:p>
        </p:txBody>
      </p:sp>
      <p:sp>
        <p:nvSpPr>
          <p:cNvPr id="18" name="ZoneTexte 17"/>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ZoneTexte 2"/>
          <p:cNvSpPr txBox="1">
            <a:spLocks noChangeArrowheads="1"/>
          </p:cNvSpPr>
          <p:nvPr/>
        </p:nvSpPr>
        <p:spPr bwMode="auto">
          <a:xfrm>
            <a:off x="990600" y="1381125"/>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Inducteurs CYP3A</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sp>
        <p:nvSpPr>
          <p:cNvPr id="100356" name="ZoneTexte 2"/>
          <p:cNvSpPr txBox="1">
            <a:spLocks noChangeArrowheads="1"/>
          </p:cNvSpPr>
          <p:nvPr/>
        </p:nvSpPr>
        <p:spPr bwMode="auto">
          <a:xfrm>
            <a:off x="1089025" y="455613"/>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Autres médicaments et IP du VHC</a:t>
            </a:r>
          </a:p>
        </p:txBody>
      </p:sp>
      <p:sp>
        <p:nvSpPr>
          <p:cNvPr id="100357" name="ZoneTexte 1"/>
          <p:cNvSpPr txBox="1">
            <a:spLocks noChangeArrowheads="1"/>
          </p:cNvSpPr>
          <p:nvPr/>
        </p:nvSpPr>
        <p:spPr bwMode="auto">
          <a:xfrm>
            <a:off x="1917700" y="2692400"/>
            <a:ext cx="25019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rifampicine, rifabutine</a:t>
            </a:r>
          </a:p>
          <a:p>
            <a:pPr eaLnBrk="1" hangingPunct="1"/>
            <a:r>
              <a:rPr lang="fr-FR" sz="1800"/>
              <a:t>millepertuis</a:t>
            </a:r>
          </a:p>
        </p:txBody>
      </p:sp>
      <p:sp>
        <p:nvSpPr>
          <p:cNvPr id="3" name="ZoneTexte 2"/>
          <p:cNvSpPr txBox="1">
            <a:spLocks noChangeArrowheads="1"/>
          </p:cNvSpPr>
          <p:nvPr/>
        </p:nvSpPr>
        <p:spPr bwMode="auto">
          <a:xfrm>
            <a:off x="4686300" y="1427163"/>
            <a:ext cx="3941763" cy="647700"/>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Wingdings" pitchFamily="2" charset="2"/>
                <a:sym typeface="Wingdings" pitchFamily="2" charset="2"/>
              </a:rPr>
              <a:t></a:t>
            </a:r>
            <a:r>
              <a:rPr lang="fr-FR" sz="1800">
                <a:sym typeface="Wingdings" pitchFamily="2" charset="2"/>
              </a:rPr>
              <a:t> concentration plasmatique IP du VHC</a:t>
            </a:r>
          </a:p>
          <a:p>
            <a:pPr eaLnBrk="1" hangingPunct="1"/>
            <a:r>
              <a:rPr lang="fr-FR" sz="1800">
                <a:latin typeface="Wingdings" pitchFamily="2" charset="2"/>
                <a:sym typeface="Wingdings" pitchFamily="2" charset="2"/>
              </a:rPr>
              <a:t></a:t>
            </a:r>
            <a:r>
              <a:rPr lang="fr-FR" sz="1800">
                <a:sym typeface="Wingdings" pitchFamily="2" charset="2"/>
              </a:rPr>
              <a:t> efficacité</a:t>
            </a:r>
            <a:endParaRPr lang="fr-FR" sz="1800"/>
          </a:p>
        </p:txBody>
      </p:sp>
      <p:sp>
        <p:nvSpPr>
          <p:cNvPr id="100359" name="ZoneTexte 2"/>
          <p:cNvSpPr txBox="1">
            <a:spLocks noChangeArrowheads="1"/>
          </p:cNvSpPr>
          <p:nvPr/>
        </p:nvSpPr>
        <p:spPr bwMode="auto">
          <a:xfrm>
            <a:off x="1089025" y="4302125"/>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Inhibiteurs CYP3A</a:t>
            </a:r>
          </a:p>
        </p:txBody>
      </p:sp>
      <p:sp>
        <p:nvSpPr>
          <p:cNvPr id="9" name="ZoneTexte 8"/>
          <p:cNvSpPr txBox="1">
            <a:spLocks noChangeArrowheads="1"/>
          </p:cNvSpPr>
          <p:nvPr/>
        </p:nvSpPr>
        <p:spPr bwMode="auto">
          <a:xfrm>
            <a:off x="4686300" y="4302125"/>
            <a:ext cx="3941763" cy="646113"/>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Wingdings" pitchFamily="2" charset="2"/>
                <a:sym typeface="Wingdings" pitchFamily="2" charset="2"/>
              </a:rPr>
              <a:t></a:t>
            </a:r>
            <a:r>
              <a:rPr lang="fr-FR" sz="1800">
                <a:sym typeface="Wingdings" pitchFamily="2" charset="2"/>
              </a:rPr>
              <a:t> concentration plasmatique IP du VHC</a:t>
            </a:r>
          </a:p>
          <a:p>
            <a:pPr eaLnBrk="1" hangingPunct="1"/>
            <a:r>
              <a:rPr lang="fr-FR" sz="1800">
                <a:latin typeface="Wingdings" pitchFamily="2" charset="2"/>
                <a:sym typeface="Wingdings" pitchFamily="2" charset="2"/>
              </a:rPr>
              <a:t></a:t>
            </a:r>
            <a:r>
              <a:rPr lang="fr-FR" sz="1800">
                <a:sym typeface="Wingdings" pitchFamily="2" charset="2"/>
              </a:rPr>
              <a:t> toxicité</a:t>
            </a:r>
            <a:endParaRPr lang="fr-FR" sz="1800"/>
          </a:p>
        </p:txBody>
      </p:sp>
      <p:sp>
        <p:nvSpPr>
          <p:cNvPr id="100361" name="ZoneTexte 9"/>
          <p:cNvSpPr txBox="1">
            <a:spLocks noChangeArrowheads="1"/>
          </p:cNvSpPr>
          <p:nvPr/>
        </p:nvSpPr>
        <p:spPr bwMode="auto">
          <a:xfrm>
            <a:off x="4813300" y="2692400"/>
            <a:ext cx="3814763"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phénytoïne, carbamazépine, phénobarbital</a:t>
            </a:r>
          </a:p>
          <a:p>
            <a:pPr eaLnBrk="1" hangingPunct="1"/>
            <a:r>
              <a:rPr lang="fr-FR" sz="1800"/>
              <a:t>dexaméthasone</a:t>
            </a:r>
          </a:p>
        </p:txBody>
      </p:sp>
      <p:sp>
        <p:nvSpPr>
          <p:cNvPr id="100362" name="ZoneTexte 3"/>
          <p:cNvSpPr txBox="1">
            <a:spLocks noChangeArrowheads="1"/>
          </p:cNvSpPr>
          <p:nvPr/>
        </p:nvSpPr>
        <p:spPr bwMode="auto">
          <a:xfrm>
            <a:off x="2349500" y="23177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Contre-indiqué</a:t>
            </a:r>
          </a:p>
        </p:txBody>
      </p:sp>
      <p:sp>
        <p:nvSpPr>
          <p:cNvPr id="100363" name="ZoneTexte 11"/>
          <p:cNvSpPr txBox="1">
            <a:spLocks noChangeArrowheads="1"/>
          </p:cNvSpPr>
          <p:nvPr/>
        </p:nvSpPr>
        <p:spPr bwMode="auto">
          <a:xfrm>
            <a:off x="5930900" y="2317750"/>
            <a:ext cx="157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Avec prudence</a:t>
            </a:r>
          </a:p>
        </p:txBody>
      </p:sp>
      <p:sp>
        <p:nvSpPr>
          <p:cNvPr id="100364" name="ZoneTexte 13"/>
          <p:cNvSpPr txBox="1">
            <a:spLocks noChangeArrowheads="1"/>
          </p:cNvSpPr>
          <p:nvPr/>
        </p:nvSpPr>
        <p:spPr bwMode="auto">
          <a:xfrm>
            <a:off x="1917700" y="5664200"/>
            <a:ext cx="25019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antifongiques</a:t>
            </a:r>
          </a:p>
          <a:p>
            <a:pPr eaLnBrk="1" hangingPunct="1"/>
            <a:r>
              <a:rPr lang="fr-FR" sz="1800"/>
              <a:t>pamplemouse</a:t>
            </a:r>
          </a:p>
        </p:txBody>
      </p:sp>
      <p:sp>
        <p:nvSpPr>
          <p:cNvPr id="100365" name="ZoneTexte 14"/>
          <p:cNvSpPr txBox="1">
            <a:spLocks noChangeArrowheads="1"/>
          </p:cNvSpPr>
          <p:nvPr/>
        </p:nvSpPr>
        <p:spPr bwMode="auto">
          <a:xfrm>
            <a:off x="4813300" y="5664200"/>
            <a:ext cx="3814763"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macrolides : </a:t>
            </a:r>
          </a:p>
          <a:p>
            <a:pPr eaLnBrk="1" hangingPunct="1"/>
            <a:r>
              <a:rPr lang="fr-FR" sz="1800"/>
              <a:t>	azithromycine &gt; clarithromycine</a:t>
            </a:r>
          </a:p>
        </p:txBody>
      </p:sp>
      <p:sp>
        <p:nvSpPr>
          <p:cNvPr id="100366" name="ZoneTexte 15"/>
          <p:cNvSpPr txBox="1">
            <a:spLocks noChangeArrowheads="1"/>
          </p:cNvSpPr>
          <p:nvPr/>
        </p:nvSpPr>
        <p:spPr bwMode="auto">
          <a:xfrm>
            <a:off x="2349500" y="52895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Contre-indiqué</a:t>
            </a:r>
          </a:p>
        </p:txBody>
      </p:sp>
      <p:sp>
        <p:nvSpPr>
          <p:cNvPr id="100367" name="ZoneTexte 17"/>
          <p:cNvSpPr txBox="1">
            <a:spLocks noChangeArrowheads="1"/>
          </p:cNvSpPr>
          <p:nvPr/>
        </p:nvSpPr>
        <p:spPr bwMode="auto">
          <a:xfrm>
            <a:off x="5930900" y="5289550"/>
            <a:ext cx="947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Possible</a:t>
            </a:r>
          </a:p>
        </p:txBody>
      </p:sp>
      <p:sp>
        <p:nvSpPr>
          <p:cNvPr id="100368" name="ZoneTexte 18"/>
          <p:cNvSpPr txBox="1">
            <a:spLocks noChangeArrowheads="1"/>
          </p:cNvSpPr>
          <p:nvPr/>
        </p:nvSpPr>
        <p:spPr bwMode="auto">
          <a:xfrm>
            <a:off x="5927725" y="6430963"/>
            <a:ext cx="3176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www.hep-druginteractions.com</a:t>
            </a:r>
          </a:p>
        </p:txBody>
      </p:sp>
      <p:pic>
        <p:nvPicPr>
          <p:cNvPr id="24" name="Imag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152400"/>
            <a:ext cx="615553" cy="6565899"/>
          </a:xfrm>
          <a:prstGeom prst="rect">
            <a:avLst/>
          </a:prstGeom>
          <a:noFill/>
        </p:spPr>
        <p:txBody>
          <a:bodyPr vert="vert270">
            <a:spAutoFit/>
          </a:bodyPr>
          <a:lstStyle/>
          <a:p>
            <a:pPr algn="ctr">
              <a:defRPr/>
            </a:pPr>
            <a:r>
              <a:rPr lang="fr-FR" sz="2800" b="1" dirty="0">
                <a:solidFill>
                  <a:srgbClr val="FF0000"/>
                </a:solidFill>
              </a:rPr>
              <a:t>G</a:t>
            </a:r>
            <a:r>
              <a:rPr lang="fr-FR" sz="2800" dirty="0"/>
              <a:t>estion des interactions</a:t>
            </a:r>
            <a:endParaRPr lang="fr-FR" dirty="0"/>
          </a:p>
        </p:txBody>
      </p:sp>
      <p:sp>
        <p:nvSpPr>
          <p:cNvPr id="101379" name="ZoneTexte 2"/>
          <p:cNvSpPr txBox="1">
            <a:spLocks noChangeArrowheads="1"/>
          </p:cNvSpPr>
          <p:nvPr/>
        </p:nvSpPr>
        <p:spPr bwMode="auto">
          <a:xfrm>
            <a:off x="1089025" y="455613"/>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IP du VHC et autres médicaments</a:t>
            </a:r>
          </a:p>
        </p:txBody>
      </p:sp>
      <p:sp>
        <p:nvSpPr>
          <p:cNvPr id="101380" name="ZoneTexte 2"/>
          <p:cNvSpPr txBox="1">
            <a:spLocks noChangeArrowheads="1"/>
          </p:cNvSpPr>
          <p:nvPr/>
        </p:nvSpPr>
        <p:spPr bwMode="auto">
          <a:xfrm>
            <a:off x="1089025" y="1165225"/>
            <a:ext cx="642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Effet inhibiteur des IP du VHC sur autres médicaments</a:t>
            </a:r>
          </a:p>
        </p:txBody>
      </p:sp>
      <p:sp>
        <p:nvSpPr>
          <p:cNvPr id="9" name="ZoneTexte 8"/>
          <p:cNvSpPr txBox="1">
            <a:spLocks noChangeArrowheads="1"/>
          </p:cNvSpPr>
          <p:nvPr/>
        </p:nvSpPr>
        <p:spPr bwMode="auto">
          <a:xfrm>
            <a:off x="4241800" y="1825625"/>
            <a:ext cx="4749800" cy="646113"/>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Wingdings" pitchFamily="2" charset="2"/>
                <a:sym typeface="Wingdings" pitchFamily="2" charset="2"/>
              </a:rPr>
              <a:t></a:t>
            </a:r>
            <a:r>
              <a:rPr lang="fr-FR" sz="1800">
                <a:sym typeface="Wingdings" pitchFamily="2" charset="2"/>
              </a:rPr>
              <a:t> concentration plasmatique autre médicament</a:t>
            </a:r>
          </a:p>
          <a:p>
            <a:pPr eaLnBrk="1" hangingPunct="1"/>
            <a:r>
              <a:rPr lang="fr-FR" sz="1800">
                <a:latin typeface="Wingdings" pitchFamily="2" charset="2"/>
                <a:sym typeface="Wingdings" pitchFamily="2" charset="2"/>
              </a:rPr>
              <a:t></a:t>
            </a:r>
            <a:r>
              <a:rPr lang="fr-FR" sz="1800">
                <a:sym typeface="Wingdings" pitchFamily="2" charset="2"/>
              </a:rPr>
              <a:t> toxicité</a:t>
            </a:r>
            <a:endParaRPr lang="fr-FR" sz="1800"/>
          </a:p>
        </p:txBody>
      </p:sp>
      <p:sp>
        <p:nvSpPr>
          <p:cNvPr id="101382" name="ZoneTexte 13"/>
          <p:cNvSpPr txBox="1">
            <a:spLocks noChangeArrowheads="1"/>
          </p:cNvSpPr>
          <p:nvPr/>
        </p:nvSpPr>
        <p:spPr bwMode="auto">
          <a:xfrm>
            <a:off x="1587500" y="2984500"/>
            <a:ext cx="2832100"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anti-arythmiques classe I/III</a:t>
            </a:r>
          </a:p>
          <a:p>
            <a:pPr eaLnBrk="1" hangingPunct="1"/>
            <a:r>
              <a:rPr lang="fr-FR" sz="1800"/>
              <a:t>dérivés ergot de seigle</a:t>
            </a:r>
          </a:p>
          <a:p>
            <a:pPr eaLnBrk="1" hangingPunct="1"/>
            <a:r>
              <a:rPr lang="fr-FR" sz="1800"/>
              <a:t>benzodiazépines I.V.</a:t>
            </a:r>
          </a:p>
          <a:p>
            <a:pPr eaLnBrk="1" hangingPunct="1"/>
            <a:r>
              <a:rPr lang="fr-FR" sz="1800"/>
              <a:t>sidénafil, cisapride</a:t>
            </a:r>
          </a:p>
        </p:txBody>
      </p:sp>
      <p:sp>
        <p:nvSpPr>
          <p:cNvPr id="101383" name="ZoneTexte 14"/>
          <p:cNvSpPr txBox="1">
            <a:spLocks noChangeArrowheads="1"/>
          </p:cNvSpPr>
          <p:nvPr/>
        </p:nvSpPr>
        <p:spPr bwMode="auto">
          <a:xfrm>
            <a:off x="4813300" y="2984500"/>
            <a:ext cx="3814763" cy="1754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statines</a:t>
            </a:r>
          </a:p>
          <a:p>
            <a:pPr eaLnBrk="1" hangingPunct="1"/>
            <a:r>
              <a:rPr lang="fr-FR" sz="1800"/>
              <a:t>lidocaïne</a:t>
            </a:r>
          </a:p>
          <a:p>
            <a:pPr eaLnBrk="1" hangingPunct="1"/>
            <a:r>
              <a:rPr lang="fr-FR" sz="1800"/>
              <a:t>digoxine</a:t>
            </a:r>
          </a:p>
          <a:p>
            <a:pPr eaLnBrk="1" hangingPunct="1"/>
            <a:r>
              <a:rPr lang="fr-FR" sz="1800"/>
              <a:t>warfarine</a:t>
            </a:r>
          </a:p>
          <a:p>
            <a:pPr eaLnBrk="1" hangingPunct="1"/>
            <a:r>
              <a:rPr lang="fr-FR" sz="1800"/>
              <a:t>anti-calciques</a:t>
            </a:r>
          </a:p>
          <a:p>
            <a:pPr eaLnBrk="1" hangingPunct="1"/>
            <a:r>
              <a:rPr lang="fr-FR" sz="1800"/>
              <a:t>cyclosporine, tacrolimus</a:t>
            </a:r>
          </a:p>
        </p:txBody>
      </p:sp>
      <p:sp>
        <p:nvSpPr>
          <p:cNvPr id="101384" name="ZoneTexte 15"/>
          <p:cNvSpPr txBox="1">
            <a:spLocks noChangeArrowheads="1"/>
          </p:cNvSpPr>
          <p:nvPr/>
        </p:nvSpPr>
        <p:spPr bwMode="auto">
          <a:xfrm>
            <a:off x="2349500" y="26098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Contre-indiqué</a:t>
            </a:r>
          </a:p>
        </p:txBody>
      </p:sp>
      <p:sp>
        <p:nvSpPr>
          <p:cNvPr id="101385" name="ZoneTexte 17"/>
          <p:cNvSpPr txBox="1">
            <a:spLocks noChangeArrowheads="1"/>
          </p:cNvSpPr>
          <p:nvPr/>
        </p:nvSpPr>
        <p:spPr bwMode="auto">
          <a:xfrm>
            <a:off x="5930900" y="2609850"/>
            <a:ext cx="157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Avec prudence</a:t>
            </a:r>
          </a:p>
        </p:txBody>
      </p:sp>
      <p:sp>
        <p:nvSpPr>
          <p:cNvPr id="101386" name="ZoneTexte 19"/>
          <p:cNvSpPr txBox="1">
            <a:spLocks noChangeArrowheads="1"/>
          </p:cNvSpPr>
          <p:nvPr/>
        </p:nvSpPr>
        <p:spPr bwMode="auto">
          <a:xfrm>
            <a:off x="1625600" y="5961063"/>
            <a:ext cx="4064000"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éthinyloestradiol</a:t>
            </a:r>
          </a:p>
          <a:p>
            <a:pPr eaLnBrk="1" hangingPunct="1"/>
            <a:r>
              <a:rPr lang="fr-FR" sz="1800"/>
              <a:t>Escitalopram, desipramine, zolpidem</a:t>
            </a:r>
          </a:p>
        </p:txBody>
      </p:sp>
      <p:sp>
        <p:nvSpPr>
          <p:cNvPr id="21" name="ZoneTexte 20"/>
          <p:cNvSpPr txBox="1">
            <a:spLocks noChangeArrowheads="1"/>
          </p:cNvSpPr>
          <p:nvPr/>
        </p:nvSpPr>
        <p:spPr bwMode="auto">
          <a:xfrm>
            <a:off x="4279900" y="5084763"/>
            <a:ext cx="4749800" cy="647700"/>
          </a:xfrm>
          <a:prstGeom prst="rect">
            <a:avLst/>
          </a:prstGeom>
          <a:solidFill>
            <a:srgbClr val="F2DCD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Wingdings" pitchFamily="2" charset="2"/>
                <a:sym typeface="Wingdings" pitchFamily="2" charset="2"/>
              </a:rPr>
              <a:t></a:t>
            </a:r>
            <a:r>
              <a:rPr lang="fr-FR" sz="1800">
                <a:sym typeface="Wingdings" pitchFamily="2" charset="2"/>
              </a:rPr>
              <a:t> concentration plasmatique autre médicament</a:t>
            </a:r>
          </a:p>
          <a:p>
            <a:pPr eaLnBrk="1" hangingPunct="1"/>
            <a:r>
              <a:rPr lang="fr-FR" sz="1800">
                <a:latin typeface="Wingdings" pitchFamily="2" charset="2"/>
                <a:sym typeface="Wingdings" pitchFamily="2" charset="2"/>
              </a:rPr>
              <a:t></a:t>
            </a:r>
            <a:r>
              <a:rPr lang="fr-FR" sz="1800">
                <a:sym typeface="Wingdings" pitchFamily="2" charset="2"/>
              </a:rPr>
              <a:t> efficacité</a:t>
            </a:r>
            <a:endParaRPr lang="fr-FR" sz="1800"/>
          </a:p>
        </p:txBody>
      </p:sp>
      <p:sp>
        <p:nvSpPr>
          <p:cNvPr id="101388" name="ZoneTexte 24"/>
          <p:cNvSpPr txBox="1">
            <a:spLocks noChangeArrowheads="1"/>
          </p:cNvSpPr>
          <p:nvPr/>
        </p:nvSpPr>
        <p:spPr bwMode="auto">
          <a:xfrm>
            <a:off x="5953125" y="6443663"/>
            <a:ext cx="3176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www.hep-druginteractions.com</a:t>
            </a:r>
          </a:p>
        </p:txBody>
      </p:sp>
      <p:pic>
        <p:nvPicPr>
          <p:cNvPr id="20" name="Imag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1"/>
          <p:cNvSpPr txBox="1">
            <a:spLocks noChangeArrowheads="1"/>
          </p:cNvSpPr>
          <p:nvPr/>
        </p:nvSpPr>
        <p:spPr bwMode="auto">
          <a:xfrm>
            <a:off x="1865313" y="1778000"/>
            <a:ext cx="7062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A</a:t>
            </a:r>
            <a:r>
              <a:rPr lang="fr-FR" sz="7200"/>
              <a:t>ccompagnement des patients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A</a:t>
            </a:r>
            <a:r>
              <a:rPr lang="fr-FR" sz="2800" dirty="0"/>
              <a:t>ccompagnement des patients</a:t>
            </a:r>
            <a:endParaRPr lang="fr-FR" dirty="0"/>
          </a:p>
        </p:txBody>
      </p:sp>
      <p:sp>
        <p:nvSpPr>
          <p:cNvPr id="103427" name="ZoneTexte 2"/>
          <p:cNvSpPr txBox="1">
            <a:spLocks noChangeArrowheads="1"/>
          </p:cNvSpPr>
          <p:nvPr/>
        </p:nvSpPr>
        <p:spPr bwMode="auto">
          <a:xfrm>
            <a:off x="1043608" y="653787"/>
            <a:ext cx="7394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dirty="0">
                <a:solidFill>
                  <a:srgbClr val="FF0000"/>
                </a:solidFill>
                <a:latin typeface="Arial" pitchFamily="34" charset="0"/>
              </a:rPr>
              <a:t>Observance, éducation thérapeutique </a:t>
            </a:r>
            <a:endParaRPr lang="fr-FR" sz="2800" dirty="0" smtClean="0">
              <a:solidFill>
                <a:srgbClr val="FF0000"/>
              </a:solidFill>
              <a:latin typeface="Arial" pitchFamily="34" charset="0"/>
            </a:endParaRPr>
          </a:p>
          <a:p>
            <a:pPr eaLnBrk="1" hangingPunct="1"/>
            <a:r>
              <a:rPr lang="fr-FR" sz="2800" dirty="0" smtClean="0">
                <a:solidFill>
                  <a:srgbClr val="FF0000"/>
                </a:solidFill>
                <a:latin typeface="Arial" pitchFamily="34" charset="0"/>
              </a:rPr>
              <a:t>et </a:t>
            </a:r>
            <a:r>
              <a:rPr lang="fr-FR" sz="2800" dirty="0">
                <a:solidFill>
                  <a:srgbClr val="FF0000"/>
                </a:solidFill>
                <a:latin typeface="Arial" pitchFamily="34" charset="0"/>
              </a:rPr>
              <a:t>prise en charge globale et coordonnée</a:t>
            </a:r>
          </a:p>
        </p:txBody>
      </p:sp>
      <p:sp>
        <p:nvSpPr>
          <p:cNvPr id="4" name="ZoneTexte 3"/>
          <p:cNvSpPr txBox="1">
            <a:spLocks noChangeArrowheads="1"/>
          </p:cNvSpPr>
          <p:nvPr/>
        </p:nvSpPr>
        <p:spPr bwMode="auto">
          <a:xfrm>
            <a:off x="1219200" y="2378075"/>
            <a:ext cx="7483475" cy="3808413"/>
          </a:xfrm>
          <a:prstGeom prst="rect">
            <a:avLst/>
          </a:prstGeom>
          <a:solidFill>
            <a:srgbClr val="C6D9F1"/>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150000"/>
              </a:lnSpc>
            </a:pPr>
            <a:r>
              <a:rPr lang="fr-FR" sz="1800"/>
              <a:t>• Ne pas diminuer la posologie des IP du VHC</a:t>
            </a:r>
          </a:p>
          <a:p>
            <a:pPr eaLnBrk="1" hangingPunct="1">
              <a:lnSpc>
                <a:spcPct val="150000"/>
              </a:lnSpc>
            </a:pPr>
            <a:endParaRPr lang="fr-FR" sz="1800"/>
          </a:p>
          <a:p>
            <a:pPr eaLnBrk="1" hangingPunct="1">
              <a:lnSpc>
                <a:spcPct val="150000"/>
              </a:lnSpc>
            </a:pPr>
            <a:endParaRPr lang="fr-FR" sz="1800"/>
          </a:p>
          <a:p>
            <a:pPr eaLnBrk="1" hangingPunct="1">
              <a:lnSpc>
                <a:spcPct val="150000"/>
              </a:lnSpc>
            </a:pPr>
            <a:r>
              <a:rPr lang="fr-FR" sz="1800"/>
              <a:t>• Prise au courant des repas</a:t>
            </a:r>
          </a:p>
          <a:p>
            <a:pPr eaLnBrk="1" hangingPunct="1">
              <a:lnSpc>
                <a:spcPct val="150000"/>
              </a:lnSpc>
            </a:pPr>
            <a:r>
              <a:rPr lang="fr-FR" sz="1800"/>
              <a:t>• Durée totale du traitement de 48 semaines</a:t>
            </a:r>
          </a:p>
          <a:p>
            <a:pPr eaLnBrk="1" hangingPunct="1">
              <a:lnSpc>
                <a:spcPct val="150000"/>
              </a:lnSpc>
            </a:pPr>
            <a:r>
              <a:rPr lang="fr-FR" sz="1800"/>
              <a:t>• Administration du TVR possible en 2 prises / j avec dosage pharmacologique</a:t>
            </a:r>
          </a:p>
          <a:p>
            <a:pPr eaLnBrk="1" hangingPunct="1">
              <a:lnSpc>
                <a:spcPct val="150000"/>
              </a:lnSpc>
            </a:pPr>
            <a:r>
              <a:rPr lang="fr-FR" sz="1800"/>
              <a:t>• Education thérapeutique fortement recommandée</a:t>
            </a:r>
          </a:p>
          <a:p>
            <a:pPr eaLnBrk="1" hangingPunct="1">
              <a:lnSpc>
                <a:spcPct val="150000"/>
              </a:lnSpc>
            </a:pPr>
            <a:r>
              <a:rPr lang="fr-FR" sz="1800"/>
              <a:t>• Prise en charge multidisciplinaire (dans le cadre d</a:t>
            </a:r>
            <a:r>
              <a:rPr lang="fr-FR" altLang="fr-FR" sz="1800"/>
              <a:t>’</a:t>
            </a:r>
            <a:r>
              <a:rPr lang="fr-FR" sz="1800"/>
              <a:t>une RCP)</a:t>
            </a:r>
          </a:p>
          <a:p>
            <a:pPr eaLnBrk="1" hangingPunct="1">
              <a:lnSpc>
                <a:spcPct val="150000"/>
              </a:lnSpc>
            </a:pPr>
            <a:r>
              <a:rPr lang="fr-FR" sz="1800"/>
              <a:t>• Discussion du choix des ARV avant le traitement du VHC</a:t>
            </a:r>
          </a:p>
        </p:txBody>
      </p:sp>
      <p:sp>
        <p:nvSpPr>
          <p:cNvPr id="103429" name="ZoneTexte 4"/>
          <p:cNvSpPr txBox="1">
            <a:spLocks noChangeArrowheads="1"/>
          </p:cNvSpPr>
          <p:nvPr/>
        </p:nvSpPr>
        <p:spPr bwMode="auto">
          <a:xfrm>
            <a:off x="4279900" y="1844675"/>
            <a:ext cx="1552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200" i="1">
                <a:solidFill>
                  <a:srgbClr val="4F81BD"/>
                </a:solidFill>
              </a:rPr>
              <a:t>Proposition</a:t>
            </a:r>
          </a:p>
        </p:txBody>
      </p:sp>
      <p:sp>
        <p:nvSpPr>
          <p:cNvPr id="103431" name="ZoneTexte 2"/>
          <p:cNvSpPr txBox="1">
            <a:spLocks noChangeArrowheads="1"/>
          </p:cNvSpPr>
          <p:nvPr/>
        </p:nvSpPr>
        <p:spPr bwMode="auto">
          <a:xfrm>
            <a:off x="1754188" y="2854325"/>
            <a:ext cx="484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Bocéprévir 200 mg : 	4 gél x 3 /j</a:t>
            </a:r>
          </a:p>
          <a:p>
            <a:pPr eaLnBrk="1" hangingPunct="1"/>
            <a:r>
              <a:rPr lang="fr-FR" sz="1800"/>
              <a:t>Télaprévir 375 mg :		2 gél x 3 /j ou 3 gél x 2 /j</a:t>
            </a:r>
          </a:p>
        </p:txBody>
      </p:sp>
      <p:sp>
        <p:nvSpPr>
          <p:cNvPr id="103432" name="ZoneTexte 1"/>
          <p:cNvSpPr txBox="1">
            <a:spLocks noChangeArrowheads="1"/>
          </p:cNvSpPr>
          <p:nvPr/>
        </p:nvSpPr>
        <p:spPr bwMode="auto">
          <a:xfrm>
            <a:off x="6948488" y="294322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pendant un repas</a:t>
            </a:r>
          </a:p>
        </p:txBody>
      </p:sp>
      <p:sp>
        <p:nvSpPr>
          <p:cNvPr id="3" name="Accolade fermante 2"/>
          <p:cNvSpPr>
            <a:spLocks/>
          </p:cNvSpPr>
          <p:nvPr/>
        </p:nvSpPr>
        <p:spPr bwMode="auto">
          <a:xfrm>
            <a:off x="6542088" y="2943225"/>
            <a:ext cx="266700" cy="473075"/>
          </a:xfrm>
          <a:prstGeom prst="rightBrace">
            <a:avLst>
              <a:gd name="adj1" fmla="val 8335"/>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latin typeface="+mn-lt"/>
              <a:ea typeface="+mn-ea"/>
            </a:endParaRP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oneTexte 1"/>
          <p:cNvSpPr txBox="1">
            <a:spLocks noChangeArrowheads="1"/>
          </p:cNvSpPr>
          <p:nvPr/>
        </p:nvSpPr>
        <p:spPr bwMode="auto">
          <a:xfrm>
            <a:off x="1865313" y="1778000"/>
            <a:ext cx="7062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a:solidFill>
                  <a:srgbClr val="FF0000"/>
                </a:solidFill>
              </a:rPr>
              <a:t>P</a:t>
            </a:r>
            <a:r>
              <a:rPr lang="fr-FR" sz="7200"/>
              <a:t>erspectives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869160"/>
            <a:ext cx="6038853" cy="129614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ZoneTexte 2"/>
          <p:cNvSpPr txBox="1">
            <a:spLocks noChangeArrowheads="1"/>
          </p:cNvSpPr>
          <p:nvPr/>
        </p:nvSpPr>
        <p:spPr bwMode="auto">
          <a:xfrm>
            <a:off x="990600" y="2492375"/>
            <a:ext cx="79883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	Evolutions attendues à court terme :</a:t>
            </a:r>
          </a:p>
          <a:p>
            <a:pPr eaLnBrk="1" hangingPunct="1"/>
            <a:endParaRPr lang="fr-FR" sz="1800"/>
          </a:p>
          <a:p>
            <a:pPr eaLnBrk="1" hangingPunct="1">
              <a:lnSpc>
                <a:spcPct val="140000"/>
              </a:lnSpc>
            </a:pPr>
            <a:r>
              <a:rPr lang="fr-FR" sz="1600"/>
              <a:t>• arrivée	- inhibiteurs de protéase de 2</a:t>
            </a:r>
            <a:r>
              <a:rPr lang="fr-FR" sz="1600" baseline="30000"/>
              <a:t>ème</a:t>
            </a:r>
            <a:r>
              <a:rPr lang="fr-FR" sz="1600"/>
              <a:t> génération en une prise quotidienne</a:t>
            </a:r>
          </a:p>
          <a:p>
            <a:pPr eaLnBrk="1" hangingPunct="1"/>
            <a:r>
              <a:rPr lang="fr-FR" sz="1600"/>
              <a:t>		- inhibiteurs de la polymérase NS5B nucléos(t)idiques ou non nucléos(t)idiques</a:t>
            </a:r>
          </a:p>
          <a:p>
            <a:pPr eaLnBrk="1" hangingPunct="1"/>
            <a:r>
              <a:rPr lang="fr-FR" sz="1600"/>
              <a:t>		- inhibiteurs du complexe de réplication NS5A</a:t>
            </a:r>
          </a:p>
          <a:p>
            <a:pPr eaLnBrk="1" hangingPunct="1"/>
            <a:r>
              <a:rPr lang="fr-FR" sz="1600"/>
              <a:t>• traitement per os, sans interféron</a:t>
            </a:r>
          </a:p>
          <a:p>
            <a:pPr eaLnBrk="1" hangingPunct="1"/>
            <a:r>
              <a:rPr lang="fr-FR" sz="1600"/>
              <a:t>• raccourcissement de la durée du traitement</a:t>
            </a:r>
          </a:p>
          <a:p>
            <a:pPr eaLnBrk="1" hangingPunct="1"/>
            <a:endParaRPr lang="fr-FR" sz="1800"/>
          </a:p>
          <a:p>
            <a:pPr eaLnBrk="1" hangingPunct="1"/>
            <a:endParaRPr lang="fr-FR" sz="1800"/>
          </a:p>
          <a:p>
            <a:pPr eaLnBrk="1" hangingPunct="1"/>
            <a:r>
              <a:rPr lang="fr-FR" sz="1800"/>
              <a:t>	Questions en suspens :</a:t>
            </a:r>
          </a:p>
          <a:p>
            <a:pPr eaLnBrk="1" hangingPunct="1"/>
            <a:endParaRPr lang="fr-FR" sz="1800"/>
          </a:p>
          <a:p>
            <a:pPr eaLnBrk="1" hangingPunct="1">
              <a:lnSpc>
                <a:spcPct val="140000"/>
              </a:lnSpc>
            </a:pPr>
            <a:r>
              <a:rPr lang="fr-FR" sz="1800"/>
              <a:t>• </a:t>
            </a:r>
            <a:r>
              <a:rPr lang="fr-FR" sz="1600"/>
              <a:t>Facteurs pronostiques de réponse antivirale chez les patients co-infectés ?</a:t>
            </a:r>
          </a:p>
          <a:p>
            <a:pPr eaLnBrk="1" hangingPunct="1"/>
            <a:r>
              <a:rPr lang="fr-FR" sz="1600"/>
              <a:t>• Possibilité de réduire la durée du traitement en fonction de ces facteurs ?</a:t>
            </a:r>
          </a:p>
          <a:p>
            <a:pPr eaLnBrk="1" hangingPunct="1"/>
            <a:r>
              <a:rPr lang="fr-FR" sz="1600"/>
              <a:t>• Impact à long terme sur le contrôle de l</a:t>
            </a:r>
            <a:r>
              <a:rPr lang="fr-FR" altLang="fr-FR" sz="1600"/>
              <a:t>’</a:t>
            </a:r>
            <a:r>
              <a:rPr lang="fr-FR" sz="1600"/>
              <a:t>infection VIH des interactions avec ARV </a:t>
            </a:r>
          </a:p>
        </p:txBody>
      </p:sp>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P</a:t>
            </a:r>
            <a:r>
              <a:rPr lang="fr-FR" sz="2800" dirty="0"/>
              <a:t>erspectives</a:t>
            </a:r>
            <a:endParaRPr lang="fr-FR" dirty="0"/>
          </a:p>
        </p:txBody>
      </p:sp>
      <p:sp>
        <p:nvSpPr>
          <p:cNvPr id="105476"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Perspectives</a:t>
            </a:r>
          </a:p>
        </p:txBody>
      </p:sp>
      <p:sp>
        <p:nvSpPr>
          <p:cNvPr id="2" name="ZoneTexte 1"/>
          <p:cNvSpPr txBox="1">
            <a:spLocks noChangeArrowheads="1"/>
          </p:cNvSpPr>
          <p:nvPr/>
        </p:nvSpPr>
        <p:spPr bwMode="auto">
          <a:xfrm>
            <a:off x="2051050" y="1628775"/>
            <a:ext cx="5749925" cy="369888"/>
          </a:xfrm>
          <a:prstGeom prst="rect">
            <a:avLst/>
          </a:prstGeom>
          <a:solidFill>
            <a:srgbClr val="DCE6F2"/>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Recommandations / Propositions = état de l</a:t>
            </a:r>
            <a:r>
              <a:rPr lang="fr-FR" altLang="fr-FR" sz="1800"/>
              <a:t>’</a:t>
            </a:r>
            <a:r>
              <a:rPr lang="fr-FR" sz="1800"/>
              <a:t>art début 2013</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oneTexte 1"/>
          <p:cNvSpPr txBox="1">
            <a:spLocks noChangeArrowheads="1"/>
          </p:cNvSpPr>
          <p:nvPr/>
        </p:nvSpPr>
        <p:spPr bwMode="auto">
          <a:xfrm>
            <a:off x="1865313" y="1340768"/>
            <a:ext cx="7062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7200" b="1" dirty="0">
                <a:solidFill>
                  <a:srgbClr val="FF0000"/>
                </a:solidFill>
              </a:rPr>
              <a:t>C</a:t>
            </a:r>
            <a:r>
              <a:rPr lang="fr-FR" sz="7200" dirty="0"/>
              <a:t>ontexte général de la </a:t>
            </a:r>
            <a:r>
              <a:rPr lang="fr-FR" sz="7200" dirty="0" err="1"/>
              <a:t>co-infection</a:t>
            </a:r>
            <a:r>
              <a:rPr lang="fr-FR" sz="7200" dirty="0"/>
              <a:t> VIH-VHC</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5164956"/>
            <a:ext cx="6038853" cy="12961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3555"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Epidémiologie</a:t>
            </a:r>
          </a:p>
        </p:txBody>
      </p:sp>
      <p:grpSp>
        <p:nvGrpSpPr>
          <p:cNvPr id="23556" name="Grouper 1"/>
          <p:cNvGrpSpPr>
            <a:grpSpLocks/>
          </p:cNvGrpSpPr>
          <p:nvPr/>
        </p:nvGrpSpPr>
        <p:grpSpPr bwMode="auto">
          <a:xfrm>
            <a:off x="1195388" y="1449388"/>
            <a:ext cx="4884737" cy="3059112"/>
            <a:chOff x="1398588" y="2935288"/>
            <a:chExt cx="5232400" cy="3240087"/>
          </a:xfrm>
        </p:grpSpPr>
        <p:graphicFrame>
          <p:nvGraphicFramePr>
            <p:cNvPr id="23570" name="Chart Placeholder 6"/>
            <p:cNvGraphicFramePr>
              <a:graphicFrameLocks/>
            </p:cNvGraphicFramePr>
            <p:nvPr/>
          </p:nvGraphicFramePr>
          <p:xfrm>
            <a:off x="1398588" y="2935288"/>
            <a:ext cx="5232400" cy="3240087"/>
          </p:xfrm>
          <a:graphic>
            <a:graphicData uri="http://schemas.openxmlformats.org/presentationml/2006/ole">
              <mc:AlternateContent xmlns:mc="http://schemas.openxmlformats.org/markup-compatibility/2006">
                <mc:Choice xmlns:v="urn:schemas-microsoft-com:vml" Requires="v">
                  <p:oleObj spid="_x0000_s23579" name="Graphique" r:id="rId4" imgW="7708900" imgH="4724400" progId="Excel.Chart.8">
                    <p:embed/>
                  </p:oleObj>
                </mc:Choice>
                <mc:Fallback>
                  <p:oleObj name="Graphique" r:id="rId4" imgW="7708900" imgH="4724400" progId="Excel.Chart.8">
                    <p:embed/>
                    <p:pic>
                      <p:nvPicPr>
                        <p:cNvPr id="0" name="Chart Placeholder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88" y="2935288"/>
                          <a:ext cx="5232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1" name="ZoneTexte 1"/>
            <p:cNvSpPr txBox="1">
              <a:spLocks noChangeArrowheads="1"/>
            </p:cNvSpPr>
            <p:nvPr/>
          </p:nvSpPr>
          <p:spPr bwMode="auto">
            <a:xfrm>
              <a:off x="2008188" y="3486150"/>
              <a:ext cx="542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600" b="1"/>
                <a:t>22%</a:t>
              </a:r>
            </a:p>
          </p:txBody>
        </p:sp>
        <p:sp>
          <p:nvSpPr>
            <p:cNvPr id="23572" name="ZoneTexte 5"/>
            <p:cNvSpPr txBox="1">
              <a:spLocks noChangeArrowheads="1"/>
            </p:cNvSpPr>
            <p:nvPr/>
          </p:nvSpPr>
          <p:spPr bwMode="auto">
            <a:xfrm>
              <a:off x="2944813" y="3314700"/>
              <a:ext cx="542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600" b="1"/>
                <a:t>24%</a:t>
              </a:r>
            </a:p>
          </p:txBody>
        </p:sp>
        <p:sp>
          <p:nvSpPr>
            <p:cNvPr id="23573" name="ZoneTexte 8"/>
            <p:cNvSpPr txBox="1">
              <a:spLocks noChangeArrowheads="1"/>
            </p:cNvSpPr>
            <p:nvPr/>
          </p:nvSpPr>
          <p:spPr bwMode="auto">
            <a:xfrm>
              <a:off x="3800475" y="4006850"/>
              <a:ext cx="6991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600" b="1"/>
                <a:t>16,5%</a:t>
              </a:r>
            </a:p>
          </p:txBody>
        </p:sp>
        <p:sp>
          <p:nvSpPr>
            <p:cNvPr id="23574" name="ZoneTexte 9"/>
            <p:cNvSpPr txBox="1">
              <a:spLocks noChangeArrowheads="1"/>
            </p:cNvSpPr>
            <p:nvPr/>
          </p:nvSpPr>
          <p:spPr bwMode="auto">
            <a:xfrm>
              <a:off x="4787900" y="3857625"/>
              <a:ext cx="542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600" b="1"/>
                <a:t>18%</a:t>
              </a:r>
            </a:p>
          </p:txBody>
        </p:sp>
        <p:sp>
          <p:nvSpPr>
            <p:cNvPr id="23575" name="ZoneTexte 10"/>
            <p:cNvSpPr txBox="1">
              <a:spLocks noChangeArrowheads="1"/>
            </p:cNvSpPr>
            <p:nvPr/>
          </p:nvSpPr>
          <p:spPr bwMode="auto">
            <a:xfrm>
              <a:off x="5740400" y="3744913"/>
              <a:ext cx="542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600" b="1"/>
                <a:t>19%</a:t>
              </a:r>
            </a:p>
          </p:txBody>
        </p:sp>
      </p:grpSp>
      <p:sp>
        <p:nvSpPr>
          <p:cNvPr id="23557" name="ZoneTexte 2"/>
          <p:cNvSpPr txBox="1">
            <a:spLocks noChangeArrowheads="1"/>
          </p:cNvSpPr>
          <p:nvPr/>
        </p:nvSpPr>
        <p:spPr bwMode="auto">
          <a:xfrm>
            <a:off x="1076325" y="1065213"/>
            <a:ext cx="767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Arial" pitchFamily="34" charset="0"/>
              </a:rPr>
              <a:t>Séroprévalence du VHC chez les patients infectés par le VIH en France</a:t>
            </a:r>
          </a:p>
        </p:txBody>
      </p:sp>
      <p:sp>
        <p:nvSpPr>
          <p:cNvPr id="27" name="ZoneTexte 2"/>
          <p:cNvSpPr txBox="1">
            <a:spLocks noChangeArrowheads="1"/>
          </p:cNvSpPr>
          <p:nvPr/>
        </p:nvSpPr>
        <p:spPr bwMode="auto">
          <a:xfrm>
            <a:off x="5805488" y="1611313"/>
            <a:ext cx="2601912" cy="585787"/>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600"/>
              <a:t>Diminution depuis 20 ans</a:t>
            </a:r>
          </a:p>
          <a:p>
            <a:pPr eaLnBrk="1" hangingPunct="1"/>
            <a:r>
              <a:rPr lang="fr-FR" sz="1600"/>
              <a:t>Actuellement : 16,5 à 19%</a:t>
            </a:r>
          </a:p>
        </p:txBody>
      </p:sp>
      <p:sp>
        <p:nvSpPr>
          <p:cNvPr id="28" name="ZoneTexte 2"/>
          <p:cNvSpPr txBox="1">
            <a:spLocks noChangeArrowheads="1"/>
          </p:cNvSpPr>
          <p:nvPr/>
        </p:nvSpPr>
        <p:spPr bwMode="auto">
          <a:xfrm>
            <a:off x="1431925" y="5024438"/>
            <a:ext cx="6286500" cy="523875"/>
          </a:xfrm>
          <a:prstGeom prst="rect">
            <a:avLst/>
          </a:prstGeom>
          <a:solidFill>
            <a:srgbClr val="D9D9D9"/>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sz="1400"/>
              <a:t>ARV : 91-95%</a:t>
            </a:r>
          </a:p>
          <a:p>
            <a:pPr eaLnBrk="1" hangingPunct="1"/>
            <a:r>
              <a:rPr lang="fr-FR" sz="1400"/>
              <a:t>ARN VIH indétectable : 82-85% 					CD4 &gt; 350/mm</a:t>
            </a:r>
            <a:r>
              <a:rPr lang="fr-FR" sz="1400" baseline="30000"/>
              <a:t>3</a:t>
            </a:r>
            <a:r>
              <a:rPr lang="fr-FR" sz="1400"/>
              <a:t> : 73-79%</a:t>
            </a:r>
          </a:p>
        </p:txBody>
      </p:sp>
      <p:sp>
        <p:nvSpPr>
          <p:cNvPr id="23560" name="ZoneTexte 2"/>
          <p:cNvSpPr txBox="1">
            <a:spLocks noChangeArrowheads="1"/>
          </p:cNvSpPr>
          <p:nvPr/>
        </p:nvSpPr>
        <p:spPr bwMode="auto">
          <a:xfrm>
            <a:off x="1076325" y="4616450"/>
            <a:ext cx="3836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Arial" pitchFamily="34" charset="0"/>
              </a:rPr>
              <a:t>Statut immuno-virologique VIH</a:t>
            </a:r>
          </a:p>
        </p:txBody>
      </p:sp>
      <p:sp>
        <p:nvSpPr>
          <p:cNvPr id="23561" name="ZoneTexte 2"/>
          <p:cNvSpPr txBox="1">
            <a:spLocks noChangeArrowheads="1"/>
          </p:cNvSpPr>
          <p:nvPr/>
        </p:nvSpPr>
        <p:spPr bwMode="auto">
          <a:xfrm>
            <a:off x="1409700" y="5981700"/>
            <a:ext cx="3152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 Base de données FHDH </a:t>
            </a:r>
            <a:r>
              <a:rPr lang="en-US" sz="1200" i="1"/>
              <a:t>ANRS CO4 2010</a:t>
            </a:r>
          </a:p>
          <a:p>
            <a:pPr eaLnBrk="1" hangingPunct="1"/>
            <a:r>
              <a:rPr lang="en-US" sz="1200" i="1"/>
              <a:t>• Enquête </a:t>
            </a:r>
            <a:r>
              <a:rPr lang="fr-FR" sz="1200" i="1"/>
              <a:t>ANRS Vespa 2010</a:t>
            </a:r>
          </a:p>
          <a:p>
            <a:pPr eaLnBrk="1" hangingPunct="1"/>
            <a:r>
              <a:rPr lang="en-US" sz="1200" i="1"/>
              <a:t>• C</a:t>
            </a:r>
            <a:r>
              <a:rPr lang="fr-FR" sz="1200" i="1"/>
              <a:t>ohorte ANRS CO13 </a:t>
            </a:r>
            <a:r>
              <a:rPr lang="en-US" sz="1200" i="1"/>
              <a:t>–</a:t>
            </a:r>
            <a:r>
              <a:rPr lang="fr-FR" sz="1200" i="1"/>
              <a:t> HEPAVIH </a:t>
            </a:r>
          </a:p>
        </p:txBody>
      </p:sp>
      <p:sp>
        <p:nvSpPr>
          <p:cNvPr id="23562" name="ZoneTexte 2"/>
          <p:cNvSpPr txBox="1">
            <a:spLocks noChangeArrowheads="1"/>
          </p:cNvSpPr>
          <p:nvPr/>
        </p:nvSpPr>
        <p:spPr bwMode="auto">
          <a:xfrm>
            <a:off x="5078413" y="5981700"/>
            <a:ext cx="3938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i="1"/>
              <a:t>• Etudes PROSPECTH , 2004 – 2006- 2009</a:t>
            </a:r>
            <a:endParaRPr lang="en-US" sz="1200" i="1"/>
          </a:p>
          <a:p>
            <a:pPr eaLnBrk="1" hangingPunct="1"/>
            <a:r>
              <a:rPr lang="fr-FR" sz="1200" i="1"/>
              <a:t>• Cohorte </a:t>
            </a:r>
            <a:r>
              <a:rPr lang="en-US" sz="1200" i="1"/>
              <a:t>ANRS CO3 Aquitaine</a:t>
            </a:r>
            <a:endParaRPr lang="fr-FR" sz="1200" i="1"/>
          </a:p>
          <a:p>
            <a:pPr eaLnBrk="1" hangingPunct="1"/>
            <a:r>
              <a:rPr lang="fr-FR" sz="1200" i="1"/>
              <a:t>• Etude co-infection 2004 InVS </a:t>
            </a:r>
          </a:p>
        </p:txBody>
      </p:sp>
      <p:sp>
        <p:nvSpPr>
          <p:cNvPr id="23563" name="ZoneTexte 2"/>
          <p:cNvSpPr txBox="1">
            <a:spLocks noChangeArrowheads="1"/>
          </p:cNvSpPr>
          <p:nvPr/>
        </p:nvSpPr>
        <p:spPr bwMode="auto">
          <a:xfrm>
            <a:off x="1076325" y="5640388"/>
            <a:ext cx="4741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Arial" pitchFamily="34" charset="0"/>
              </a:rPr>
              <a:t>Sources</a:t>
            </a:r>
          </a:p>
        </p:txBody>
      </p:sp>
      <p:pic>
        <p:nvPicPr>
          <p:cNvPr id="25" name="Imag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736600" cy="6858000"/>
          </a:xfrm>
          <a:prstGeom prst="rect">
            <a:avLst/>
          </a:prstGeom>
          <a:solidFill>
            <a:schemeClr val="bg1">
              <a:lumMod val="85000"/>
            </a:schemeClr>
          </a:solidFill>
          <a:ln w="3175" algn="ctr">
            <a:noFill/>
            <a:miter lim="800000"/>
            <a:headEnd/>
            <a:tailEnd/>
          </a:ln>
          <a:effectLst/>
        </p:spPr>
        <p:txBody>
          <a:bodyPr wrap="none" anchor="ctr"/>
          <a:lstStyle/>
          <a:p>
            <a:pPr>
              <a:defRPr/>
            </a:pPr>
            <a:endParaRPr lang="fr-FR" dirty="0"/>
          </a:p>
        </p:txBody>
      </p:sp>
      <p:sp>
        <p:nvSpPr>
          <p:cNvPr id="17" name="ZoneTexte 16"/>
          <p:cNvSpPr txBox="1"/>
          <p:nvPr/>
        </p:nvSpPr>
        <p:spPr>
          <a:xfrm>
            <a:off x="17063" y="825501"/>
            <a:ext cx="615553" cy="5156200"/>
          </a:xfrm>
          <a:prstGeom prst="rect">
            <a:avLst/>
          </a:prstGeom>
          <a:noFill/>
        </p:spPr>
        <p:txBody>
          <a:bodyPr vert="vert270">
            <a:spAutoFit/>
          </a:bodyPr>
          <a:lstStyle/>
          <a:p>
            <a:pPr algn="ctr">
              <a:defRPr/>
            </a:pPr>
            <a:r>
              <a:rPr lang="fr-FR" sz="2800" b="1" dirty="0">
                <a:solidFill>
                  <a:srgbClr val="FF0000"/>
                </a:solidFill>
              </a:rPr>
              <a:t>C</a:t>
            </a:r>
            <a:r>
              <a:rPr lang="fr-FR" sz="2800" dirty="0"/>
              <a:t>ontexte général de la </a:t>
            </a:r>
            <a:r>
              <a:rPr lang="fr-FR" sz="2800" dirty="0" err="1"/>
              <a:t>co-infection</a:t>
            </a:r>
            <a:endParaRPr lang="fr-FR" dirty="0"/>
          </a:p>
        </p:txBody>
      </p:sp>
      <p:sp>
        <p:nvSpPr>
          <p:cNvPr id="24579" name="ZoneTexte 2"/>
          <p:cNvSpPr txBox="1">
            <a:spLocks noChangeArrowheads="1"/>
          </p:cNvSpPr>
          <p:nvPr/>
        </p:nvSpPr>
        <p:spPr bwMode="auto">
          <a:xfrm>
            <a:off x="1089025" y="455613"/>
            <a:ext cx="474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2800">
                <a:solidFill>
                  <a:srgbClr val="FF0000"/>
                </a:solidFill>
                <a:latin typeface="Arial" pitchFamily="34" charset="0"/>
              </a:rPr>
              <a:t>Epidémiologie</a:t>
            </a:r>
          </a:p>
        </p:txBody>
      </p:sp>
      <p:sp>
        <p:nvSpPr>
          <p:cNvPr id="24580" name="ZoneTexte 2"/>
          <p:cNvSpPr txBox="1">
            <a:spLocks noChangeArrowheads="1"/>
          </p:cNvSpPr>
          <p:nvPr/>
        </p:nvSpPr>
        <p:spPr bwMode="auto">
          <a:xfrm>
            <a:off x="1089025" y="1039813"/>
            <a:ext cx="649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latin typeface="Arial" pitchFamily="34" charset="0"/>
              </a:rPr>
              <a:t>Evolution des groupes à risque 2004-2010</a:t>
            </a:r>
          </a:p>
        </p:txBody>
      </p:sp>
      <p:grpSp>
        <p:nvGrpSpPr>
          <p:cNvPr id="24581" name="Grouper 5"/>
          <p:cNvGrpSpPr>
            <a:grpSpLocks/>
          </p:cNvGrpSpPr>
          <p:nvPr/>
        </p:nvGrpSpPr>
        <p:grpSpPr bwMode="auto">
          <a:xfrm>
            <a:off x="901700" y="1506538"/>
            <a:ext cx="5956300" cy="3279775"/>
            <a:chOff x="786626" y="1671639"/>
            <a:chExt cx="4864874" cy="3220816"/>
          </a:xfrm>
        </p:grpSpPr>
        <p:graphicFrame>
          <p:nvGraphicFramePr>
            <p:cNvPr id="24592" name="Chart Placeholder 4"/>
            <p:cNvGraphicFramePr>
              <a:graphicFrameLocks/>
            </p:cNvGraphicFramePr>
            <p:nvPr/>
          </p:nvGraphicFramePr>
          <p:xfrm>
            <a:off x="1063625" y="1671639"/>
            <a:ext cx="4587875" cy="3220816"/>
          </p:xfrm>
          <a:graphic>
            <a:graphicData uri="http://schemas.openxmlformats.org/presentationml/2006/ole">
              <mc:AlternateContent xmlns:mc="http://schemas.openxmlformats.org/markup-compatibility/2006">
                <mc:Choice xmlns:v="urn:schemas-microsoft-com:vml" Requires="v">
                  <p:oleObj spid="_x0000_s24612" name="Graphique" r:id="rId4" imgW="8940800" imgH="5651500" progId="Excel.Chart.8">
                    <p:embed/>
                  </p:oleObj>
                </mc:Choice>
                <mc:Fallback>
                  <p:oleObj name="Graphique" r:id="rId4" imgW="8940800" imgH="5651500" progId="Excel.Chart.8">
                    <p:embed/>
                    <p:pic>
                      <p:nvPicPr>
                        <p:cNvPr id="0" name="Chart Placeholder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25" y="1671639"/>
                          <a:ext cx="4587875" cy="322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3" name="ZoneTexte 2"/>
            <p:cNvSpPr txBox="1">
              <a:spLocks noChangeArrowheads="1"/>
            </p:cNvSpPr>
            <p:nvPr/>
          </p:nvSpPr>
          <p:spPr bwMode="auto">
            <a:xfrm>
              <a:off x="4732776" y="2347426"/>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63%</a:t>
              </a:r>
            </a:p>
          </p:txBody>
        </p:sp>
        <p:sp>
          <p:nvSpPr>
            <p:cNvPr id="24594" name="ZoneTexte 5"/>
            <p:cNvSpPr txBox="1">
              <a:spLocks noChangeArrowheads="1"/>
            </p:cNvSpPr>
            <p:nvPr/>
          </p:nvSpPr>
          <p:spPr bwMode="auto">
            <a:xfrm>
              <a:off x="3887245" y="2624525"/>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54%</a:t>
              </a:r>
            </a:p>
          </p:txBody>
        </p:sp>
        <p:sp>
          <p:nvSpPr>
            <p:cNvPr id="24595" name="ZoneTexte 6"/>
            <p:cNvSpPr txBox="1">
              <a:spLocks noChangeArrowheads="1"/>
            </p:cNvSpPr>
            <p:nvPr/>
          </p:nvSpPr>
          <p:spPr bwMode="auto">
            <a:xfrm>
              <a:off x="5146465" y="3913188"/>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13%</a:t>
              </a:r>
            </a:p>
          </p:txBody>
        </p:sp>
        <p:sp>
          <p:nvSpPr>
            <p:cNvPr id="24596" name="ZoneTexte 7"/>
            <p:cNvSpPr txBox="1">
              <a:spLocks noChangeArrowheads="1"/>
            </p:cNvSpPr>
            <p:nvPr/>
          </p:nvSpPr>
          <p:spPr bwMode="auto">
            <a:xfrm>
              <a:off x="4859128" y="3720268"/>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19%</a:t>
              </a:r>
            </a:p>
          </p:txBody>
        </p:sp>
        <p:sp>
          <p:nvSpPr>
            <p:cNvPr id="24597" name="ZoneTexte 8"/>
            <p:cNvSpPr txBox="1">
              <a:spLocks noChangeArrowheads="1"/>
            </p:cNvSpPr>
            <p:nvPr/>
          </p:nvSpPr>
          <p:spPr bwMode="auto">
            <a:xfrm>
              <a:off x="3912510" y="3641309"/>
              <a:ext cx="630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19,5%</a:t>
              </a:r>
            </a:p>
          </p:txBody>
        </p:sp>
        <p:sp>
          <p:nvSpPr>
            <p:cNvPr id="24598" name="ZoneTexte 9"/>
            <p:cNvSpPr txBox="1">
              <a:spLocks noChangeArrowheads="1"/>
            </p:cNvSpPr>
            <p:nvPr/>
          </p:nvSpPr>
          <p:spPr bwMode="auto">
            <a:xfrm>
              <a:off x="4327735" y="3760958"/>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19%</a:t>
              </a:r>
            </a:p>
          </p:txBody>
        </p:sp>
        <p:sp>
          <p:nvSpPr>
            <p:cNvPr id="24599" name="ZoneTexte 10"/>
            <p:cNvSpPr txBox="1">
              <a:spLocks noChangeArrowheads="1"/>
            </p:cNvSpPr>
            <p:nvPr/>
          </p:nvSpPr>
          <p:spPr bwMode="auto">
            <a:xfrm>
              <a:off x="1406736" y="1992115"/>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75%</a:t>
              </a:r>
            </a:p>
          </p:txBody>
        </p:sp>
        <p:sp>
          <p:nvSpPr>
            <p:cNvPr id="24600" name="ZoneTexte 11"/>
            <p:cNvSpPr txBox="1">
              <a:spLocks noChangeArrowheads="1"/>
            </p:cNvSpPr>
            <p:nvPr/>
          </p:nvSpPr>
          <p:spPr bwMode="auto">
            <a:xfrm>
              <a:off x="1525588" y="3827463"/>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15%</a:t>
              </a:r>
            </a:p>
          </p:txBody>
        </p:sp>
        <p:sp>
          <p:nvSpPr>
            <p:cNvPr id="24601" name="ZoneTexte 12"/>
            <p:cNvSpPr txBox="1">
              <a:spLocks noChangeArrowheads="1"/>
            </p:cNvSpPr>
            <p:nvPr/>
          </p:nvSpPr>
          <p:spPr bwMode="auto">
            <a:xfrm>
              <a:off x="1801212" y="4181476"/>
              <a:ext cx="404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4%</a:t>
              </a:r>
            </a:p>
          </p:txBody>
        </p:sp>
        <p:sp>
          <p:nvSpPr>
            <p:cNvPr id="24602" name="ZoneTexte 13"/>
            <p:cNvSpPr txBox="1">
              <a:spLocks noChangeArrowheads="1"/>
            </p:cNvSpPr>
            <p:nvPr/>
          </p:nvSpPr>
          <p:spPr bwMode="auto">
            <a:xfrm>
              <a:off x="2236999" y="1862138"/>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79%</a:t>
              </a:r>
            </a:p>
          </p:txBody>
        </p:sp>
        <p:sp>
          <p:nvSpPr>
            <p:cNvPr id="24603" name="ZoneTexte 14"/>
            <p:cNvSpPr txBox="1">
              <a:spLocks noChangeArrowheads="1"/>
            </p:cNvSpPr>
            <p:nvPr/>
          </p:nvSpPr>
          <p:spPr bwMode="auto">
            <a:xfrm>
              <a:off x="2347913" y="3990559"/>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10%</a:t>
              </a:r>
            </a:p>
          </p:txBody>
        </p:sp>
        <p:sp>
          <p:nvSpPr>
            <p:cNvPr id="24604" name="ZoneTexte 15"/>
            <p:cNvSpPr txBox="1">
              <a:spLocks noChangeArrowheads="1"/>
            </p:cNvSpPr>
            <p:nvPr/>
          </p:nvSpPr>
          <p:spPr bwMode="auto">
            <a:xfrm>
              <a:off x="3058058" y="2475915"/>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59%</a:t>
              </a:r>
            </a:p>
          </p:txBody>
        </p:sp>
        <p:sp>
          <p:nvSpPr>
            <p:cNvPr id="24605" name="ZoneTexte 16"/>
            <p:cNvSpPr txBox="1">
              <a:spLocks noChangeArrowheads="1"/>
            </p:cNvSpPr>
            <p:nvPr/>
          </p:nvSpPr>
          <p:spPr bwMode="auto">
            <a:xfrm>
              <a:off x="3385508" y="3590509"/>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23%</a:t>
              </a:r>
            </a:p>
          </p:txBody>
        </p:sp>
        <p:sp>
          <p:nvSpPr>
            <p:cNvPr id="24606" name="ZoneTexte 17"/>
            <p:cNvSpPr txBox="1">
              <a:spLocks noChangeArrowheads="1"/>
            </p:cNvSpPr>
            <p:nvPr/>
          </p:nvSpPr>
          <p:spPr bwMode="auto">
            <a:xfrm>
              <a:off x="3181111" y="3902245"/>
              <a:ext cx="494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13%</a:t>
              </a:r>
            </a:p>
          </p:txBody>
        </p:sp>
        <p:sp>
          <p:nvSpPr>
            <p:cNvPr id="24607" name="ZoneTexte 18"/>
            <p:cNvSpPr txBox="1">
              <a:spLocks noChangeArrowheads="1"/>
            </p:cNvSpPr>
            <p:nvPr/>
          </p:nvSpPr>
          <p:spPr bwMode="auto">
            <a:xfrm>
              <a:off x="2656875" y="4109622"/>
              <a:ext cx="404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fr-FR" sz="1400" b="1"/>
                <a:t>7%</a:t>
              </a:r>
            </a:p>
          </p:txBody>
        </p:sp>
        <p:sp>
          <p:nvSpPr>
            <p:cNvPr id="24608" name="ZoneTexte 4"/>
            <p:cNvSpPr txBox="1">
              <a:spLocks noChangeArrowheads="1"/>
            </p:cNvSpPr>
            <p:nvPr/>
          </p:nvSpPr>
          <p:spPr bwMode="auto">
            <a:xfrm rot="-5400000">
              <a:off x="-520246" y="2978511"/>
              <a:ext cx="2890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200"/>
                <a:t>Prévalence du VHC chez les patients VIH</a:t>
              </a:r>
            </a:p>
          </p:txBody>
        </p:sp>
      </p:grpSp>
      <p:sp>
        <p:nvSpPr>
          <p:cNvPr id="43" name="ZoneTexte 2"/>
          <p:cNvSpPr txBox="1">
            <a:spLocks noChangeArrowheads="1"/>
          </p:cNvSpPr>
          <p:nvPr/>
        </p:nvSpPr>
        <p:spPr bwMode="auto">
          <a:xfrm>
            <a:off x="1125538" y="5443538"/>
            <a:ext cx="3567112" cy="738187"/>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t>• </a:t>
            </a:r>
            <a:r>
              <a:rPr lang="fr-FR" sz="1400" b="1"/>
              <a:t>Usagers de drogues </a:t>
            </a:r>
            <a:r>
              <a:rPr lang="fr-FR" sz="1400"/>
              <a:t>: 54 à 63% en </a:t>
            </a:r>
            <a:r>
              <a:rPr lang="fr-FR" sz="1400">
                <a:latin typeface="Wingdings" pitchFamily="2" charset="2"/>
                <a:sym typeface="Wingdings" pitchFamily="2" charset="2"/>
              </a:rPr>
              <a:t> </a:t>
            </a:r>
          </a:p>
          <a:p>
            <a:pPr eaLnBrk="1" hangingPunct="1"/>
            <a:r>
              <a:rPr lang="fr-FR" sz="1400">
                <a:latin typeface="Wingdings" pitchFamily="2" charset="2"/>
                <a:sym typeface="Wingdings" pitchFamily="2" charset="2"/>
              </a:rPr>
              <a:t>	</a:t>
            </a:r>
            <a:r>
              <a:rPr lang="fr-FR" sz="1400">
                <a:sym typeface="Wingdings" pitchFamily="2" charset="2"/>
              </a:rPr>
              <a:t>infection ancienne</a:t>
            </a:r>
          </a:p>
          <a:p>
            <a:pPr eaLnBrk="1" hangingPunct="1"/>
            <a:r>
              <a:rPr lang="fr-FR" sz="1400">
                <a:sym typeface="Wingdings" pitchFamily="2" charset="2"/>
              </a:rPr>
              <a:t>	longue exposition aux ARV </a:t>
            </a:r>
          </a:p>
        </p:txBody>
      </p:sp>
      <p:sp>
        <p:nvSpPr>
          <p:cNvPr id="45" name="ZoneTexte 2"/>
          <p:cNvSpPr txBox="1">
            <a:spLocks noChangeArrowheads="1"/>
          </p:cNvSpPr>
          <p:nvPr/>
        </p:nvSpPr>
        <p:spPr bwMode="auto">
          <a:xfrm>
            <a:off x="5151438" y="5421313"/>
            <a:ext cx="3567112" cy="954087"/>
          </a:xfrm>
          <a:prstGeom prst="rect">
            <a:avLst/>
          </a:prstGeom>
          <a:solidFill>
            <a:srgbClr val="FDEAD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400">
                <a:sym typeface="Wingdings" pitchFamily="2" charset="2"/>
              </a:rPr>
              <a:t>• </a:t>
            </a:r>
            <a:r>
              <a:rPr lang="fr-FR" sz="1400" b="1"/>
              <a:t>Homosexuels</a:t>
            </a:r>
            <a:r>
              <a:rPr lang="fr-FR" sz="1400"/>
              <a:t> : 13 à 23% en </a:t>
            </a:r>
            <a:r>
              <a:rPr lang="fr-FR" sz="1400">
                <a:latin typeface="Wingdings" pitchFamily="2" charset="2"/>
                <a:sym typeface="Wingdings" pitchFamily="2" charset="2"/>
              </a:rPr>
              <a:t> </a:t>
            </a:r>
          </a:p>
          <a:p>
            <a:pPr eaLnBrk="1" hangingPunct="1"/>
            <a:r>
              <a:rPr lang="fr-FR" sz="1400">
                <a:latin typeface="Wingdings" pitchFamily="2" charset="2"/>
                <a:sym typeface="Wingdings" pitchFamily="2" charset="2"/>
              </a:rPr>
              <a:t>	 </a:t>
            </a:r>
            <a:r>
              <a:rPr lang="fr-FR" sz="1400">
                <a:sym typeface="Wingdings" pitchFamily="2" charset="2"/>
              </a:rPr>
              <a:t>incidence (0,36-0,5 cas/100 PA)</a:t>
            </a:r>
            <a:endParaRPr lang="fr-FR" sz="1400">
              <a:latin typeface="Wingdings" pitchFamily="2" charset="2"/>
              <a:sym typeface="Wingdings" pitchFamily="2" charset="2"/>
            </a:endParaRPr>
          </a:p>
          <a:p>
            <a:pPr eaLnBrk="1" hangingPunct="1"/>
            <a:r>
              <a:rPr lang="fr-FR" sz="1400">
                <a:latin typeface="Wingdings" pitchFamily="2" charset="2"/>
                <a:sym typeface="Wingdings" pitchFamily="2" charset="2"/>
              </a:rPr>
              <a:t>	</a:t>
            </a:r>
            <a:r>
              <a:rPr lang="fr-FR" sz="1400">
                <a:sym typeface="Wingdings" pitchFamily="2" charset="2"/>
              </a:rPr>
              <a:t>infection récente</a:t>
            </a:r>
          </a:p>
          <a:p>
            <a:pPr eaLnBrk="1" hangingPunct="1"/>
            <a:r>
              <a:rPr lang="fr-FR" sz="1400">
                <a:sym typeface="Wingdings" pitchFamily="2" charset="2"/>
              </a:rPr>
              <a:t>	peu ou pas d</a:t>
            </a:r>
            <a:r>
              <a:rPr lang="fr-FR" altLang="fr-FR" sz="1400">
                <a:sym typeface="Wingdings" pitchFamily="2" charset="2"/>
              </a:rPr>
              <a:t>’</a:t>
            </a:r>
            <a:r>
              <a:rPr lang="fr-FR" sz="1400">
                <a:sym typeface="Wingdings" pitchFamily="2" charset="2"/>
              </a:rPr>
              <a:t>exposition aux ARV</a:t>
            </a:r>
            <a:endParaRPr lang="fr-FR" sz="1400"/>
          </a:p>
        </p:txBody>
      </p:sp>
      <p:pic>
        <p:nvPicPr>
          <p:cNvPr id="24584" name="Image 3" descr="im.png"/>
          <p:cNvPicPr>
            <a:picLocks noChangeAspect="1"/>
          </p:cNvPicPr>
          <p:nvPr/>
        </p:nvPicPr>
        <p:blipFill>
          <a:blip r:embed="rId6">
            <a:extLst>
              <a:ext uri="{28A0092B-C50C-407E-A947-70E740481C1C}">
                <a14:useLocalDpi xmlns:a14="http://schemas.microsoft.com/office/drawing/2010/main" val="0"/>
              </a:ext>
            </a:extLst>
          </a:blip>
          <a:srcRect l="76384" t="39629" b="37537"/>
          <a:stretch>
            <a:fillRect/>
          </a:stretch>
        </p:blipFill>
        <p:spPr bwMode="auto">
          <a:xfrm>
            <a:off x="6513513" y="1635125"/>
            <a:ext cx="1389062" cy="841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5" name="ZoneTexte 6"/>
          <p:cNvSpPr txBox="1">
            <a:spLocks noChangeArrowheads="1"/>
          </p:cNvSpPr>
          <p:nvPr/>
        </p:nvSpPr>
        <p:spPr bwMode="auto">
          <a:xfrm>
            <a:off x="4187825" y="499745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fr-FR" sz="1800"/>
              <a:t>Actuellement</a:t>
            </a:r>
          </a:p>
        </p:txBody>
      </p:sp>
      <p:pic>
        <p:nvPicPr>
          <p:cNvPr id="35" name="Imag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00474"/>
            <a:ext cx="2088232" cy="448206"/>
          </a:xfrm>
          <a:prstGeom prst="round2DiagRect">
            <a:avLst>
              <a:gd name="adj1" fmla="val 16667"/>
              <a:gd name="adj2" fmla="val 0"/>
            </a:avLst>
          </a:prstGeom>
          <a:ln w="88900" cap="sq">
            <a:solidFill>
              <a:srgbClr val="FFFFFF"/>
            </a:solidFill>
            <a:miter lim="800000"/>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30329</TotalTime>
  <Words>4857</Words>
  <Application>Microsoft Office PowerPoint</Application>
  <PresentationFormat>Affichage à l'écran (4:3)</PresentationFormat>
  <Paragraphs>1571</Paragraphs>
  <Slides>69</Slides>
  <Notes>23</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69</vt:i4>
      </vt:variant>
    </vt:vector>
  </HeadingPairs>
  <TitlesOfParts>
    <vt:vector size="73" baseType="lpstr">
      <vt:lpstr>Thème Office</vt:lpstr>
      <vt:lpstr>Graphique Microsoft Excel</vt:lpstr>
      <vt:lpstr>Graphique</vt:lpstr>
      <vt:lpstr>Feuille de calcul</vt:lpstr>
      <vt:lpstr>Prise de position de la Société de Pathologie Infectieuse de Langue Française (SPILF), l’Association Française pour l’Etude du Foie (AFEF), la Société Française de Lutte contre le Sida (SFLS) et la Société Nationale Française de Médecine Interne (SNFMI)</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Matthieu Frombaum</dc:creator>
  <cp:lastModifiedBy>RB</cp:lastModifiedBy>
  <cp:revision>785</cp:revision>
  <dcterms:created xsi:type="dcterms:W3CDTF">2011-11-09T10:22:35Z</dcterms:created>
  <dcterms:modified xsi:type="dcterms:W3CDTF">2013-05-24T12:12:55Z</dcterms:modified>
</cp:coreProperties>
</file>